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3"/>
  </p:notesMasterIdLst>
  <p:sldIdLst>
    <p:sldId id="294" r:id="rId2"/>
    <p:sldId id="434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1" pos="5955" userDrawn="1">
          <p15:clr>
            <a:srgbClr val="A4A3A4"/>
          </p15:clr>
        </p15:guide>
        <p15:guide id="12" pos="2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64A19"/>
    <a:srgbClr val="388E3C"/>
    <a:srgbClr val="2F4858"/>
    <a:srgbClr val="E1E4E7"/>
    <a:srgbClr val="D7D7D7"/>
    <a:srgbClr val="363537"/>
    <a:srgbClr val="95B4D7"/>
    <a:srgbClr val="2E4757"/>
    <a:srgbClr val="324959"/>
    <a:srgbClr val="4E80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68" autoAdjust="0"/>
    <p:restoredTop sz="96743" autoAdjust="0"/>
  </p:normalViewPr>
  <p:slideViewPr>
    <p:cSldViewPr snapToGrid="0">
      <p:cViewPr>
        <p:scale>
          <a:sx n="110" d="100"/>
          <a:sy n="110" d="100"/>
        </p:scale>
        <p:origin x="-72" y="-72"/>
      </p:cViewPr>
      <p:guideLst>
        <p:guide orient="horz" pos="2160"/>
        <p:guide pos="5955"/>
        <p:guide pos="2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8436-6067-47ED-9A54-22D05071E65F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14D1D-9349-4F5C-B324-65ECAC74C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469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50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4883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8703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1997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6184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665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4239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0426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594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1143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65" y="6113769"/>
            <a:ext cx="1406542" cy="691988"/>
          </a:xfrm>
          <a:prstGeom prst="rect">
            <a:avLst/>
          </a:prstGeom>
        </p:spPr>
      </p:pic>
      <p:sp>
        <p:nvSpPr>
          <p:cNvPr id="17" name="Прямоугольник 16"/>
          <p:cNvSpPr/>
          <p:nvPr userDrawn="1"/>
        </p:nvSpPr>
        <p:spPr>
          <a:xfrm>
            <a:off x="-1" y="0"/>
            <a:ext cx="9913855" cy="702892"/>
          </a:xfrm>
          <a:prstGeom prst="rect">
            <a:avLst/>
          </a:prstGeom>
          <a:solidFill>
            <a:srgbClr val="2F4858">
              <a:alpha val="80000"/>
            </a:srgb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899" y="2908"/>
            <a:ext cx="8712201" cy="70289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lnSpc>
                <a:spcPts val="1720"/>
              </a:lnSpc>
              <a:buNone/>
              <a:defRPr lang="ru-RU" sz="16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7213761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527" userDrawn="1">
          <p15:clr>
            <a:srgbClr val="FBAE40"/>
          </p15:clr>
        </p15:guide>
        <p15:guide id="4" orient="horz" pos="379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6432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511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1341706"/>
            <a:ext cx="9906000" cy="4179093"/>
          </a:xfrm>
          <a:prstGeom prst="rect">
            <a:avLst/>
          </a:prstGeom>
          <a:solidFill>
            <a:srgbClr val="2F4858">
              <a:alpha val="90000"/>
            </a:srgbClr>
          </a:solidFill>
          <a:ln>
            <a:noFill/>
          </a:ln>
          <a:effectLst>
            <a:innerShdw blurRad="203200">
              <a:prstClr val="black">
                <a:alpha val="2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6899" y="2027715"/>
            <a:ext cx="8575675" cy="25853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2800" b="1" spc="2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Заполнение формы федерального статистического наблюдения № 14 - ДС «Сведения о деятельности дневных стационаров медицинских организаций» за ____ год</a:t>
            </a:r>
          </a:p>
          <a:p>
            <a:endParaRPr lang="ru-RU" sz="2800" b="1" spc="2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55" y="5697538"/>
            <a:ext cx="2103057" cy="1034659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611008" y="487390"/>
            <a:ext cx="901447" cy="1220950"/>
            <a:chOff x="1080345" y="1889678"/>
            <a:chExt cx="901447" cy="122095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19" name="Группа 18"/>
            <p:cNvGrpSpPr/>
            <p:nvPr/>
          </p:nvGrpSpPr>
          <p:grpSpPr>
            <a:xfrm>
              <a:off x="1080346" y="1889678"/>
              <a:ext cx="858676" cy="1220950"/>
              <a:chOff x="1" y="5445222"/>
              <a:chExt cx="1224135" cy="1740594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1" y="5445222"/>
                <a:ext cx="1224135" cy="174059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ru-RU"/>
              </a:p>
            </p:txBody>
          </p:sp>
          <p:pic>
            <p:nvPicPr>
              <p:cNvPr id="23" name="Изображение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1504" y="5634335"/>
                <a:ext cx="841132" cy="841132"/>
              </a:xfrm>
              <a:prstGeom prst="rect">
                <a:avLst/>
              </a:prstGeom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1080345" y="2707332"/>
              <a:ext cx="901447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100" spc="16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МОСКВА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80345" y="2894446"/>
              <a:ext cx="901447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900" spc="3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2017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2998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dirty="0" err="1"/>
              <a:t>Внутриформенные</a:t>
            </a:r>
            <a:r>
              <a:rPr lang="ru-RU" sz="1800" dirty="0"/>
              <a:t> контроли. Деятельность дневных стационаров медицинских организаций, оказывающих помощь:</a:t>
            </a: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="" xmlns:a16="http://schemas.microsoft.com/office/drawing/2014/main" id="{60EE8E8D-39FF-A446-8349-4828E8417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6442049"/>
              </p:ext>
            </p:extLst>
          </p:nvPr>
        </p:nvGraphicFramePr>
        <p:xfrm>
          <a:off x="452437" y="1049677"/>
          <a:ext cx="9001126" cy="1440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765">
                  <a:extLst>
                    <a:ext uri="{9D8B030D-6E8A-4147-A177-3AD203B41FA5}">
                      <a16:colId xmlns="" xmlns:a16="http://schemas.microsoft.com/office/drawing/2014/main" val="3276106146"/>
                    </a:ext>
                  </a:extLst>
                </a:gridCol>
                <a:gridCol w="8403361">
                  <a:extLst>
                    <a:ext uri="{9D8B030D-6E8A-4147-A177-3AD203B41FA5}">
                      <a16:colId xmlns="" xmlns:a16="http://schemas.microsoft.com/office/drawing/2014/main" val="3514087695"/>
                    </a:ext>
                  </a:extLst>
                </a:gridCol>
              </a:tblGrid>
              <a:tr h="376536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в стационарных условиях:</a:t>
                      </a:r>
                    </a:p>
                  </a:txBody>
                  <a:tcPr marL="144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3576820451"/>
                  </a:ext>
                </a:extLst>
              </a:tr>
              <a:tr h="531839">
                <a:tc>
                  <a:txBody>
                    <a:bodyPr/>
                    <a:lstStyle/>
                    <a:p>
                      <a:endParaRPr lang="ru-RU" sz="120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т.2000стр1гр7 = т</a:t>
                      </a:r>
                      <a:r>
                        <a:rPr lang="ru-RU" sz="1100" dirty="0" smtClean="0">
                          <a:latin typeface="Century Gothic" panose="020B0502020202020204" pitchFamily="34" charset="0"/>
                        </a:rPr>
                        <a:t>. 3000 стр1гр4+т.3000 стр.20гр4 </a:t>
                      </a:r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Число выписанных взрослых из дневных стационаров.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851945741"/>
                  </a:ext>
                </a:extLst>
              </a:tr>
              <a:tr h="531839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т.2000 стр.1гр9 = т.3500 стр1гр4+т.3500 стр.21гр4 Число выписанных детей из дневных стационаров.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103416411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="" xmlns:a16="http://schemas.microsoft.com/office/drawing/2014/main" id="{860513DE-B861-0848-85BF-4798A336D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4848788"/>
              </p:ext>
            </p:extLst>
          </p:nvPr>
        </p:nvGraphicFramePr>
        <p:xfrm>
          <a:off x="452437" y="2620704"/>
          <a:ext cx="9001126" cy="1440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765">
                  <a:extLst>
                    <a:ext uri="{9D8B030D-6E8A-4147-A177-3AD203B41FA5}">
                      <a16:colId xmlns="" xmlns:a16="http://schemas.microsoft.com/office/drawing/2014/main" val="3276106146"/>
                    </a:ext>
                  </a:extLst>
                </a:gridCol>
                <a:gridCol w="8403361">
                  <a:extLst>
                    <a:ext uri="{9D8B030D-6E8A-4147-A177-3AD203B41FA5}">
                      <a16:colId xmlns="" xmlns:a16="http://schemas.microsoft.com/office/drawing/2014/main" val="3514087695"/>
                    </a:ext>
                  </a:extLst>
                </a:gridCol>
              </a:tblGrid>
              <a:tr h="376536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в амбулаторных условиях:</a:t>
                      </a:r>
                    </a:p>
                  </a:txBody>
                  <a:tcPr marL="144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3576820451"/>
                  </a:ext>
                </a:extLst>
              </a:tr>
              <a:tr h="531839">
                <a:tc>
                  <a:txBody>
                    <a:bodyPr/>
                    <a:lstStyle/>
                    <a:p>
                      <a:endParaRPr lang="ru-RU" sz="120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т.2000 стр1гр17 = </a:t>
                      </a:r>
                      <a:r>
                        <a:rPr lang="ru-RU" sz="1100" dirty="0" smtClean="0">
                          <a:latin typeface="Century Gothic" panose="020B0502020202020204" pitchFamily="34" charset="0"/>
                        </a:rPr>
                        <a:t>т.3000 стр1гр7+т.3000 </a:t>
                      </a:r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стр.20гр7 Число выписанных взрослых из дневных стационаров.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851945741"/>
                  </a:ext>
                </a:extLst>
              </a:tr>
              <a:tr h="531839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т.2000 стр1гр19 = т.3500 стр1гр7+т.3500 стр21гр7 Число выписанных детей из дневных стационаров.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103416411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55DAA561-DE63-B349-BB73-AC311FE4A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80661564"/>
              </p:ext>
            </p:extLst>
          </p:nvPr>
        </p:nvGraphicFramePr>
        <p:xfrm>
          <a:off x="452437" y="4200929"/>
          <a:ext cx="9001126" cy="1440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765">
                  <a:extLst>
                    <a:ext uri="{9D8B030D-6E8A-4147-A177-3AD203B41FA5}">
                      <a16:colId xmlns="" xmlns:a16="http://schemas.microsoft.com/office/drawing/2014/main" val="3276106146"/>
                    </a:ext>
                  </a:extLst>
                </a:gridCol>
                <a:gridCol w="8403361">
                  <a:extLst>
                    <a:ext uri="{9D8B030D-6E8A-4147-A177-3AD203B41FA5}">
                      <a16:colId xmlns="" xmlns:a16="http://schemas.microsoft.com/office/drawing/2014/main" val="3514087695"/>
                    </a:ext>
                  </a:extLst>
                </a:gridCol>
              </a:tblGrid>
              <a:tr h="376536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на дому (стационары на дому):</a:t>
                      </a:r>
                    </a:p>
                  </a:txBody>
                  <a:tcPr marL="144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3576820451"/>
                  </a:ext>
                </a:extLst>
              </a:tr>
              <a:tr h="531839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т.2100 стр1гр7 = т.3000 стр1гр10+т.3000 стр20гр10 Число выписанных взрослых из стационаров на дому.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851945741"/>
                  </a:ext>
                </a:extLst>
              </a:tr>
              <a:tr h="531839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т.2100 </a:t>
                      </a:r>
                      <a:r>
                        <a:rPr lang="ru-RU" sz="1100" dirty="0" smtClean="0">
                          <a:latin typeface="Century Gothic" panose="020B0502020202020204" pitchFamily="34" charset="0"/>
                        </a:rPr>
                        <a:t>стр1гр9=т.3500 стр1гр10+т.3500 </a:t>
                      </a:r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стр21гр10 Число выписанных детей из стационаров на дому.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103416411"/>
                  </a:ext>
                </a:extLst>
              </a:tr>
            </a:tbl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70C16078-AF37-2C46-B999-212B6E04B6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533" y="1586239"/>
            <a:ext cx="240020" cy="18354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E891484B-9A8E-8D41-9EC7-912E8C9417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533" y="2127777"/>
            <a:ext cx="240020" cy="183545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8A47BC17-70AF-0948-A787-9E10D2261D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533" y="3148710"/>
            <a:ext cx="240020" cy="183545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926127D8-FE67-9847-A821-A509FFF546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533" y="3690248"/>
            <a:ext cx="240020" cy="183545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7DA4DD4B-3CDD-0E42-A66B-BD9858C1A5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533" y="4737813"/>
            <a:ext cx="240020" cy="183545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FC76B3AC-E4FE-3944-821A-025445CB22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533" y="5279351"/>
            <a:ext cx="240020" cy="1835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152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1860727"/>
            <a:ext cx="9906000" cy="2063468"/>
          </a:xfrm>
          <a:prstGeom prst="rect">
            <a:avLst/>
          </a:prstGeom>
          <a:solidFill>
            <a:srgbClr val="2F4858">
              <a:alpha val="90000"/>
            </a:srgbClr>
          </a:solidFill>
          <a:ln>
            <a:noFill/>
          </a:ln>
          <a:effectLst>
            <a:innerShdw blurRad="203200">
              <a:prstClr val="black">
                <a:alpha val="2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60169" y="4289200"/>
            <a:ext cx="49700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b="1" spc="20" dirty="0">
                <a:latin typeface="Century Gothic" charset="0"/>
                <a:ea typeface="Century Gothic" charset="0"/>
                <a:cs typeface="Century Gothic" charset="0"/>
              </a:rPr>
              <a:t>8 (499) 249-75-75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60169" y="2225733"/>
            <a:ext cx="5253643" cy="1231106"/>
          </a:xfrm>
          <a:prstGeom prst="rect">
            <a:avLst/>
          </a:prstGeom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4000" b="1" spc="2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entury Gothic" charset="0"/>
                <a:ea typeface="Century Gothic" charset="0"/>
                <a:cs typeface="Century Gothic" charset="0"/>
              </a:rPr>
              <a:t>МЫ БЕРЕМ НА СЕБЯ ОТВЕТСТВЕННОСТЬ!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381" y="0"/>
            <a:ext cx="3760440" cy="1850055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1180704" y="295755"/>
            <a:ext cx="901447" cy="1220950"/>
            <a:chOff x="1080345" y="1889678"/>
            <a:chExt cx="901447" cy="122095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080346" y="1889678"/>
              <a:ext cx="858676" cy="1220950"/>
              <a:chOff x="1" y="5445222"/>
              <a:chExt cx="1224135" cy="1740594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" y="5445222"/>
                <a:ext cx="1224135" cy="174059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ru-RU"/>
              </a:p>
            </p:txBody>
          </p:sp>
          <p:pic>
            <p:nvPicPr>
              <p:cNvPr id="9" name="Изображение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1504" y="5634335"/>
                <a:ext cx="841132" cy="841132"/>
              </a:xfrm>
              <a:prstGeom prst="rect">
                <a:avLst/>
              </a:prstGeom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1080345" y="2707332"/>
              <a:ext cx="901447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100" spc="16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МОСКВА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80345" y="2894446"/>
              <a:ext cx="901447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900" spc="3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2018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90676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ts val="1520"/>
              </a:lnSpc>
            </a:pPr>
            <a:r>
              <a:rPr lang="ru-RU" sz="1400" dirty="0"/>
              <a:t>Приказ Министерства здравоохранения Российской Федерации №438 от 9декабря 1999г.  «Об организации деятельности дневных стационаров в лечебно-профилактическом учреждении»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1E106839-5907-7F42-9F88-C571A13FA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31351172"/>
              </p:ext>
            </p:extLst>
          </p:nvPr>
        </p:nvGraphicFramePr>
        <p:xfrm>
          <a:off x="452437" y="1254828"/>
          <a:ext cx="9001126" cy="4240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4014">
                  <a:extLst>
                    <a:ext uri="{9D8B030D-6E8A-4147-A177-3AD203B41FA5}">
                      <a16:colId xmlns="" xmlns:a16="http://schemas.microsoft.com/office/drawing/2014/main" val="975380949"/>
                    </a:ext>
                  </a:extLst>
                </a:gridCol>
                <a:gridCol w="6837112">
                  <a:extLst>
                    <a:ext uri="{9D8B030D-6E8A-4147-A177-3AD203B41FA5}">
                      <a16:colId xmlns="" xmlns:a16="http://schemas.microsoft.com/office/drawing/2014/main" val="1534445707"/>
                    </a:ext>
                  </a:extLst>
                </a:gridCol>
              </a:tblGrid>
              <a:tr h="684000">
                <a:tc row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ДНЕВНЫЕ СТАЦИОНАРЫ</a:t>
                      </a:r>
                    </a:p>
                  </a:txBody>
                  <a:tcPr anchor="ctr">
                    <a:lnL w="12700" cmpd="sng">
                      <a:noFill/>
                    </a:lnL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2215908"/>
                  </a:ext>
                </a:extLst>
              </a:tr>
              <a:tr h="13566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Структурные подразделения лечебно-профилактических учреждений, в том числе амбулаторно-поликлинических, больничных учреждений, клиник медицинских научно-исследовательских институтов и образовательных учреждений.</a:t>
                      </a:r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5710103"/>
                  </a:ext>
                </a:extLst>
              </a:tr>
              <a:tr h="684000">
                <a:tc row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ЦЕЛЬ ОРГАНИЗАЦИИ ДНЕВНЫХ СТАЦИОНАРОВ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334627"/>
                  </a:ext>
                </a:extLst>
              </a:tr>
              <a:tr h="151599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Проведение профилактических, диагностических, лечебных и реабилитационных мероприятий пациентам, не требующим круглосуточного медицинского наблюдения, с применением современных технологий в соответствии со стандартами и протоколами ведения пациентов.</a:t>
                      </a:r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845919"/>
                  </a:ext>
                </a:extLst>
              </a:tr>
            </a:tbl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4AD2622E-1E54-4D42-AB9B-946CD2DD34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526" y="3597023"/>
            <a:ext cx="1542656" cy="154265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2645B5C2-E40E-8F47-BE08-D321464276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2578" y="1566697"/>
            <a:ext cx="1289562" cy="12895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993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dirty="0"/>
              <a:t>Таблица1000.  Должности и физические лица дневных стационаров медицинской организации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9111DA4A-C542-6E48-A1E9-D24A438B8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68666343"/>
              </p:ext>
            </p:extLst>
          </p:nvPr>
        </p:nvGraphicFramePr>
        <p:xfrm>
          <a:off x="452437" y="836612"/>
          <a:ext cx="9001122" cy="5184777"/>
        </p:xfrm>
        <a:graphic>
          <a:graphicData uri="http://schemas.openxmlformats.org/drawingml/2006/table">
            <a:tbl>
              <a:tblPr/>
              <a:tblGrid>
                <a:gridCol w="11054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5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95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95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95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95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895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895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8957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8957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8957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431851">
                <a:tc rowSpan="4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Наименование</a:t>
                      </a:r>
                      <a:b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</a:br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должностей</a:t>
                      </a:r>
                    </a:p>
                  </a:txBody>
                  <a:tcPr marL="108000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№ строки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Дневные стационары медицинских организаций, оказывающих медицинскую помощь: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1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в стационарных условиях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в амбулаторных условиях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на дому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1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Число должностей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физические</a:t>
                      </a:r>
                      <a:b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</a:br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лица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Число должностей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физические</a:t>
                      </a:r>
                      <a:b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</a:br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лица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Число должностей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latin typeface="Century Gothic" panose="020B0502020202020204" pitchFamily="34" charset="0"/>
                        </a:rPr>
                        <a:t>физические</a:t>
                      </a:r>
                      <a:br>
                        <a:rPr lang="ru-RU" sz="900" b="1" i="0" u="none" strike="noStrike">
                          <a:latin typeface="Century Gothic" panose="020B0502020202020204" pitchFamily="34" charset="0"/>
                        </a:rPr>
                      </a:br>
                      <a:r>
                        <a:rPr lang="ru-RU" sz="900" b="1" i="0" u="none" strike="noStrike">
                          <a:latin typeface="Century Gothic" panose="020B0502020202020204" pitchFamily="34" charset="0"/>
                        </a:rPr>
                        <a:t>лица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2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штатные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занятые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штатные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занятые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штатные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занятые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1851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08000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18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Врачи</a:t>
                      </a:r>
                    </a:p>
                  </a:txBody>
                  <a:tcPr marL="108000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954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Средние</a:t>
                      </a:r>
                      <a:b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</a:br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медицинские</a:t>
                      </a:r>
                      <a:b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</a:br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работники</a:t>
                      </a:r>
                    </a:p>
                  </a:txBody>
                  <a:tcPr marL="108000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853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Младший</a:t>
                      </a:r>
                      <a:b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</a:br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медицинский</a:t>
                      </a:r>
                      <a:b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</a:br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персонал</a:t>
                      </a:r>
                    </a:p>
                  </a:txBody>
                  <a:tcPr marL="108000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18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Century Gothic" panose="020B0502020202020204" pitchFamily="34" charset="0"/>
                        </a:rPr>
                        <a:t>Всего</a:t>
                      </a:r>
                    </a:p>
                  </a:txBody>
                  <a:tcPr marL="108000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662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dirty="0"/>
              <a:t>Таблица1000.  Должности и физические лица дневных стационаров медицинской организации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C5D0733A-3EC1-6A4F-8CD2-9AD357720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3987465"/>
              </p:ext>
            </p:extLst>
          </p:nvPr>
        </p:nvGraphicFramePr>
        <p:xfrm>
          <a:off x="452437" y="836613"/>
          <a:ext cx="9001126" cy="2702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765">
                  <a:extLst>
                    <a:ext uri="{9D8B030D-6E8A-4147-A177-3AD203B41FA5}">
                      <a16:colId xmlns="" xmlns:a16="http://schemas.microsoft.com/office/drawing/2014/main" val="3276106146"/>
                    </a:ext>
                  </a:extLst>
                </a:gridCol>
                <a:gridCol w="8403361">
                  <a:extLst>
                    <a:ext uri="{9D8B030D-6E8A-4147-A177-3AD203B41FA5}">
                      <a16:colId xmlns="" xmlns:a16="http://schemas.microsoft.com/office/drawing/2014/main" val="3514087695"/>
                    </a:ext>
                  </a:extLst>
                </a:gridCol>
              </a:tblGrid>
              <a:tr h="588956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Таблицу 1000 заполняют все медицинские организации, имеющие дневные стационары, в соответствии со штатным расписанием, утвержденным руководителем медицинской организации в установленном порядке.</a:t>
                      </a:r>
                    </a:p>
                  </a:txBody>
                  <a:tcPr marL="144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3576820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Сведения о штатных и занятых должностях показываются как целыми, так и дробными числами </a:t>
                      </a:r>
                    </a:p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(0,25, 0,5 и 0,75 должности).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851945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Сведения о физических лицах заполняются целыми числами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103416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В графах 5, 8 и 11 «Число физических лиц» показывают только основных работников, имеющих трудовую книжку в данной организации.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828901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Внешних совместителей в данные графы не включают, внутренних совместителей показывают как физические лица только один раз на основной занимаемой должности.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1473707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В строке 4 «Всего» не следует указывать прочий персонал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721174127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1D09CFF5-FA31-2B44-8874-AE87B2E55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0787838"/>
              </p:ext>
            </p:extLst>
          </p:nvPr>
        </p:nvGraphicFramePr>
        <p:xfrm>
          <a:off x="452437" y="3669662"/>
          <a:ext cx="9001126" cy="2072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765">
                  <a:extLst>
                    <a:ext uri="{9D8B030D-6E8A-4147-A177-3AD203B41FA5}">
                      <a16:colId xmlns="" xmlns:a16="http://schemas.microsoft.com/office/drawing/2014/main" val="3276106146"/>
                    </a:ext>
                  </a:extLst>
                </a:gridCol>
                <a:gridCol w="8403361">
                  <a:extLst>
                    <a:ext uri="{9D8B030D-6E8A-4147-A177-3AD203B41FA5}">
                      <a16:colId xmlns="" xmlns:a16="http://schemas.microsoft.com/office/drawing/2014/main" val="3514087695"/>
                    </a:ext>
                  </a:extLst>
                </a:gridCol>
              </a:tblGrid>
              <a:tr h="588956">
                <a:tc gridSpan="2">
                  <a:txBody>
                    <a:bodyPr/>
                    <a:lstStyle/>
                    <a:p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Подтабличная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строка 1010.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Межформенные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контроли:</a:t>
                      </a:r>
                    </a:p>
                  </a:txBody>
                  <a:tcPr marL="144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3576820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Число дневных стационаров для взрослых 1</a:t>
                      </a:r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.__</a:t>
                      </a:r>
                      <a:endParaRPr lang="ru-RU" sz="1200" b="1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851945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Форма 14- ДС табл.1010 стр.1 гр.1 = форма 30 табл.1001 стр.16 гр.4.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103416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Число дневных стационаров для детей 2.____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828901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Форма 14-ДС табл. 1010 стр.1 гр.2 = форма 30 табл.1001 стр.17 гр.4.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1473707019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AF6B05A-E54F-0F48-9122-1456E10F74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505" y="1546683"/>
            <a:ext cx="245345" cy="18761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C9D7470F-5A42-9A43-9616-0F26185B94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505" y="1969064"/>
            <a:ext cx="245345" cy="18761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CA31A105-3950-4F40-AA72-8866C08988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505" y="2372289"/>
            <a:ext cx="245345" cy="18761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26162D94-2B9A-8B4E-B1BC-91B614F042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505" y="2842189"/>
            <a:ext cx="245345" cy="18761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EBA41443-03BA-DE49-9238-D7D9CCEE0D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505" y="4340789"/>
            <a:ext cx="245345" cy="18761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60523894-F5BE-8B47-AB62-9105DDE1F8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505" y="4702739"/>
            <a:ext cx="245345" cy="18761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015BE342-6F3C-7D43-A0B5-3CB3083A36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505" y="5090089"/>
            <a:ext cx="245345" cy="18761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92C98747-2565-A347-8310-18D9A3DD6B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505" y="3251764"/>
            <a:ext cx="245345" cy="18761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85674BE2-580D-EB48-84D4-1D7F96DB0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505" y="5446923"/>
            <a:ext cx="245345" cy="1876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000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dirty="0"/>
              <a:t>Таблица 2000. Использование коек дневного стационара медицинской организации по профилям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359F373D-3510-1546-9361-C703A55A2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9257934"/>
              </p:ext>
            </p:extLst>
          </p:nvPr>
        </p:nvGraphicFramePr>
        <p:xfrm>
          <a:off x="452437" y="836613"/>
          <a:ext cx="9001125" cy="2542260"/>
        </p:xfrm>
        <a:graphic>
          <a:graphicData uri="http://schemas.openxmlformats.org/drawingml/2006/table">
            <a:tbl>
              <a:tblPr/>
              <a:tblGrid>
                <a:gridCol w="7222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79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69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16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111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587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5610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0795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812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5081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131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7436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Профиль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коек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№ строки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Дневные стационары медицинских организаций, оказывающих медицинскую помощь в стационарных условиях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Число коек (пациенто-мест)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Выписано пациентов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Проведено пациенто-дней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для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взрослых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для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детей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взрослых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из них: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детей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0-17 лет включительно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взрослыми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из них: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детьми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0-17 лет в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ключительно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5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 конец года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число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средне-годовых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пациенто-мест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(с учетом смен работы)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 конец года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число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средне-годовых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пациенто-мест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(с учетом смен работы)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лиц старше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трудоспособного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возраста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лиц старше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трудоспособного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возраста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36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число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пациенто-мест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(с учетом смен работы)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число пациенто-мест (с учетом смен работы)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52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52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09FE1F2A-4818-664D-BEA5-9D8B44FD4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7656543"/>
              </p:ext>
            </p:extLst>
          </p:nvPr>
        </p:nvGraphicFramePr>
        <p:xfrm>
          <a:off x="452437" y="3486570"/>
          <a:ext cx="9001123" cy="2556531"/>
        </p:xfrm>
        <a:graphic>
          <a:graphicData uri="http://schemas.openxmlformats.org/drawingml/2006/table">
            <a:tbl>
              <a:tblPr/>
              <a:tblGrid>
                <a:gridCol w="7222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79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69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16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111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587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5610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0795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812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5081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131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754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Профиль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коек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№ строки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Дневные стационары медицинских организаций, оказывающих медицинскую помощь в амбулаторных условиях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6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Число коек (пациенто-мест)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Выписано пациентов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Проведено пациенто-дней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0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для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взрослых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для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детей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взрослых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из них: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детей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0-17 лет включительно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взрослыми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из них: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детьми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0-17 лет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включительно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6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 конец года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число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средне-годовых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пациенто-мест</a:t>
                      </a:r>
                      <a:endParaRPr lang="ru-RU" sz="800" b="1" i="0" u="none" strike="noStrike" dirty="0" smtClean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(с учетом смен работы)</a:t>
                      </a:r>
                    </a:p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 конец года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число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средне-годовых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пациенто-мест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(с учетом смен работы)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лиц старше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трудоспособного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возраста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лиц старше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трудоспособного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возраста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42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число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пациенто-мест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(с учетом смен работы)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число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пациенто-мест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(с учетом смен работы)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66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664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518" marR="4518" marT="4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494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dirty="0"/>
              <a:t>Таблица 2000. Использование коек дневного стационара медицинской организации по профилям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51A62518-2401-4D41-B821-844A7084F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4106728"/>
              </p:ext>
            </p:extLst>
          </p:nvPr>
        </p:nvGraphicFramePr>
        <p:xfrm>
          <a:off x="452437" y="836612"/>
          <a:ext cx="9001126" cy="5184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681">
                  <a:extLst>
                    <a:ext uri="{9D8B030D-6E8A-4147-A177-3AD203B41FA5}">
                      <a16:colId xmlns="" xmlns:a16="http://schemas.microsoft.com/office/drawing/2014/main" val="3276106146"/>
                    </a:ext>
                  </a:extLst>
                </a:gridCol>
                <a:gridCol w="8228445">
                  <a:extLst>
                    <a:ext uri="{9D8B030D-6E8A-4147-A177-3AD203B41FA5}">
                      <a16:colId xmlns="" xmlns:a16="http://schemas.microsoft.com/office/drawing/2014/main" val="3514087695"/>
                    </a:ext>
                  </a:extLst>
                </a:gridCol>
              </a:tblGrid>
              <a:tr h="740682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lnR w="12700" cmpd="sng">
                      <a:noFill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Число коек в дневном стационаре указывают в соответствии с приказом об организации данного структурного подразделения медицинской организации.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51945741"/>
                  </a:ext>
                </a:extLst>
              </a:tr>
              <a:tr h="740682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Число коек на конец года и число среднегодовых коек заполняются с учетом сменности работы.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16411"/>
                  </a:ext>
                </a:extLst>
              </a:tr>
              <a:tr h="740682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Число среднегодовых коек указывается целыми числами.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99221656"/>
                  </a:ext>
                </a:extLst>
              </a:tr>
              <a:tr h="740682">
                <a:tc>
                  <a:txBody>
                    <a:bodyPr/>
                    <a:lstStyle/>
                    <a:p>
                      <a:endParaRPr lang="ru-RU" sz="120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Не заполняются сведения по строке 49 «койки скорой медицинской помощи краткосрочного пребывания» графам с 3 по 22.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28901507"/>
                  </a:ext>
                </a:extLst>
              </a:tr>
              <a:tr h="740682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Обратить внимание, чтобы на койках для детей не указывались сведения о пациентах старше трудоспособного возраста.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3707019"/>
                  </a:ext>
                </a:extLst>
              </a:tr>
              <a:tr h="740682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В дневных стационарах для детей не заполняются сведения о числе коек для взрослых.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21174127"/>
                  </a:ext>
                </a:extLst>
              </a:tr>
              <a:tr h="740682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В дневных стационарах для взрослых не заполняются сведения о числе коек для детей.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446290157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6EBDF0B-E462-5D41-AB82-9369F590B7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8457" y="1083299"/>
            <a:ext cx="298573" cy="22832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721A9C32-D96C-B74F-8FEC-B08C7AF15C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8457" y="1825347"/>
            <a:ext cx="298573" cy="22832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2EE778B0-55EC-7346-8F0A-3EEFC93E5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8457" y="2567395"/>
            <a:ext cx="298573" cy="22832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AF72EA29-F585-7040-8F3C-50CB1450F9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8457" y="3309443"/>
            <a:ext cx="298573" cy="22832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969423CD-A06D-6448-AD8C-F7FFE2BB3B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8457" y="4051491"/>
            <a:ext cx="298573" cy="22832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8A915964-CB36-5E44-B253-35FA0807BE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8457" y="4793539"/>
            <a:ext cx="298573" cy="22832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11E433C8-C544-4241-BC3A-2ECB1EB879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8457" y="5535585"/>
            <a:ext cx="298573" cy="2283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9781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C5D0733A-3EC1-6A4F-8CD2-9AD357720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5995063"/>
              </p:ext>
            </p:extLst>
          </p:nvPr>
        </p:nvGraphicFramePr>
        <p:xfrm>
          <a:off x="452437" y="836613"/>
          <a:ext cx="9001126" cy="588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01126">
                  <a:extLst>
                    <a:ext uri="{9D8B030D-6E8A-4147-A177-3AD203B41FA5}">
                      <a16:colId xmlns="" xmlns:a16="http://schemas.microsoft.com/office/drawing/2014/main" val="3276106146"/>
                    </a:ext>
                  </a:extLst>
                </a:gridCol>
              </a:tblGrid>
              <a:tr h="588956">
                <a:tc>
                  <a:txBody>
                    <a:bodyPr/>
                    <a:lstStyle/>
                    <a:p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Подтабличная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строка 2500. Умерло в дневном стационаре при подразделениях медицинских организаций, оказывающих медицинскую помощь:</a:t>
                      </a:r>
                    </a:p>
                  </a:txBody>
                  <a:tcPr marL="144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6820451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="" xmlns:a16="http://schemas.microsoft.com/office/drawing/2014/main" id="{48CE96E2-D796-294B-BC79-11C6C7EB2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0195433"/>
              </p:ext>
            </p:extLst>
          </p:nvPr>
        </p:nvGraphicFramePr>
        <p:xfrm>
          <a:off x="452437" y="2773011"/>
          <a:ext cx="9001126" cy="3248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765">
                  <a:extLst>
                    <a:ext uri="{9D8B030D-6E8A-4147-A177-3AD203B41FA5}">
                      <a16:colId xmlns="" xmlns:a16="http://schemas.microsoft.com/office/drawing/2014/main" val="3276106146"/>
                    </a:ext>
                  </a:extLst>
                </a:gridCol>
                <a:gridCol w="8403361">
                  <a:extLst>
                    <a:ext uri="{9D8B030D-6E8A-4147-A177-3AD203B41FA5}">
                      <a16:colId xmlns="" xmlns:a16="http://schemas.microsoft.com/office/drawing/2014/main" val="3514087695"/>
                    </a:ext>
                  </a:extLst>
                </a:gridCol>
              </a:tblGrid>
              <a:tr h="376536">
                <a:tc gridSpan="2">
                  <a:txBody>
                    <a:bodyPr/>
                    <a:lstStyle/>
                    <a:p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Внутриформенные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контроли:</a:t>
                      </a:r>
                    </a:p>
                  </a:txBody>
                  <a:tcPr marL="144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3576820451"/>
                  </a:ext>
                </a:extLst>
              </a:tr>
              <a:tr h="531839">
                <a:tc>
                  <a:txBody>
                    <a:bodyPr/>
                    <a:lstStyle/>
                    <a:p>
                      <a:endParaRPr lang="ru-RU" sz="120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т.2500 стр1гр1=т.3000 стр1гр6+т.3500стр 1гр6 Число умерших (взрослых и детей) в дневном стационаре медицинских организаций, оказывающих помощь в стационарных условиях.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851945741"/>
                  </a:ext>
                </a:extLst>
              </a:tr>
              <a:tr h="531839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т.2500 стр1гр2 = т.3500стр1гр6 Число умерших детей в дневном стационаре медицинских организаций, оказывающих помощь в стационарных условиях.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103416411"/>
                  </a:ext>
                </a:extLst>
              </a:tr>
              <a:tr h="531839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т.2500 стр1гр3 = т.3000 стр1гр9.+т.3500 стр1 гр9 Число умерших (взрослых и детей) в дневном стационаре медицинских организаций, оказывающих помощь в амбулаторных условиях.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828901507"/>
                  </a:ext>
                </a:extLst>
              </a:tr>
              <a:tr h="531839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т.2500 стр1гр4 = т.3500 стр1 гр9 Число умерших детей в дневном стационаре медицинских организаций, оказывающих помощь в амбулаторных условиях.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1473707019"/>
                  </a:ext>
                </a:extLst>
              </a:tr>
              <a:tr h="372241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т.2500 стр1гр5 = т.3000 стр1гр12.+т.3500 стр1гр12 Число умерших (взрослых и детей) в стационаре на дому.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721174127"/>
                  </a:ext>
                </a:extLst>
              </a:tr>
              <a:tr h="372241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Century Gothic" panose="020B0502020202020204" pitchFamily="34" charset="0"/>
                        </a:rPr>
                        <a:t>т.2500 стр1гр6.=т.3500 стр1гр12 Число умерших детей в стационаре на дому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498859153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5FA208DE-BE42-D048-AEB4-731614498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2580039"/>
              </p:ext>
            </p:extLst>
          </p:nvPr>
        </p:nvGraphicFramePr>
        <p:xfrm>
          <a:off x="452436" y="1505290"/>
          <a:ext cx="4421405" cy="118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765">
                  <a:extLst>
                    <a:ext uri="{9D8B030D-6E8A-4147-A177-3AD203B41FA5}">
                      <a16:colId xmlns="" xmlns:a16="http://schemas.microsoft.com/office/drawing/2014/main" val="956074508"/>
                    </a:ext>
                  </a:extLst>
                </a:gridCol>
                <a:gridCol w="3823640">
                  <a:extLst>
                    <a:ext uri="{9D8B030D-6E8A-4147-A177-3AD203B41FA5}">
                      <a16:colId xmlns="" xmlns:a16="http://schemas.microsoft.com/office/drawing/2014/main" val="2870387418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в </a:t>
                      </a: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стационарных условиях </a:t>
                      </a:r>
                      <a:r>
                        <a:rPr lang="ru-RU" sz="1200" dirty="0">
                          <a:latin typeface="Century Gothic" panose="020B0502020202020204" pitchFamily="34" charset="0"/>
                        </a:rPr>
                        <a:t>1_________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380729764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из них: детей 2 ____________, 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49679812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в амбулаторных условиях 3 _________, 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3809487372"/>
                  </a:ext>
                </a:extLst>
              </a:tr>
            </a:tbl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="" xmlns:a16="http://schemas.microsoft.com/office/drawing/2014/main" id="{86B09FB5-A247-E24E-9039-BB48838EB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0588772"/>
              </p:ext>
            </p:extLst>
          </p:nvPr>
        </p:nvGraphicFramePr>
        <p:xfrm>
          <a:off x="5033313" y="1505290"/>
          <a:ext cx="4430283" cy="118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765">
                  <a:extLst>
                    <a:ext uri="{9D8B030D-6E8A-4147-A177-3AD203B41FA5}">
                      <a16:colId xmlns="" xmlns:a16="http://schemas.microsoft.com/office/drawing/2014/main" val="956074508"/>
                    </a:ext>
                  </a:extLst>
                </a:gridCol>
                <a:gridCol w="3832518">
                  <a:extLst>
                    <a:ext uri="{9D8B030D-6E8A-4147-A177-3AD203B41FA5}">
                      <a16:colId xmlns="" xmlns:a16="http://schemas.microsoft.com/office/drawing/2014/main" val="2870387418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из них: детей 4 ____________, 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63996216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на дому 5 __________, 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43313663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 marL="144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entury Gothic" panose="020B0502020202020204" pitchFamily="34" charset="0"/>
                        </a:rPr>
                        <a:t>из них: детей 6 ____________.</a:t>
                      </a:r>
                    </a:p>
                  </a:txBody>
                  <a:tcPr marL="144000" anchor="ctr"/>
                </a:tc>
                <a:extLst>
                  <a:ext uri="{0D108BD9-81ED-4DB2-BD59-A6C34878D82A}">
                    <a16:rowId xmlns="" xmlns:a16="http://schemas.microsoft.com/office/drawing/2014/main" val="2876525385"/>
                  </a:ext>
                </a:extLst>
              </a:tr>
            </a:tbl>
          </a:graphicData>
        </a:graphic>
      </p:graphicFrame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F6AA6BDD-F378-C447-96AF-0987F26BC3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899" y="1623464"/>
            <a:ext cx="240020" cy="183545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BE43CBAE-239B-FE49-A26A-2FD74BC4D1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899" y="2014081"/>
            <a:ext cx="240020" cy="183545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62EC9AAA-C89D-524A-91B0-474F01AA0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899" y="2378066"/>
            <a:ext cx="240020" cy="183545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63A7696B-5651-0B4D-8E5D-E9728A70EA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9921" y="1623464"/>
            <a:ext cx="240020" cy="183545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DFB4C247-AF28-5C46-8044-12FA695ABA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9921" y="2014081"/>
            <a:ext cx="240020" cy="183545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DCE84F19-3FA2-134D-BA9A-D552300750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9921" y="2378066"/>
            <a:ext cx="240020" cy="183545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38871465-D1D8-5A4A-9DFE-0465E01F10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899" y="3310221"/>
            <a:ext cx="240020" cy="18354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78130E64-4400-A446-AEFC-BFC66B7CDD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899" y="3851759"/>
            <a:ext cx="240020" cy="183545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41C5743F-EDB3-B34F-97EB-B90D2044C0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899" y="4366664"/>
            <a:ext cx="240020" cy="183545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9B45DE90-8A6A-4748-8536-DFF6E57976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899" y="4899324"/>
            <a:ext cx="240020" cy="183545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58F25889-7B8E-8447-99CE-18929D44C4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899" y="5360963"/>
            <a:ext cx="240020" cy="183545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70DB9EE3-FE3F-E14D-AAD5-B7ECD5C6D7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899" y="5731527"/>
            <a:ext cx="240020" cy="1835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3003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dirty="0"/>
              <a:t>Не заполняются сведения по строке 20 графам 10, 11, 12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C4556FBC-2C08-EB4E-AFBC-35D98AA7B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1306036"/>
              </p:ext>
            </p:extLst>
          </p:nvPr>
        </p:nvGraphicFramePr>
        <p:xfrm>
          <a:off x="452437" y="836612"/>
          <a:ext cx="9001124" cy="5184783"/>
        </p:xfrm>
        <a:graphic>
          <a:graphicData uri="http://schemas.openxmlformats.org/drawingml/2006/table">
            <a:tbl>
              <a:tblPr/>
              <a:tblGrid>
                <a:gridCol w="26516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8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15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74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374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28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053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9591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4510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9129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8898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4347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3436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болезни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 строки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Код по МКБ Х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пересмотра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Дневные стационары медицинских организаций, оказывающих медицинскую помощь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6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 стационарных условиях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 амбулаторных условиях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дому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9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Выписано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пациентов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Проведено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пациенто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дней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Умерло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Выписано пациентов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Проведено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пациенто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дней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Умерло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Выписано пациентов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Проведено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пациенто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дней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Умерло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Всего: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A00-T98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некоторые инфекционные и паразитные болезни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A00-B99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новообразования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C00-C48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6022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крови, кроветворных органов и отдельные нарушения, вовлекающие имунный механизм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D50-D89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9586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эндокринной системы, расстройства питания и нарушения обмена веществ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E00-E90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586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психические расстройства и расстройства поведения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F00-F99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нервной системы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G00-G99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глаза и его придаточного аппарата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H00-H59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уха и сосцевидного отростка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H60-H95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системы кровообращения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I00-I99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органов дыхания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J00-J99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оргаов пищеварения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K00-K93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кожи и подкожной клетчатки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L00-L99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6200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костно-мышечной системы и соединительной ткани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M00-M99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мочеполовой системы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N00-N99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3436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беременность, роды и послеродовой период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O00-O99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59586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врожденные аномалии, порокт развития, деформации и хромосомные нарушения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Q00-Q99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512456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симптомы, признаки и отклонения от нормы, выявленные при клинических и лабораторных исследованиях, не квалифицированные в других рубриках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R00-R99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6200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травмы, отравления и некоторые другие последствия воздействия внешних причин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S00-T98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386022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Кроме того: факторы, влияющие на состояние здоровья и обращения в учреждения здравоохранения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Z00-Z99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Х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 </a:t>
                      </a:r>
                    </a:p>
                  </a:txBody>
                  <a:tcPr marL="4859" marR="4859" marT="4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9248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dirty="0"/>
              <a:t>Не заполняются сведения по строке 21 графам 10, 11, 12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C821F2D4-DF44-B343-BB88-62F5EA326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2754272"/>
              </p:ext>
            </p:extLst>
          </p:nvPr>
        </p:nvGraphicFramePr>
        <p:xfrm>
          <a:off x="452437" y="836613"/>
          <a:ext cx="9001125" cy="5184781"/>
        </p:xfrm>
        <a:graphic>
          <a:graphicData uri="http://schemas.openxmlformats.org/drawingml/2006/table">
            <a:tbl>
              <a:tblPr/>
              <a:tblGrid>
                <a:gridCol w="26557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18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18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43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964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13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5923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5249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4503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4085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9016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0181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25791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болезни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 строки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Код по МКБ Х пересмотра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Дневные стационары медицинских организаций, оказывающих медицинскую помощь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3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стационарных условиях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амбулаторных условиях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 дому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Выписано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пациентов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Проведено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пациенто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дней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Умерло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Выписано пациентов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Проведено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пациенто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дней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Умерло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Выписано пациентов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Проведено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пациенто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дней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Умерло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Всего: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A00-T98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некоторые инфекционные и паразитные болезни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A00-B99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новообразования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C00-C48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939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болезни крови, кроветворных органов и отдельные нарушения, вовлекающие </a:t>
                      </a:r>
                      <a:r>
                        <a:rPr lang="ru-RU" sz="5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имунный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механизм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D50-D89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7268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болезни эндокринной системы, расстройства питания и нарушения обмена веществ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E00-E90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психические расстройства и расстройства поведения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F00-F99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болезни нервной системы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G00-G99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болезни глаза и его придаточного аппарата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H00-H59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болезни уха и сосцевидного отростка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H60-H95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болезни системы кровообращения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I00-I99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органов дыхания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J00-J99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болезни оргаов пищеварения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K00-K93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болезни кожи и подкожной клетчатки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L00-L99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939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болезни костно-мышечной системы и соединительной ткани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M00-M99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болезни мочеполовой системы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N00-N99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3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беременность, роды и послеродовой период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O00-O99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51299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отдельные состояния, возникающие в перинатальном периоде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P00-P96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врожденные аномалии, порокт развития, деформации и хромосомные нарушения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Q00-Q99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35578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симптомы, признаки и отклонения от нормы, выявленные при клинических и лабораторных исследованиях, не квалифицированные в других рубриках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R00-R99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3939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травмы, отравления и некоторые другие последствия воздействия внешних причин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S00-T98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9395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Кроме того: факторы, влияющие на состояние здоровья и обращения в учреждения здравоохранения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q-AL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Z00-Z99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54367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12037</TotalTime>
  <Words>1472</Words>
  <Application>Microsoft Office PowerPoint</Application>
  <PresentationFormat>Лист A4 (210x297 мм)</PresentationFormat>
  <Paragraphs>784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ddzuvao</dc:creator>
  <cp:lastModifiedBy>Stat_u205</cp:lastModifiedBy>
  <cp:revision>988</cp:revision>
  <cp:lastPrinted>2017-10-23T19:18:05Z</cp:lastPrinted>
  <dcterms:created xsi:type="dcterms:W3CDTF">2016-12-20T09:23:07Z</dcterms:created>
  <dcterms:modified xsi:type="dcterms:W3CDTF">2018-12-03T06:42:52Z</dcterms:modified>
</cp:coreProperties>
</file>