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8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058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/>
          </a:blip>
          <a:srcRect t="28371" b="64504"/>
          <a:stretch/>
        </p:blipFill>
        <p:spPr>
          <a:xfrm>
            <a:off x="-3" y="-1"/>
            <a:ext cx="9144002" cy="705801"/>
          </a:xfrm>
          <a:prstGeom prst="rect">
            <a:avLst/>
          </a:prstGeom>
          <a:effectLst>
            <a:innerShdw blurRad="63500" dist="50800" dir="5400000">
              <a:prstClr val="black">
                <a:alpha val="27000"/>
              </a:prstClr>
            </a:innerShdw>
          </a:effectLst>
        </p:spPr>
      </p:pic>
      <p:sp>
        <p:nvSpPr>
          <p:cNvPr id="4" name="Прямоугольник 3"/>
          <p:cNvSpPr/>
          <p:nvPr userDrawn="1"/>
        </p:nvSpPr>
        <p:spPr>
          <a:xfrm>
            <a:off x="0" y="6152200"/>
            <a:ext cx="9144000" cy="6002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-1" y="-1"/>
            <a:ext cx="9144001" cy="7058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151563"/>
            <a:ext cx="422275" cy="6016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8" name="Группа 16"/>
          <p:cNvGrpSpPr>
            <a:grpSpLocks/>
          </p:cNvGrpSpPr>
          <p:nvPr userDrawn="1"/>
        </p:nvGrpSpPr>
        <p:grpSpPr bwMode="auto">
          <a:xfrm>
            <a:off x="0" y="6224588"/>
            <a:ext cx="422275" cy="457200"/>
            <a:chOff x="4523662" y="756799"/>
            <a:chExt cx="858676" cy="85867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523662" y="756799"/>
              <a:ext cx="858676" cy="85867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" name="Изображение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993" y="889453"/>
              <a:ext cx="590017" cy="590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Прямоугольник 10"/>
          <p:cNvSpPr/>
          <p:nvPr userDrawn="1"/>
        </p:nvSpPr>
        <p:spPr>
          <a:xfrm>
            <a:off x="8721725" y="6224588"/>
            <a:ext cx="422275" cy="457200"/>
          </a:xfrm>
          <a:prstGeom prst="rect">
            <a:avLst/>
          </a:prstGeom>
          <a:solidFill>
            <a:srgbClr val="2F485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B3AC6906-FFBD-44F3-9223-EC5E4E9F854D}" type="slidenum">
              <a:rPr lang="ru-RU" altLang="ru-RU" sz="1600">
                <a:solidFill>
                  <a:srgbClr val="FFFFFF"/>
                </a:solidFill>
                <a:latin typeface="Century Gothic" panose="020B0502020202020204" pitchFamily="34" charset="0"/>
              </a:rPr>
              <a:pPr algn="ctr" eaLnBrk="1" hangingPunct="1"/>
              <a:t>‹#›</a:t>
            </a:fld>
            <a:endParaRPr lang="ru-RU" altLang="ru-RU" sz="16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Рисунок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6113463"/>
            <a:ext cx="12969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550984" y="2908"/>
            <a:ext cx="8042032" cy="702892"/>
          </a:xfrm>
          <a:prstGeom prst="rect">
            <a:avLst/>
          </a:prstGeom>
          <a:noFill/>
        </p:spPr>
        <p:txBody>
          <a:bodyPr lIns="0" tIns="0" rIns="0" bIns="0" rtlCol="0" anchor="ctr">
            <a:noAutofit/>
          </a:bodyPr>
          <a:lstStyle>
            <a:lvl1pPr marL="0" indent="0">
              <a:buNone/>
              <a:defRPr lang="ru-RU" sz="2000" spc="2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19568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13"/>
          <a:stretch>
            <a:fillRect/>
          </a:stretch>
        </p:blipFill>
        <p:spPr bwMode="auto">
          <a:xfrm>
            <a:off x="0" y="1343025"/>
            <a:ext cx="9144000" cy="41783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0"/>
          <p:cNvSpPr/>
          <p:nvPr/>
        </p:nvSpPr>
        <p:spPr>
          <a:xfrm>
            <a:off x="0" y="1342232"/>
            <a:ext cx="9153815" cy="41790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innerShdw blurRad="203200">
              <a:prstClr val="black">
                <a:alpha val="2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200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697538"/>
            <a:ext cx="1941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7"/>
          <p:cNvGrpSpPr/>
          <p:nvPr/>
        </p:nvGrpSpPr>
        <p:grpSpPr>
          <a:xfrm>
            <a:off x="564008" y="487390"/>
            <a:ext cx="832105" cy="1220950"/>
            <a:chOff x="1080345" y="1889678"/>
            <a:chExt cx="901447" cy="12209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18"/>
            <p:cNvGrpSpPr/>
            <p:nvPr/>
          </p:nvGrpSpPr>
          <p:grpSpPr>
            <a:xfrm>
              <a:off x="1080346" y="1889678"/>
              <a:ext cx="858676" cy="1220950"/>
              <a:chOff x="1" y="5445222"/>
              <a:chExt cx="1224135" cy="1740594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1" y="5445222"/>
                <a:ext cx="1224135" cy="174059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23" name="Изображение 8"/>
              <p:cNvPicPr>
                <a:picLocks noChangeAspect="1"/>
              </p:cNvPicPr>
              <p:nvPr/>
            </p:nvPicPr>
            <p:blipFill>
              <a:blip r:embed="rId4" cstate="print">
                <a:extLst/>
              </a:blip>
              <a:stretch>
                <a:fillRect/>
              </a:stretch>
            </p:blipFill>
            <p:spPr>
              <a:xfrm>
                <a:off x="191504" y="5634335"/>
                <a:ext cx="841132" cy="841132"/>
              </a:xfrm>
              <a:prstGeom prst="rect">
                <a:avLst/>
              </a:prstGeom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1080345" y="2707332"/>
              <a:ext cx="901447" cy="16927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ru-RU" sz="1100" spc="160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МОСКВА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80345" y="2894446"/>
              <a:ext cx="901447" cy="13849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ru-RU" sz="900" spc="300" dirty="0" smtClean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2018</a:t>
              </a:r>
              <a:endParaRPr lang="ru-RU" sz="900" spc="3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64777" y="2750955"/>
            <a:ext cx="857567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 2018 ГОД</a:t>
            </a:r>
            <a:endParaRPr lang="ru-RU" altLang="ru-RU" sz="4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4008" y="2275082"/>
            <a:ext cx="85764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ФОРМЫ №9 и №34</a:t>
            </a:r>
            <a:endParaRPr lang="ru-RU" sz="3200" b="1" spc="2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3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 txBox="1">
            <a:spLocks/>
          </p:cNvSpPr>
          <p:nvPr/>
        </p:nvSpPr>
        <p:spPr>
          <a:xfrm>
            <a:off x="596899" y="2908"/>
            <a:ext cx="7431485" cy="702892"/>
          </a:xfrm>
          <a:prstGeom prst="rect">
            <a:avLst/>
          </a:prstGeom>
          <a:noFill/>
        </p:spPr>
        <p:txBody>
          <a:bodyPr lIns="0" tIns="0" rIns="0" bIns="0" rtlCol="0" anchor="ctr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lang="ru-RU" sz="2000" kern="1200" spc="2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ЗАПОЛНЕНИЕ ФОРМЫ №34</a:t>
            </a:r>
            <a:endParaRPr lang="ru-RU" sz="24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268760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Таблица 2101 «Число больных  сифилисом, снятых  с наблюдения в отчетном году по причинам»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таб.2101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стр.1, гр.4  =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таб.2100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стр.1, гр. 9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графа 4= сумма граф с 5 по 10</a:t>
            </a:r>
          </a:p>
          <a:p>
            <a:pPr marL="0" indent="0">
              <a:buFont typeface="Arial" pitchFamily="34" charset="0"/>
              <a:buNone/>
            </a:pP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«Выявление больных ИППП и заразными кожными болезнями»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Таблица 2200 -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отражает  профилактическую работу МО по  выявлению больных ИППП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графа 3  показываются  число больных которые обратились самостоятельно к специалистам разных профилей (КВД, женские консультации, урологам) по поводу  проявления заболевания (выделения, высыпания), а также с целью обследования на ИППП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графа 4  из самообращения  пришли  по контакту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графа 5 = сумма граф (6+8+10) по строкам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графа 15 = сумма граф ( 3+5+12+14) по строкам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 5 по 13 графы  представляют сведения о больных, выявленных активно врачами разных профилей при обращение по поводу интеркуррентных заболеваний, беременности, медицинскими осмотрами</a:t>
            </a:r>
          </a:p>
          <a:p>
            <a:pPr>
              <a:buFontTx/>
              <a:buChar char="-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 txBox="1">
            <a:spLocks/>
          </p:cNvSpPr>
          <p:nvPr/>
        </p:nvSpPr>
        <p:spPr>
          <a:xfrm>
            <a:off x="596899" y="2908"/>
            <a:ext cx="7431485" cy="702892"/>
          </a:xfrm>
          <a:prstGeom prst="rect">
            <a:avLst/>
          </a:prstGeom>
          <a:noFill/>
        </p:spPr>
        <p:txBody>
          <a:bodyPr lIns="0" tIns="0" rIns="0" bIns="0" rtlCol="0" anchor="ctr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lang="ru-RU" sz="2000" kern="1200" spc="2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ЗАПОЛНЕНИЕ ФОРМЫ №34</a:t>
            </a:r>
            <a:endParaRPr lang="ru-RU" sz="24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980728"/>
            <a:ext cx="8301608" cy="5256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 5 по 11 графах выявлено  в амбулаторно-поликлинических учреждениях (6-7 КВУ, 8-9 другие мед. учреждения, 10-11  при мед. осмотрах)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-12-13 графах выявлено в стационарах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- 14 графа, выявлено в мед. учреждениях других форм собственности,  по графам не разносятся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Таблица 2201 «Выявлено больных сифилисом специалистами разных профилей»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 из гр.8, 12 таб.2200),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врачей-акушеров-гинекологов не показываем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строка 09 графы 3 табл. 2201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(амбулаторно-поликлинические учреждения) =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строка 01 графы 8 табл. 2200 - строка 01 графы 9 табл. 2200 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строка 09 графы 4 табл. 2201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(стационары) = строка 01 графы 12 табл. 2200 - строке 01 графы 13 табл. 2200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Таблица 2202 «Медицинские осмотры»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 из графы 10, таб.2200)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таб.2200, графа 10 =сумма граф  (3+4+5+6) по строкам</a:t>
            </a:r>
          </a:p>
        </p:txBody>
      </p:sp>
    </p:spTree>
    <p:extLst>
      <p:ext uri="{BB962C8B-B14F-4D97-AF65-F5344CB8AC3E}">
        <p14:creationId xmlns:p14="http://schemas.microsoft.com/office/powerpoint/2010/main" val="7638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 txBox="1">
            <a:spLocks/>
          </p:cNvSpPr>
          <p:nvPr/>
        </p:nvSpPr>
        <p:spPr>
          <a:xfrm>
            <a:off x="596899" y="2908"/>
            <a:ext cx="7431485" cy="702892"/>
          </a:xfrm>
          <a:prstGeom prst="rect">
            <a:avLst/>
          </a:prstGeom>
          <a:noFill/>
        </p:spPr>
        <p:txBody>
          <a:bodyPr lIns="0" tIns="0" rIns="0" bIns="0" rtlCol="0" anchor="ctr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lang="ru-RU" sz="2000" kern="1200" spc="2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ЗАПОЛНЕНИЕ ФОРМЫ №34</a:t>
            </a:r>
            <a:endParaRPr lang="ru-RU" sz="24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5536" y="1052736"/>
            <a:ext cx="8291264" cy="507342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«Обследование членов семей и контактов больных, взятых на учет с вновь установленным диагнозом»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Таблица 2300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показываются  все обследованные контакты на больных с вновь установленным диагнозом (по диагнозу больного)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 Сведения о беременных, исходах беременности и детях, родившихся от женщин, состоящих на учете с диагнозом «сифилис»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Таблица 2400.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-графы 3-13  сведения о беременных женщинах и исходах беременности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-графа 3 = сумма граф (4+5+6+7+8) по строкам 01,03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-графа 3 = сумма граф (4+5+6 +7) по строке 02 (получили лечение)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графа 3 = сумма  граф (9+10+11+12+13) по строкам 1,4,5 (исходы беременности)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-графы 14-17 сведения о родившихся детях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строка 03 графа 14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(дети, не получившие лечение) = сумма строк (01+04+05) –строка 1 графы 5 табл.2401 (дети, получившие лечение)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Таблица 2401. Сведения о детях получивших лечение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5. «Методы лабораторной диагностики, применяемые для постановки диагноза»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Таблица 2500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60" y="116632"/>
            <a:ext cx="10459108" cy="6624736"/>
          </a:xfrm>
          <a:prstGeom prst="rect">
            <a:avLst/>
          </a:prstGeom>
        </p:spPr>
      </p:pic>
      <p:pic>
        <p:nvPicPr>
          <p:cNvPr id="3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79" y="5877272"/>
            <a:ext cx="1614122" cy="86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 txBox="1">
            <a:spLocks/>
          </p:cNvSpPr>
          <p:nvPr/>
        </p:nvSpPr>
        <p:spPr>
          <a:xfrm>
            <a:off x="596899" y="2908"/>
            <a:ext cx="6639397" cy="702892"/>
          </a:xfrm>
          <a:prstGeom prst="rect">
            <a:avLst/>
          </a:prstGeom>
          <a:noFill/>
        </p:spPr>
        <p:txBody>
          <a:bodyPr lIns="0" tIns="0" rIns="0" bIns="0" rtlCol="0" anchor="ctr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lang="ru-RU" sz="2000" kern="1200" spc="2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НОРМАТИВНЫЕ ДОКУМЕНТЫ ПО УЧЕТУ ЗАРАЗНЫХ КОЖНЫХ ЗАБОЛЕВАНИЙ  И ИППП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96899" y="908720"/>
            <a:ext cx="8007549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- приказ Управления </a:t>
            </a:r>
            <a:r>
              <a:rPr lang="ru-RU" dirty="0" err="1"/>
              <a:t>Роспотребнадзора</a:t>
            </a:r>
            <a:r>
              <a:rPr lang="ru-RU" dirty="0"/>
              <a:t> по г. Москве от 16.03.2017 №29 «О порядке регистрации случаев инфекционных и паразитарных заболеваний в городе Москве» в части, касающейся Порядка регистрации и оперативного оповещения об инфекциях, передающихся половым путем и заразных кожных заболеваниях</a:t>
            </a:r>
          </a:p>
          <a:p>
            <a:pPr>
              <a:spcAft>
                <a:spcPts val="600"/>
              </a:spcAft>
            </a:pPr>
            <a:r>
              <a:rPr lang="ru-RU" dirty="0"/>
              <a:t>- приказ МЗ РФ от 12.08.2003г. № 403 «Об утверждении и введении в действие учетной формы 089/у-</a:t>
            </a:r>
            <a:r>
              <a:rPr lang="ru-RU" dirty="0" err="1"/>
              <a:t>кв</a:t>
            </a:r>
            <a:r>
              <a:rPr lang="ru-RU" dirty="0"/>
              <a:t> «Извещение о больном с вновь установленным диагнозом сифилиса, гонореи, трихомоноза, хламидиоза, герпеса генитального, </a:t>
            </a:r>
            <a:r>
              <a:rPr lang="ru-RU" dirty="0" err="1"/>
              <a:t>аногенитальными</a:t>
            </a:r>
            <a:r>
              <a:rPr lang="ru-RU" dirty="0"/>
              <a:t> бородавками, микроспории, фавуса, трихофитии, микоза стоп, чесотки»</a:t>
            </a:r>
          </a:p>
          <a:p>
            <a:pPr>
              <a:spcAft>
                <a:spcPts val="600"/>
              </a:spcAft>
            </a:pPr>
            <a:r>
              <a:rPr lang="ru-RU" dirty="0"/>
              <a:t>- приказ МЗ РФ от 23.01.2015 №10 « Об отмене приказа МЗ РФ от 12.08.2003 №403 «Об утверждении и введении в действие учетной формы 089/у-</a:t>
            </a:r>
            <a:r>
              <a:rPr lang="ru-RU" dirty="0" err="1"/>
              <a:t>кв</a:t>
            </a:r>
            <a:r>
              <a:rPr lang="ru-RU" dirty="0"/>
              <a:t> «Извещение о больном с вновь установленным диагнозом сифилиса, гонореи, трихомоноза, хламидиоза, герпеса генитального, </a:t>
            </a:r>
            <a:r>
              <a:rPr lang="ru-RU" dirty="0" err="1"/>
              <a:t>аногенитальными</a:t>
            </a:r>
            <a:r>
              <a:rPr lang="ru-RU" dirty="0"/>
              <a:t> бородавками, микроспории, фавуса, трихофитии, микоза стоп, чесотки»</a:t>
            </a:r>
          </a:p>
          <a:p>
            <a:pPr>
              <a:spcAft>
                <a:spcPts val="600"/>
              </a:spcAft>
            </a:pPr>
            <a:r>
              <a:rPr lang="ru-RU" dirty="0"/>
              <a:t>- письмо  МЗ РФ от 02.03.2015 №13-2/25 (до выхода нового приказа используется форма 089/у-</a:t>
            </a:r>
            <a:r>
              <a:rPr lang="ru-RU" dirty="0" err="1"/>
              <a:t>кв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54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340768"/>
            <a:ext cx="8388424" cy="1584176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3341640"/>
            <a:ext cx="8388424" cy="1938668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596899" y="2908"/>
            <a:ext cx="6639397" cy="702892"/>
          </a:xfrm>
          <a:prstGeom prst="rect">
            <a:avLst/>
          </a:prstGeom>
          <a:noFill/>
        </p:spPr>
        <p:txBody>
          <a:bodyPr lIns="0" tIns="0" rIns="0" bIns="0" rtlCol="0" anchor="ctr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lang="ru-RU" sz="2000" kern="1200" spc="2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 ФЕДЕРАЛЬНЫЕ СТАТИЧЕСКИЕ ФОРМЫ 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96899" y="1340768"/>
            <a:ext cx="757550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/>
              <a:t> - форма №9 « Сведения о заболеваниях  инфекциями, передаваемыми половым путем и заразными кожными болезнями», утверждена приказом Росстата от 29.11.2011 №520 </a:t>
            </a:r>
            <a:r>
              <a:rPr lang="ru-RU" sz="2400" dirty="0" smtClean="0"/>
              <a:t>(с </a:t>
            </a:r>
            <a:r>
              <a:rPr lang="ru-RU" sz="2400" dirty="0"/>
              <a:t>изменениями  от 30.12.2015г</a:t>
            </a:r>
            <a:r>
              <a:rPr lang="ru-RU" sz="2400" dirty="0" smtClean="0"/>
              <a:t>.)</a:t>
            </a:r>
          </a:p>
          <a:p>
            <a:pPr>
              <a:spcAft>
                <a:spcPts val="600"/>
              </a:spcAft>
            </a:pPr>
            <a:endParaRPr lang="ru-RU" sz="2400" dirty="0"/>
          </a:p>
          <a:p>
            <a:pPr>
              <a:spcAft>
                <a:spcPts val="600"/>
              </a:spcAft>
            </a:pPr>
            <a:r>
              <a:rPr lang="ru-RU" sz="2400" dirty="0"/>
              <a:t> </a:t>
            </a:r>
            <a:r>
              <a:rPr lang="ru-RU" sz="2400" dirty="0" smtClean="0"/>
              <a:t>- форма </a:t>
            </a:r>
            <a:r>
              <a:rPr lang="ru-RU" sz="2400" dirty="0"/>
              <a:t>№34 « Сведения о больных заболеваниями, передаваемыми преимущественно половым путем и заразными кожными заболеваниями» утверждена приказом Росстата от 29.11.2011 №520 </a:t>
            </a:r>
            <a:r>
              <a:rPr lang="ru-RU" sz="2400" dirty="0" smtClean="0"/>
              <a:t>(с </a:t>
            </a:r>
            <a:r>
              <a:rPr lang="ru-RU" sz="2400" dirty="0"/>
              <a:t>изменениями  от 30.12.2015г</a:t>
            </a:r>
            <a:r>
              <a:rPr lang="ru-RU" sz="2400" dirty="0" smtClean="0"/>
              <a:t>.)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235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 txBox="1">
            <a:spLocks/>
          </p:cNvSpPr>
          <p:nvPr/>
        </p:nvSpPr>
        <p:spPr>
          <a:xfrm>
            <a:off x="596899" y="2908"/>
            <a:ext cx="7431485" cy="702892"/>
          </a:xfrm>
          <a:prstGeom prst="rect">
            <a:avLst/>
          </a:prstGeom>
          <a:noFill/>
        </p:spPr>
        <p:txBody>
          <a:bodyPr lIns="0" tIns="0" rIns="0" bIns="0" rtlCol="0" anchor="ctr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lang="ru-RU" sz="2000" kern="1200" spc="2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 ПЕРВИЧНАЯ МЕДИЦИНСКАЯ ДОКУМЕНТАЦИЯ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6899" y="1666863"/>
            <a:ext cx="75755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/>
              <a:t>- учетной формы №089/у-</a:t>
            </a:r>
            <a:r>
              <a:rPr lang="ru-RU" sz="2400" dirty="0" err="1"/>
              <a:t>кв</a:t>
            </a:r>
            <a:r>
              <a:rPr lang="ru-RU" sz="2400" dirty="0"/>
              <a:t> «Извещение о больном с вновь установленным диагнозом сифилиса, гонореи, трихомоноза, хламидиоза, герпеса генитального, </a:t>
            </a:r>
            <a:r>
              <a:rPr lang="ru-RU" sz="2400" dirty="0" err="1"/>
              <a:t>аногенитальными</a:t>
            </a:r>
            <a:r>
              <a:rPr lang="ru-RU" sz="2400" dirty="0"/>
              <a:t> бородавками, микроспории, фавуса, трихофитии, микоза стоп, чесотки»</a:t>
            </a:r>
          </a:p>
          <a:p>
            <a:pPr>
              <a:spcAft>
                <a:spcPts val="1200"/>
              </a:spcAft>
            </a:pPr>
            <a:r>
              <a:rPr lang="ru-RU" sz="2400" dirty="0"/>
              <a:t>-  медицинской  карты амбулаторного больного</a:t>
            </a:r>
          </a:p>
          <a:p>
            <a:pPr>
              <a:spcAft>
                <a:spcPts val="1200"/>
              </a:spcAft>
            </a:pPr>
            <a:r>
              <a:rPr lang="ru-RU" sz="2400" dirty="0"/>
              <a:t>- «Медицинской карты больного венерическим заболеванием»- ф. 065/у </a:t>
            </a:r>
          </a:p>
          <a:p>
            <a:pPr>
              <a:spcAft>
                <a:spcPts val="1200"/>
              </a:spcAft>
            </a:pPr>
            <a:r>
              <a:rPr lang="ru-RU" sz="2400" dirty="0"/>
              <a:t>- «Медицинской карты больного грибковым заболеванием» - ф. 065-1/у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6898" y="1017602"/>
            <a:ext cx="7143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Отчетные формы  составляются по данным:</a:t>
            </a:r>
          </a:p>
        </p:txBody>
      </p:sp>
    </p:spTree>
    <p:extLst>
      <p:ext uri="{BB962C8B-B14F-4D97-AF65-F5344CB8AC3E}">
        <p14:creationId xmlns:p14="http://schemas.microsoft.com/office/powerpoint/2010/main" val="7389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 txBox="1">
            <a:spLocks/>
          </p:cNvSpPr>
          <p:nvPr/>
        </p:nvSpPr>
        <p:spPr>
          <a:xfrm>
            <a:off x="596899" y="2908"/>
            <a:ext cx="7431485" cy="702892"/>
          </a:xfrm>
          <a:prstGeom prst="rect">
            <a:avLst/>
          </a:prstGeom>
          <a:noFill/>
        </p:spPr>
        <p:txBody>
          <a:bodyPr lIns="0" tIns="0" rIns="0" bIns="0" rtlCol="0" anchor="ctr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lang="ru-RU" sz="2000" kern="1200" spc="2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ЗАБОЛЕВАНИЯ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6899" y="1124744"/>
            <a:ext cx="375907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сифилис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гонококковая инфекция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трихомоноз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err="1"/>
              <a:t>хламидийные</a:t>
            </a:r>
            <a:r>
              <a:rPr lang="ru-RU" sz="2400" dirty="0"/>
              <a:t> инфекции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err="1"/>
              <a:t>аногенитальная</a:t>
            </a:r>
            <a:r>
              <a:rPr lang="ru-RU" sz="2400" dirty="0"/>
              <a:t> герпетическая вирусная инфекция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124744"/>
            <a:ext cx="343812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err="1"/>
              <a:t>аногенитальные</a:t>
            </a:r>
            <a:r>
              <a:rPr lang="ru-RU" sz="2400" dirty="0"/>
              <a:t> бородавки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микроспория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фавус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трихофития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микоз стоп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чесотка</a:t>
            </a:r>
          </a:p>
        </p:txBody>
      </p:sp>
    </p:spTree>
    <p:extLst>
      <p:ext uri="{BB962C8B-B14F-4D97-AF65-F5344CB8AC3E}">
        <p14:creationId xmlns:p14="http://schemas.microsoft.com/office/powerpoint/2010/main" val="20497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 txBox="1">
            <a:spLocks/>
          </p:cNvSpPr>
          <p:nvPr/>
        </p:nvSpPr>
        <p:spPr>
          <a:xfrm>
            <a:off x="596899" y="2908"/>
            <a:ext cx="7431485" cy="702892"/>
          </a:xfrm>
          <a:prstGeom prst="rect">
            <a:avLst/>
          </a:prstGeom>
          <a:noFill/>
        </p:spPr>
        <p:txBody>
          <a:bodyPr lIns="0" tIns="0" rIns="0" bIns="0" rtlCol="0" anchor="ctr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lang="ru-RU" sz="2000" kern="1200" spc="2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ДЕФЕКТЫ ОФОРМЛЕНИЯ ФОРМЫ №089/у-</a:t>
            </a:r>
            <a:r>
              <a:rPr lang="ru-RU" sz="2400" b="1" dirty="0" err="1" smtClean="0"/>
              <a:t>кв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6899" y="980728"/>
            <a:ext cx="807955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/>
              <a:t>- отсутствие оттиска штампа медицинского учреждения, печати врача на бланке формы</a:t>
            </a:r>
          </a:p>
          <a:p>
            <a:pPr>
              <a:spcAft>
                <a:spcPts val="1200"/>
              </a:spcAft>
            </a:pPr>
            <a:r>
              <a:rPr lang="ru-RU" sz="2400" dirty="0"/>
              <a:t>- отсутствие даты проведения лабораторных исследований</a:t>
            </a:r>
          </a:p>
          <a:p>
            <a:pPr>
              <a:spcAft>
                <a:spcPts val="1200"/>
              </a:spcAft>
            </a:pPr>
            <a:r>
              <a:rPr lang="ru-RU" sz="2400" dirty="0"/>
              <a:t>- отсутствие даты установления диагноза</a:t>
            </a:r>
          </a:p>
          <a:p>
            <a:pPr>
              <a:spcAft>
                <a:spcPts val="1200"/>
              </a:spcAft>
            </a:pPr>
            <a:r>
              <a:rPr lang="ru-RU" sz="2400" dirty="0"/>
              <a:t>- отсутствие даты рождения пациента</a:t>
            </a:r>
          </a:p>
          <a:p>
            <a:pPr>
              <a:spcAft>
                <a:spcPts val="1200"/>
              </a:spcAft>
            </a:pPr>
            <a:r>
              <a:rPr lang="ru-RU" sz="2400" dirty="0"/>
              <a:t>- отсутствие полного адреса проживания</a:t>
            </a:r>
          </a:p>
          <a:p>
            <a:pPr>
              <a:spcAft>
                <a:spcPts val="1200"/>
              </a:spcAft>
            </a:pPr>
            <a:r>
              <a:rPr lang="ru-RU" sz="2400" dirty="0"/>
              <a:t>- отсутствие сведений о месте временной регистрации в случае иногородних лиц</a:t>
            </a:r>
          </a:p>
          <a:p>
            <a:pPr>
              <a:spcAft>
                <a:spcPts val="1200"/>
              </a:spcAft>
            </a:pPr>
            <a:r>
              <a:rPr lang="ru-RU" sz="2400" dirty="0"/>
              <a:t>-отсутствие кода заболевания согласно МКБ-10 или его несоответствие указанному клиническому </a:t>
            </a:r>
            <a:r>
              <a:rPr lang="ru-RU" sz="2400" dirty="0" smtClean="0"/>
              <a:t>диагнозу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361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 txBox="1">
            <a:spLocks/>
          </p:cNvSpPr>
          <p:nvPr/>
        </p:nvSpPr>
        <p:spPr>
          <a:xfrm>
            <a:off x="596899" y="2908"/>
            <a:ext cx="7431485" cy="702892"/>
          </a:xfrm>
          <a:prstGeom prst="rect">
            <a:avLst/>
          </a:prstGeom>
          <a:noFill/>
        </p:spPr>
        <p:txBody>
          <a:bodyPr lIns="0" tIns="0" rIns="0" bIns="0" rtlCol="0" anchor="ctr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lang="ru-RU" sz="2000" kern="1200" spc="2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 ЗАПОЛНЕНИЕ ФОРМЫ №9</a:t>
            </a:r>
            <a:endParaRPr lang="ru-RU" sz="24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1052736"/>
            <a:ext cx="7920880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Таб.2000 «Сведения  о заболеваниях инфекциями, передаваемыми половым путем» 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строки  с 01 по 66  указываются заболевания  в соответствии с шифрами МКБ-10, распределенные по полу и возрасту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графа 5  ( сумма строк  6-11)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графа 12 из них сельских жителей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Таб.2001 «Сведения о заболеваниях заразными кожными заболеваниями»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строки  с 01 по 15  указываются заболевания  в соответствии с шифрами МКБ-10, распределенные по полу и возрасту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-строка 01 , графа 5  ( сумма строк  04+05+06+07+08)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Таб.2002 «Пути инфицирования детей больных сифилисом»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Таб. 2003 «Число больных ИППП, сочетанных с ВИЧ-инфекцией»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Указываются  случаи ИППП, которые зарегистрированы в этом году, подтверждение центром СПИД возможно и в предыдущие годы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 txBox="1">
            <a:spLocks/>
          </p:cNvSpPr>
          <p:nvPr/>
        </p:nvSpPr>
        <p:spPr>
          <a:xfrm>
            <a:off x="596899" y="2908"/>
            <a:ext cx="7431485" cy="702892"/>
          </a:xfrm>
          <a:prstGeom prst="rect">
            <a:avLst/>
          </a:prstGeom>
          <a:noFill/>
        </p:spPr>
        <p:txBody>
          <a:bodyPr lIns="0" tIns="0" rIns="0" bIns="0" rtlCol="0" anchor="ctr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lang="ru-RU" sz="2000" kern="1200" spc="2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 ЗАПОЛНЕНИЕ ФОРМЫ №9</a:t>
            </a:r>
            <a:endParaRPr lang="ru-RU" sz="24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96899" y="1124744"/>
            <a:ext cx="7935541" cy="44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Таблица 2004 «Контингент больных сифилисом, зарегистрированных в УФСИН»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заполняется в МО ДЗМ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Таблица 2005 «Распределение больных по месту фактического проживания»  (из таб. 2000, гр.5). 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Формируется по месту постоянной регистрации  (москвичи, граждане РФ, иностранные  граждане из них СНГ, БОМЖ) 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Суммарные показатели  заболеваний: таб.2000, гр.5 (строки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всего)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= таб. 2005, графа 8.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Таб. 2006 «Распределение больных по социальным группам»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таб.2005 гр.8=таб.2006 гр.10 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Контроль формы №9 (одно значение): таб.2000, строка 01, гр.5= таб.2005, строка 1, графа 8= табл. 2006, строка 1, графа 10.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06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 txBox="1">
            <a:spLocks/>
          </p:cNvSpPr>
          <p:nvPr/>
        </p:nvSpPr>
        <p:spPr>
          <a:xfrm>
            <a:off x="596899" y="2908"/>
            <a:ext cx="7431485" cy="702892"/>
          </a:xfrm>
          <a:prstGeom prst="rect">
            <a:avLst/>
          </a:prstGeom>
          <a:noFill/>
        </p:spPr>
        <p:txBody>
          <a:bodyPr lIns="0" tIns="0" rIns="0" bIns="0" rtlCol="0" anchor="ctr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lang="ru-RU" sz="2000" kern="1200" spc="2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ЗАПОЛНЕНИЕ ФОРМЫ №34</a:t>
            </a:r>
            <a:endParaRPr lang="ru-RU" sz="24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1124744"/>
            <a:ext cx="800323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«Контингенты больных данного учреждения»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Таблица 2100 -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отражает движение контингента больных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графа 4 (берем данные из  формы предыдущего года)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гр.4+гр.5 – гр.9 = гр.10 (состояло+ взято на учет – снято с учета) = состоит на конец года- графа 10  переносится в форму  следующего года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 графе 8 показываем пролеченных больных, из числа с вновь  установленным диагнозом  гр. 6  по  всем строкам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(не учитываем 2016г.) Графа 8, должна быть ≤ графе 5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 графе 10 по строкам 02-17 показываем больных, которые на момент составления отчета не  получили полный курс лечения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графа 10 = графа 6 - графа 8 по строкам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строка 01 гр.6 =  (строки 02+ 06+11+17 по гр.10)+ строка 1 по графе 8</a:t>
            </a:r>
          </a:p>
          <a:p>
            <a:pPr>
              <a:buFontTx/>
              <a:buChar char="-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3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1148</Words>
  <Application>Microsoft Office PowerPoint</Application>
  <PresentationFormat>Экран (4:3)</PresentationFormat>
  <Paragraphs>107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Захарова Анна Борисовна</dc:creator>
  <cp:lastModifiedBy>NIIOZMM</cp:lastModifiedBy>
  <cp:revision>114</cp:revision>
  <cp:lastPrinted>2017-12-21T05:37:46Z</cp:lastPrinted>
  <dcterms:modified xsi:type="dcterms:W3CDTF">2018-12-20T11:50:36Z</dcterms:modified>
</cp:coreProperties>
</file>