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diagrams/drawing5.xml" ContentType="application/vnd.ms-office.drawingml.diagramDrawing+xml"/>
  <Override PartName="/ppt/diagrams/layout11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503" r:id="rId3"/>
    <p:sldId id="394" r:id="rId4"/>
    <p:sldId id="449" r:id="rId5"/>
    <p:sldId id="454" r:id="rId6"/>
    <p:sldId id="455" r:id="rId7"/>
    <p:sldId id="457" r:id="rId8"/>
    <p:sldId id="450" r:id="rId9"/>
    <p:sldId id="451" r:id="rId10"/>
    <p:sldId id="456" r:id="rId11"/>
    <p:sldId id="452" r:id="rId12"/>
    <p:sldId id="448" r:id="rId13"/>
    <p:sldId id="415" r:id="rId14"/>
    <p:sldId id="425" r:id="rId15"/>
    <p:sldId id="434" r:id="rId16"/>
    <p:sldId id="458" r:id="rId17"/>
    <p:sldId id="432" r:id="rId18"/>
    <p:sldId id="431" r:id="rId19"/>
    <p:sldId id="459" r:id="rId20"/>
    <p:sldId id="460" r:id="rId21"/>
    <p:sldId id="463" r:id="rId22"/>
    <p:sldId id="462" r:id="rId23"/>
    <p:sldId id="464" r:id="rId24"/>
    <p:sldId id="467" r:id="rId25"/>
    <p:sldId id="468" r:id="rId26"/>
    <p:sldId id="469" r:id="rId27"/>
    <p:sldId id="470" r:id="rId28"/>
    <p:sldId id="471" r:id="rId29"/>
    <p:sldId id="472" r:id="rId30"/>
    <p:sldId id="504" r:id="rId31"/>
    <p:sldId id="505" r:id="rId32"/>
    <p:sldId id="473" r:id="rId33"/>
    <p:sldId id="474" r:id="rId34"/>
    <p:sldId id="475" r:id="rId35"/>
    <p:sldId id="476" r:id="rId36"/>
    <p:sldId id="477" r:id="rId37"/>
    <p:sldId id="499" r:id="rId38"/>
    <p:sldId id="500" r:id="rId39"/>
    <p:sldId id="501" r:id="rId40"/>
    <p:sldId id="482" r:id="rId41"/>
    <p:sldId id="502" r:id="rId42"/>
    <p:sldId id="484" r:id="rId43"/>
    <p:sldId id="485" r:id="rId44"/>
    <p:sldId id="486" r:id="rId45"/>
    <p:sldId id="487" r:id="rId46"/>
    <p:sldId id="488" r:id="rId47"/>
    <p:sldId id="489" r:id="rId48"/>
    <p:sldId id="490" r:id="rId49"/>
    <p:sldId id="491" r:id="rId50"/>
    <p:sldId id="492" r:id="rId51"/>
    <p:sldId id="493" r:id="rId52"/>
    <p:sldId id="494" r:id="rId53"/>
    <p:sldId id="495" r:id="rId54"/>
    <p:sldId id="496" r:id="rId55"/>
    <p:sldId id="497" r:id="rId56"/>
    <p:sldId id="498" r:id="rId57"/>
    <p:sldId id="444" r:id="rId58"/>
  </p:sldIdLst>
  <p:sldSz cx="10691813" cy="7559675"/>
  <p:notesSz cx="6724650" cy="9774238"/>
  <p:defaultTextStyle>
    <a:defPPr>
      <a:defRPr lang="ru-RU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 userDrawn="1">
          <p15:clr>
            <a:srgbClr val="A4A3A4"/>
          </p15:clr>
        </p15:guide>
        <p15:guide id="2" pos="33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FC5E6"/>
    <a:srgbClr val="A5CEF2"/>
    <a:srgbClr val="E6ECF6"/>
    <a:srgbClr val="E2EDF7"/>
    <a:srgbClr val="215968"/>
    <a:srgbClr val="21594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67" autoAdjust="0"/>
    <p:restoredTop sz="96743" autoAdjust="0"/>
  </p:normalViewPr>
  <p:slideViewPr>
    <p:cSldViewPr snapToGrid="0">
      <p:cViewPr varScale="1">
        <p:scale>
          <a:sx n="83" d="100"/>
          <a:sy n="83" d="100"/>
        </p:scale>
        <p:origin x="-936" y="-90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15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103" d="100"/>
          <a:sy n="103" d="100"/>
        </p:scale>
        <p:origin x="4616" y="17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10.png"/><Relationship Id="rId6" Type="http://schemas.openxmlformats.org/officeDocument/2006/relationships/image" Target="../media/image14.svg"/><Relationship Id="rId5" Type="http://schemas.openxmlformats.org/officeDocument/2006/relationships/image" Target="../media/image12.png"/><Relationship Id="rId4" Type="http://schemas.openxmlformats.org/officeDocument/2006/relationships/image" Target="../media/image12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8.svg"/><Relationship Id="rId1" Type="http://schemas.openxmlformats.org/officeDocument/2006/relationships/image" Target="../media/image36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8.svg"/><Relationship Id="rId1" Type="http://schemas.openxmlformats.org/officeDocument/2006/relationships/image" Target="../media/image38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8.svg"/><Relationship Id="rId1" Type="http://schemas.openxmlformats.org/officeDocument/2006/relationships/image" Target="../media/image4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svg"/><Relationship Id="rId1" Type="http://schemas.openxmlformats.org/officeDocument/2006/relationships/image" Target="../media/image13.png"/><Relationship Id="rId6" Type="http://schemas.openxmlformats.org/officeDocument/2006/relationships/image" Target="../media/image14.svg"/><Relationship Id="rId5" Type="http://schemas.openxmlformats.org/officeDocument/2006/relationships/image" Target="../media/image15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svg"/><Relationship Id="rId1" Type="http://schemas.openxmlformats.org/officeDocument/2006/relationships/image" Target="../media/image16.png"/><Relationship Id="rId6" Type="http://schemas.openxmlformats.org/officeDocument/2006/relationships/image" Target="../media/image14.svg"/><Relationship Id="rId5" Type="http://schemas.openxmlformats.org/officeDocument/2006/relationships/image" Target="../media/image18.png"/><Relationship Id="rId4" Type="http://schemas.openxmlformats.org/officeDocument/2006/relationships/image" Target="../media/image12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svg"/><Relationship Id="rId1" Type="http://schemas.openxmlformats.org/officeDocument/2006/relationships/image" Target="../media/image19.png"/><Relationship Id="rId6" Type="http://schemas.openxmlformats.org/officeDocument/2006/relationships/image" Target="../media/image14.svg"/><Relationship Id="rId5" Type="http://schemas.openxmlformats.org/officeDocument/2006/relationships/image" Target="../media/image21.png"/><Relationship Id="rId4" Type="http://schemas.openxmlformats.org/officeDocument/2006/relationships/image" Target="../media/image12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svg"/><Relationship Id="rId1" Type="http://schemas.openxmlformats.org/officeDocument/2006/relationships/image" Target="../media/image22.png"/><Relationship Id="rId6" Type="http://schemas.openxmlformats.org/officeDocument/2006/relationships/image" Target="../media/image14.svg"/><Relationship Id="rId5" Type="http://schemas.openxmlformats.org/officeDocument/2006/relationships/image" Target="../media/image24.png"/><Relationship Id="rId4" Type="http://schemas.openxmlformats.org/officeDocument/2006/relationships/image" Target="../media/image12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svg"/><Relationship Id="rId1" Type="http://schemas.openxmlformats.org/officeDocument/2006/relationships/image" Target="../media/image25.png"/><Relationship Id="rId6" Type="http://schemas.openxmlformats.org/officeDocument/2006/relationships/image" Target="../media/image14.svg"/><Relationship Id="rId5" Type="http://schemas.openxmlformats.org/officeDocument/2006/relationships/image" Target="../media/image27.png"/><Relationship Id="rId4" Type="http://schemas.openxmlformats.org/officeDocument/2006/relationships/image" Target="../media/image12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svg"/><Relationship Id="rId1" Type="http://schemas.openxmlformats.org/officeDocument/2006/relationships/image" Target="../media/image28.png"/><Relationship Id="rId6" Type="http://schemas.openxmlformats.org/officeDocument/2006/relationships/image" Target="../media/image14.svg"/><Relationship Id="rId5" Type="http://schemas.openxmlformats.org/officeDocument/2006/relationships/image" Target="../media/image29.png"/><Relationship Id="rId4" Type="http://schemas.openxmlformats.org/officeDocument/2006/relationships/image" Target="../media/image12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svg"/><Relationship Id="rId1" Type="http://schemas.openxmlformats.org/officeDocument/2006/relationships/image" Target="../media/image30.png"/><Relationship Id="rId6" Type="http://schemas.openxmlformats.org/officeDocument/2006/relationships/image" Target="../media/image14.svg"/><Relationship Id="rId5" Type="http://schemas.openxmlformats.org/officeDocument/2006/relationships/image" Target="../media/image32.png"/><Relationship Id="rId4" Type="http://schemas.openxmlformats.org/officeDocument/2006/relationships/image" Target="../media/image12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8.svg"/><Relationship Id="rId1" Type="http://schemas.openxmlformats.org/officeDocument/2006/relationships/image" Target="../media/image3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10.png"/><Relationship Id="rId6" Type="http://schemas.openxmlformats.org/officeDocument/2006/relationships/image" Target="../media/image14.svg"/><Relationship Id="rId5" Type="http://schemas.openxmlformats.org/officeDocument/2006/relationships/image" Target="../media/image12.png"/><Relationship Id="rId4" Type="http://schemas.openxmlformats.org/officeDocument/2006/relationships/image" Target="../media/image12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8.svg"/><Relationship Id="rId1" Type="http://schemas.openxmlformats.org/officeDocument/2006/relationships/image" Target="../media/image36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8.svg"/><Relationship Id="rId1" Type="http://schemas.openxmlformats.org/officeDocument/2006/relationships/image" Target="../media/image38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8.svg"/><Relationship Id="rId1" Type="http://schemas.openxmlformats.org/officeDocument/2006/relationships/image" Target="../media/image4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svg"/><Relationship Id="rId1" Type="http://schemas.openxmlformats.org/officeDocument/2006/relationships/image" Target="../media/image13.png"/><Relationship Id="rId6" Type="http://schemas.openxmlformats.org/officeDocument/2006/relationships/image" Target="../media/image14.svg"/><Relationship Id="rId5" Type="http://schemas.openxmlformats.org/officeDocument/2006/relationships/image" Target="../media/image15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svg"/><Relationship Id="rId1" Type="http://schemas.openxmlformats.org/officeDocument/2006/relationships/image" Target="../media/image16.png"/><Relationship Id="rId6" Type="http://schemas.openxmlformats.org/officeDocument/2006/relationships/image" Target="../media/image14.svg"/><Relationship Id="rId5" Type="http://schemas.openxmlformats.org/officeDocument/2006/relationships/image" Target="../media/image18.png"/><Relationship Id="rId4" Type="http://schemas.openxmlformats.org/officeDocument/2006/relationships/image" Target="../media/image1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svg"/><Relationship Id="rId1" Type="http://schemas.openxmlformats.org/officeDocument/2006/relationships/image" Target="../media/image19.png"/><Relationship Id="rId6" Type="http://schemas.openxmlformats.org/officeDocument/2006/relationships/image" Target="../media/image14.svg"/><Relationship Id="rId5" Type="http://schemas.openxmlformats.org/officeDocument/2006/relationships/image" Target="../media/image21.png"/><Relationship Id="rId4" Type="http://schemas.openxmlformats.org/officeDocument/2006/relationships/image" Target="../media/image12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svg"/><Relationship Id="rId1" Type="http://schemas.openxmlformats.org/officeDocument/2006/relationships/image" Target="../media/image22.png"/><Relationship Id="rId6" Type="http://schemas.openxmlformats.org/officeDocument/2006/relationships/image" Target="../media/image14.svg"/><Relationship Id="rId5" Type="http://schemas.openxmlformats.org/officeDocument/2006/relationships/image" Target="../media/image24.png"/><Relationship Id="rId4" Type="http://schemas.openxmlformats.org/officeDocument/2006/relationships/image" Target="../media/image12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svg"/><Relationship Id="rId1" Type="http://schemas.openxmlformats.org/officeDocument/2006/relationships/image" Target="../media/image25.png"/><Relationship Id="rId6" Type="http://schemas.openxmlformats.org/officeDocument/2006/relationships/image" Target="../media/image14.svg"/><Relationship Id="rId5" Type="http://schemas.openxmlformats.org/officeDocument/2006/relationships/image" Target="../media/image27.png"/><Relationship Id="rId4" Type="http://schemas.openxmlformats.org/officeDocument/2006/relationships/image" Target="../media/image12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svg"/><Relationship Id="rId1" Type="http://schemas.openxmlformats.org/officeDocument/2006/relationships/image" Target="../media/image28.png"/><Relationship Id="rId6" Type="http://schemas.openxmlformats.org/officeDocument/2006/relationships/image" Target="../media/image14.svg"/><Relationship Id="rId5" Type="http://schemas.openxmlformats.org/officeDocument/2006/relationships/image" Target="../media/image29.png"/><Relationship Id="rId4" Type="http://schemas.openxmlformats.org/officeDocument/2006/relationships/image" Target="../media/image12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svg"/><Relationship Id="rId1" Type="http://schemas.openxmlformats.org/officeDocument/2006/relationships/image" Target="../media/image30.png"/><Relationship Id="rId6" Type="http://schemas.openxmlformats.org/officeDocument/2006/relationships/image" Target="../media/image14.svg"/><Relationship Id="rId5" Type="http://schemas.openxmlformats.org/officeDocument/2006/relationships/image" Target="../media/image32.png"/><Relationship Id="rId4" Type="http://schemas.openxmlformats.org/officeDocument/2006/relationships/image" Target="../media/image12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8.svg"/><Relationship Id="rId1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A710C7-2D9A-48FE-A8BD-F4CFA1FC999E}" type="doc">
      <dgm:prSet loTypeId="urn:microsoft.com/office/officeart/2005/8/layout/vList3#1" loCatId="list" qsTypeId="urn:microsoft.com/office/officeart/2005/8/quickstyle/simple1" qsCatId="simple" csTypeId="urn:microsoft.com/office/officeart/2005/8/colors/accent3_2" csCatId="accent3" phldr="1"/>
      <dgm:spPr/>
    </dgm:pt>
    <dgm:pt modelId="{B3D001E6-B869-49CE-89D8-8F0E97B3AEF3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Число посещений на одного жителя  в год</a:t>
          </a:r>
        </a:p>
      </dgm:t>
    </dgm:pt>
    <dgm:pt modelId="{EF74F9E5-C101-42CD-BCDF-E80D8991DBAE}" type="parTrans" cxnId="{8D504A31-33D3-4D12-B2FD-60FD63C6D71B}">
      <dgm:prSet/>
      <dgm:spPr/>
      <dgm:t>
        <a:bodyPr/>
        <a:lstStyle/>
        <a:p>
          <a:endParaRPr lang="ru-RU"/>
        </a:p>
      </dgm:t>
    </dgm:pt>
    <dgm:pt modelId="{52880474-6528-48EC-AD33-7387088014A9}" type="sibTrans" cxnId="{8D504A31-33D3-4D12-B2FD-60FD63C6D71B}">
      <dgm:prSet/>
      <dgm:spPr/>
      <dgm:t>
        <a:bodyPr/>
        <a:lstStyle/>
        <a:p>
          <a:endParaRPr lang="ru-RU"/>
        </a:p>
      </dgm:t>
    </dgm:pt>
    <dgm:pt modelId="{8F88948A-BC82-4747-8AC4-14E5D9639E61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посещений врачей в поликлинике + количество  посещений врачами на дому /количество прикрепленного подтвержденного  населения </a:t>
          </a:r>
        </a:p>
        <a:p>
          <a:r>
            <a: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конец отчетного периода</a:t>
          </a:r>
        </a:p>
      </dgm:t>
    </dgm:pt>
    <dgm:pt modelId="{09058165-B5CA-4B20-96F4-89413C79FB2B}" type="parTrans" cxnId="{EA81BA53-CEC8-4565-951C-A782FB54D6E6}">
      <dgm:prSet/>
      <dgm:spPr/>
      <dgm:t>
        <a:bodyPr/>
        <a:lstStyle/>
        <a:p>
          <a:endParaRPr lang="ru-RU"/>
        </a:p>
      </dgm:t>
    </dgm:pt>
    <dgm:pt modelId="{D0EFDD8C-130C-42C3-87A8-1FD9FFE65431}" type="sibTrans" cxnId="{EA81BA53-CEC8-4565-951C-A782FB54D6E6}">
      <dgm:prSet/>
      <dgm:spPr/>
      <dgm:t>
        <a:bodyPr/>
        <a:lstStyle/>
        <a:p>
          <a:endParaRPr lang="ru-RU"/>
        </a:p>
      </dgm:t>
    </dgm:pt>
    <dgm:pt modelId="{2ABCB302-8459-4DCD-80CD-A4E60D84E816}">
      <dgm:prSet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сравнивается с показателем  планового объема амбулаторно- поликлинической помощи, который утверждается , как  норматив  в территориальной программе государственных гарантий</a:t>
          </a:r>
        </a:p>
      </dgm:t>
    </dgm:pt>
    <dgm:pt modelId="{BD27A257-9F82-447D-B628-2F9CE45D58BB}" type="parTrans" cxnId="{B1008690-2669-42A7-A890-F5583A610747}">
      <dgm:prSet/>
      <dgm:spPr/>
      <dgm:t>
        <a:bodyPr/>
        <a:lstStyle/>
        <a:p>
          <a:endParaRPr lang="ru-RU"/>
        </a:p>
      </dgm:t>
    </dgm:pt>
    <dgm:pt modelId="{A585D796-6F2C-4CD3-95D7-950FABF0043B}" type="sibTrans" cxnId="{B1008690-2669-42A7-A890-F5583A610747}">
      <dgm:prSet/>
      <dgm:spPr/>
      <dgm:t>
        <a:bodyPr/>
        <a:lstStyle/>
        <a:p>
          <a:endParaRPr lang="ru-RU"/>
        </a:p>
      </dgm:t>
    </dgm:pt>
    <dgm:pt modelId="{EE2D0330-3EF5-4B1E-9F9B-7B5CEFC85BFA}" type="pres">
      <dgm:prSet presAssocID="{33A710C7-2D9A-48FE-A8BD-F4CFA1FC999E}" presName="linearFlow" presStyleCnt="0">
        <dgm:presLayoutVars>
          <dgm:dir/>
          <dgm:resizeHandles val="exact"/>
        </dgm:presLayoutVars>
      </dgm:prSet>
      <dgm:spPr/>
    </dgm:pt>
    <dgm:pt modelId="{7D8279D9-5A84-4E2D-984E-544038A5EC97}" type="pres">
      <dgm:prSet presAssocID="{B3D001E6-B869-49CE-89D8-8F0E97B3AEF3}" presName="composite" presStyleCnt="0"/>
      <dgm:spPr/>
    </dgm:pt>
    <dgm:pt modelId="{659CA8CA-66F2-404D-A58A-C424131F338E}" type="pres">
      <dgm:prSet presAssocID="{B3D001E6-B869-49CE-89D8-8F0E97B3AEF3}" presName="imgShp" presStyleLbl="fgImgPlace1" presStyleIdx="0" presStyleCnt="3" custScaleX="119320" custScaleY="100348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9000" b="-9000"/>
          </a:stretch>
        </a:blipFill>
        <a:ln>
          <a:solidFill>
            <a:schemeClr val="tx1"/>
          </a:solidFill>
        </a:ln>
      </dgm:spPr>
    </dgm:pt>
    <dgm:pt modelId="{244FD301-20B2-4658-BC6A-62D89EA4013F}" type="pres">
      <dgm:prSet presAssocID="{B3D001E6-B869-49CE-89D8-8F0E97B3AEF3}" presName="txShp" presStyleLbl="node1" presStyleIdx="0" presStyleCnt="3" custScaleX="116693" custLinFactNeighborX="7169" custLinFactNeighborY="-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EA83A-89EF-428F-9FFD-826E46815036}" type="pres">
      <dgm:prSet presAssocID="{52880474-6528-48EC-AD33-7387088014A9}" presName="spacing" presStyleCnt="0"/>
      <dgm:spPr/>
    </dgm:pt>
    <dgm:pt modelId="{5FEAC4B6-A344-456F-9F57-81F04FF81CAA}" type="pres">
      <dgm:prSet presAssocID="{8F88948A-BC82-4747-8AC4-14E5D9639E61}" presName="composite" presStyleCnt="0"/>
      <dgm:spPr/>
    </dgm:pt>
    <dgm:pt modelId="{C8D6BC65-89FF-4174-8AFB-7376DBE5C658}" type="pres">
      <dgm:prSet presAssocID="{8F88948A-BC82-4747-8AC4-14E5D9639E61}" presName="imgShp" presStyleLbl="fgImgPlace1" presStyleIdx="1" presStyleCnt="3" custLinFactNeighborX="-19181" custLinFactNeighborY="-9591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</dgm:pt>
    <dgm:pt modelId="{5387973F-229C-4236-B59A-42143015BE5B}" type="pres">
      <dgm:prSet presAssocID="{8F88948A-BC82-4747-8AC4-14E5D9639E61}" presName="txShp" presStyleLbl="node1" presStyleIdx="1" presStyleCnt="3" custScaleX="121738" custScaleY="128408" custLinFactNeighborX="9223" custLinFactNeighborY="-18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D42AC-D11C-46D9-BA43-DBF76C0C9E3B}" type="pres">
      <dgm:prSet presAssocID="{D0EFDD8C-130C-42C3-87A8-1FD9FFE65431}" presName="spacing" presStyleCnt="0"/>
      <dgm:spPr/>
    </dgm:pt>
    <dgm:pt modelId="{22BBFB7C-2C38-46DC-A51B-C386CB4F591E}" type="pres">
      <dgm:prSet presAssocID="{2ABCB302-8459-4DCD-80CD-A4E60D84E816}" presName="composite" presStyleCnt="0"/>
      <dgm:spPr/>
    </dgm:pt>
    <dgm:pt modelId="{E2AA2FC3-637E-41BF-9A6C-EDDCB4473497}" type="pres">
      <dgm:prSet presAssocID="{2ABCB302-8459-4DCD-80CD-A4E60D84E816}" presName="imgShp" presStyleLbl="fgImgPlace1" presStyleIdx="2" presStyleCnt="3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</dgm:pt>
    <dgm:pt modelId="{5B7A3234-D4A4-4584-A376-7603E3FCD581}" type="pres">
      <dgm:prSet presAssocID="{2ABCB302-8459-4DCD-80CD-A4E60D84E816}" presName="txShp" presStyleLbl="node1" presStyleIdx="2" presStyleCnt="3" custScaleX="119322" custScaleY="180487" custLinFactNeighborX="6942" custLinFactNeighborY="-17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81BA53-CEC8-4565-951C-A782FB54D6E6}" srcId="{33A710C7-2D9A-48FE-A8BD-F4CFA1FC999E}" destId="{8F88948A-BC82-4747-8AC4-14E5D9639E61}" srcOrd="1" destOrd="0" parTransId="{09058165-B5CA-4B20-96F4-89413C79FB2B}" sibTransId="{D0EFDD8C-130C-42C3-87A8-1FD9FFE65431}"/>
    <dgm:cxn modelId="{0C567460-C65B-4EDA-9900-476BE4BD351C}" type="presOf" srcId="{2ABCB302-8459-4DCD-80CD-A4E60D84E816}" destId="{5B7A3234-D4A4-4584-A376-7603E3FCD581}" srcOrd="0" destOrd="0" presId="urn:microsoft.com/office/officeart/2005/8/layout/vList3#1"/>
    <dgm:cxn modelId="{3A8BE5C9-2857-491F-A239-AD563BDC56F8}" type="presOf" srcId="{33A710C7-2D9A-48FE-A8BD-F4CFA1FC999E}" destId="{EE2D0330-3EF5-4B1E-9F9B-7B5CEFC85BFA}" srcOrd="0" destOrd="0" presId="urn:microsoft.com/office/officeart/2005/8/layout/vList3#1"/>
    <dgm:cxn modelId="{B1008690-2669-42A7-A890-F5583A610747}" srcId="{33A710C7-2D9A-48FE-A8BD-F4CFA1FC999E}" destId="{2ABCB302-8459-4DCD-80CD-A4E60D84E816}" srcOrd="2" destOrd="0" parTransId="{BD27A257-9F82-447D-B628-2F9CE45D58BB}" sibTransId="{A585D796-6F2C-4CD3-95D7-950FABF0043B}"/>
    <dgm:cxn modelId="{3B61C599-15DC-4D17-BDD8-BA05DA6CE66B}" type="presOf" srcId="{B3D001E6-B869-49CE-89D8-8F0E97B3AEF3}" destId="{244FD301-20B2-4658-BC6A-62D89EA4013F}" srcOrd="0" destOrd="0" presId="urn:microsoft.com/office/officeart/2005/8/layout/vList3#1"/>
    <dgm:cxn modelId="{8D504A31-33D3-4D12-B2FD-60FD63C6D71B}" srcId="{33A710C7-2D9A-48FE-A8BD-F4CFA1FC999E}" destId="{B3D001E6-B869-49CE-89D8-8F0E97B3AEF3}" srcOrd="0" destOrd="0" parTransId="{EF74F9E5-C101-42CD-BCDF-E80D8991DBAE}" sibTransId="{52880474-6528-48EC-AD33-7387088014A9}"/>
    <dgm:cxn modelId="{493FFCC1-5B48-4AAC-A549-4D28CAA7B8B6}" type="presOf" srcId="{8F88948A-BC82-4747-8AC4-14E5D9639E61}" destId="{5387973F-229C-4236-B59A-42143015BE5B}" srcOrd="0" destOrd="0" presId="urn:microsoft.com/office/officeart/2005/8/layout/vList3#1"/>
    <dgm:cxn modelId="{AABC3B55-FD24-4480-950E-96F327C14D7C}" type="presParOf" srcId="{EE2D0330-3EF5-4B1E-9F9B-7B5CEFC85BFA}" destId="{7D8279D9-5A84-4E2D-984E-544038A5EC97}" srcOrd="0" destOrd="0" presId="urn:microsoft.com/office/officeart/2005/8/layout/vList3#1"/>
    <dgm:cxn modelId="{8F143083-370E-4B8D-A03E-4EA59C417A8D}" type="presParOf" srcId="{7D8279D9-5A84-4E2D-984E-544038A5EC97}" destId="{659CA8CA-66F2-404D-A58A-C424131F338E}" srcOrd="0" destOrd="0" presId="urn:microsoft.com/office/officeart/2005/8/layout/vList3#1"/>
    <dgm:cxn modelId="{ACE1E04D-3790-4FEB-A12F-01FFF48E8671}" type="presParOf" srcId="{7D8279D9-5A84-4E2D-984E-544038A5EC97}" destId="{244FD301-20B2-4658-BC6A-62D89EA4013F}" srcOrd="1" destOrd="0" presId="urn:microsoft.com/office/officeart/2005/8/layout/vList3#1"/>
    <dgm:cxn modelId="{100615C4-89A5-46D9-8496-330365A82668}" type="presParOf" srcId="{EE2D0330-3EF5-4B1E-9F9B-7B5CEFC85BFA}" destId="{A14EA83A-89EF-428F-9FFD-826E46815036}" srcOrd="1" destOrd="0" presId="urn:microsoft.com/office/officeart/2005/8/layout/vList3#1"/>
    <dgm:cxn modelId="{63A59E9D-4A7B-4006-B9C8-9DC77D565628}" type="presParOf" srcId="{EE2D0330-3EF5-4B1E-9F9B-7B5CEFC85BFA}" destId="{5FEAC4B6-A344-456F-9F57-81F04FF81CAA}" srcOrd="2" destOrd="0" presId="urn:microsoft.com/office/officeart/2005/8/layout/vList3#1"/>
    <dgm:cxn modelId="{F2DE2F21-57D1-4B64-92D8-393DC8522DAD}" type="presParOf" srcId="{5FEAC4B6-A344-456F-9F57-81F04FF81CAA}" destId="{C8D6BC65-89FF-4174-8AFB-7376DBE5C658}" srcOrd="0" destOrd="0" presId="urn:microsoft.com/office/officeart/2005/8/layout/vList3#1"/>
    <dgm:cxn modelId="{8A83E45A-E7CF-4562-8677-2AA9AD0578C7}" type="presParOf" srcId="{5FEAC4B6-A344-456F-9F57-81F04FF81CAA}" destId="{5387973F-229C-4236-B59A-42143015BE5B}" srcOrd="1" destOrd="0" presId="urn:microsoft.com/office/officeart/2005/8/layout/vList3#1"/>
    <dgm:cxn modelId="{A9C2F77E-B6B9-4C86-B259-EC78D616A029}" type="presParOf" srcId="{EE2D0330-3EF5-4B1E-9F9B-7B5CEFC85BFA}" destId="{99BD42AC-D11C-46D9-BA43-DBF76C0C9E3B}" srcOrd="3" destOrd="0" presId="urn:microsoft.com/office/officeart/2005/8/layout/vList3#1"/>
    <dgm:cxn modelId="{F54FD485-59CE-4D8A-8CBE-FCBF677AA8FE}" type="presParOf" srcId="{EE2D0330-3EF5-4B1E-9F9B-7B5CEFC85BFA}" destId="{22BBFB7C-2C38-46DC-A51B-C386CB4F591E}" srcOrd="4" destOrd="0" presId="urn:microsoft.com/office/officeart/2005/8/layout/vList3#1"/>
    <dgm:cxn modelId="{AA4B1CA5-0AAC-4F08-9532-3C83E25D7B88}" type="presParOf" srcId="{22BBFB7C-2C38-46DC-A51B-C386CB4F591E}" destId="{E2AA2FC3-637E-41BF-9A6C-EDDCB4473497}" srcOrd="0" destOrd="0" presId="urn:microsoft.com/office/officeart/2005/8/layout/vList3#1"/>
    <dgm:cxn modelId="{2BEBF1B0-3DA7-46C8-8832-4E3A0156FA66}" type="presParOf" srcId="{22BBFB7C-2C38-46DC-A51B-C386CB4F591E}" destId="{5B7A3234-D4A4-4584-A376-7603E3FCD58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0C1E3CB-6FA1-488B-8EB5-C0C64E048DF2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6969C1-4D4E-4584-8BFB-04D6D746285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Лечение при заболеваниях слизистой оболочки полости рта</a:t>
          </a:r>
        </a:p>
      </dgm:t>
    </dgm:pt>
    <dgm:pt modelId="{7527CA33-4F5B-4B32-BFCA-63A91791D3CC}" type="parTrans" cxnId="{AFC30C13-D974-412A-B39D-9AB8A51E7553}">
      <dgm:prSet/>
      <dgm:spPr/>
      <dgm:t>
        <a:bodyPr/>
        <a:lstStyle/>
        <a:p>
          <a:endParaRPr lang="ru-RU"/>
        </a:p>
      </dgm:t>
    </dgm:pt>
    <dgm:pt modelId="{92F21D55-9C16-46A6-83DA-0E3F766BCB59}" type="sibTrans" cxnId="{AFC30C13-D974-412A-B39D-9AB8A51E7553}">
      <dgm:prSet/>
      <dgm:spPr/>
      <dgm:t>
        <a:bodyPr/>
        <a:lstStyle/>
        <a:p>
          <a:endParaRPr lang="ru-RU"/>
        </a:p>
      </dgm:t>
    </dgm:pt>
    <dgm:pt modelId="{DA2B39F6-A87F-40A1-82C8-92F1ED516B81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Осмотр полости рта первичного больного</a:t>
          </a:r>
        </a:p>
      </dgm:t>
    </dgm:pt>
    <dgm:pt modelId="{3B2BDD63-F27B-4C38-A6A5-D7666EFF8DDB}" type="parTrans" cxnId="{FA3EDB76-194A-43D4-B94F-B3E654F47E64}">
      <dgm:prSet/>
      <dgm:spPr/>
      <dgm:t>
        <a:bodyPr/>
        <a:lstStyle/>
        <a:p>
          <a:endParaRPr lang="ru-RU"/>
        </a:p>
      </dgm:t>
    </dgm:pt>
    <dgm:pt modelId="{1D7AFD61-028D-4F5A-947B-811F08B10604}" type="sibTrans" cxnId="{FA3EDB76-194A-43D4-B94F-B3E654F47E64}">
      <dgm:prSet/>
      <dgm:spPr/>
      <dgm:t>
        <a:bodyPr/>
        <a:lstStyle/>
        <a:p>
          <a:endParaRPr lang="ru-RU"/>
        </a:p>
      </dgm:t>
    </dgm:pt>
    <dgm:pt modelId="{6748738D-87E9-4B6C-909E-6A9622F30861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Сбор анамнеза заболевания</a:t>
          </a:r>
        </a:p>
      </dgm:t>
    </dgm:pt>
    <dgm:pt modelId="{88973926-306A-41AE-84FD-F810D1CECA60}" type="parTrans" cxnId="{3D5C4181-4A4C-4479-8BC3-E2DD697EA4B2}">
      <dgm:prSet/>
      <dgm:spPr/>
      <dgm:t>
        <a:bodyPr/>
        <a:lstStyle/>
        <a:p>
          <a:endParaRPr lang="ru-RU"/>
        </a:p>
      </dgm:t>
    </dgm:pt>
    <dgm:pt modelId="{9E00C6EA-2E66-4AB7-859E-A8E06BB5258C}" type="sibTrans" cxnId="{3D5C4181-4A4C-4479-8BC3-E2DD697EA4B2}">
      <dgm:prSet/>
      <dgm:spPr/>
      <dgm:t>
        <a:bodyPr/>
        <a:lstStyle/>
        <a:p>
          <a:endParaRPr lang="ru-RU"/>
        </a:p>
      </dgm:t>
    </dgm:pt>
    <dgm:pt modelId="{19655E24-1A9D-4B8E-9B5E-75135A364C23}" type="pres">
      <dgm:prSet presAssocID="{50C1E3CB-6FA1-488B-8EB5-C0C64E048DF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30056D5-F907-4763-8D6F-8B1584965859}" type="pres">
      <dgm:prSet presAssocID="{F06969C1-4D4E-4584-8BFB-04D6D7462855}" presName="root" presStyleCnt="0">
        <dgm:presLayoutVars>
          <dgm:chMax/>
          <dgm:chPref val="4"/>
        </dgm:presLayoutVars>
      </dgm:prSet>
      <dgm:spPr/>
    </dgm:pt>
    <dgm:pt modelId="{5CAF2CAA-3367-41C2-9F9E-CC8F8F51119C}" type="pres">
      <dgm:prSet presAssocID="{F06969C1-4D4E-4584-8BFB-04D6D7462855}" presName="rootComposite" presStyleCnt="0">
        <dgm:presLayoutVars/>
      </dgm:prSet>
      <dgm:spPr/>
    </dgm:pt>
    <dgm:pt modelId="{F5C054BA-839A-4BFA-8DBB-DAE87E26513D}" type="pres">
      <dgm:prSet presAssocID="{F06969C1-4D4E-4584-8BFB-04D6D7462855}" presName="rootText" presStyleLbl="node0" presStyleIdx="0" presStyleCnt="1" custLinFactNeighborX="1835" custLinFactNeighborY="-3704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B7895C5F-9BCC-4312-ACCC-5F2420BDC6D8}" type="pres">
      <dgm:prSet presAssocID="{F06969C1-4D4E-4584-8BFB-04D6D7462855}" presName="childShape" presStyleCnt="0">
        <dgm:presLayoutVars>
          <dgm:chMax val="0"/>
          <dgm:chPref val="0"/>
        </dgm:presLayoutVars>
      </dgm:prSet>
      <dgm:spPr/>
    </dgm:pt>
    <dgm:pt modelId="{CD09698D-AF26-4052-B493-F954F0E9B45F}" type="pres">
      <dgm:prSet presAssocID="{DA2B39F6-A87F-40A1-82C8-92F1ED516B81}" presName="childComposite" presStyleCnt="0">
        <dgm:presLayoutVars>
          <dgm:chMax val="0"/>
          <dgm:chPref val="0"/>
        </dgm:presLayoutVars>
      </dgm:prSet>
      <dgm:spPr/>
    </dgm:pt>
    <dgm:pt modelId="{02FFF844-9344-4EF0-9AE5-AFA345B7199C}" type="pres">
      <dgm:prSet presAssocID="{DA2B39F6-A87F-40A1-82C8-92F1ED516B81}" presName="Image" presStyleLbl="node1" presStyleIdx="0" presStyleCnt="2" custScaleX="74510" custScaleY="84202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185BBA7D-0907-4885-A871-FD91B211F10F}" type="pres">
      <dgm:prSet presAssocID="{DA2B39F6-A87F-40A1-82C8-92F1ED516B81}" presName="childText" presStyleLbl="lnNode1" presStyleIdx="0" presStyleCnt="2" custLinFactNeighborX="-1926" custLinFactNeighborY="-47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FF5EA-96CD-4C88-9704-0146DD9DBE2A}" type="pres">
      <dgm:prSet presAssocID="{6748738D-87E9-4B6C-909E-6A9622F30861}" presName="childComposite" presStyleCnt="0">
        <dgm:presLayoutVars>
          <dgm:chMax val="0"/>
          <dgm:chPref val="0"/>
        </dgm:presLayoutVars>
      </dgm:prSet>
      <dgm:spPr/>
    </dgm:pt>
    <dgm:pt modelId="{814F42B4-D496-4B2E-B64E-99A59C0E4253}" type="pres">
      <dgm:prSet presAssocID="{6748738D-87E9-4B6C-909E-6A9622F30861}" presName="Image" presStyleLbl="node1" presStyleIdx="1" presStyleCnt="2" custScaleX="82910" custScaleY="8638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8A39BFC5-684C-421F-9C33-6A392942A495}" type="pres">
      <dgm:prSet presAssocID="{6748738D-87E9-4B6C-909E-6A9622F30861}" presName="childText" presStyleLbl="lnNode1" presStyleIdx="1" presStyleCnt="2" custScaleX="100884" custScaleY="103201" custLinFactNeighborX="-1605" custLinFactNeighborY="-20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C30C13-D974-412A-B39D-9AB8A51E7553}" srcId="{50C1E3CB-6FA1-488B-8EB5-C0C64E048DF2}" destId="{F06969C1-4D4E-4584-8BFB-04D6D7462855}" srcOrd="0" destOrd="0" parTransId="{7527CA33-4F5B-4B32-BFCA-63A91791D3CC}" sibTransId="{92F21D55-9C16-46A6-83DA-0E3F766BCB59}"/>
    <dgm:cxn modelId="{FA3EDB76-194A-43D4-B94F-B3E654F47E64}" srcId="{F06969C1-4D4E-4584-8BFB-04D6D7462855}" destId="{DA2B39F6-A87F-40A1-82C8-92F1ED516B81}" srcOrd="0" destOrd="0" parTransId="{3B2BDD63-F27B-4C38-A6A5-D7666EFF8DDB}" sibTransId="{1D7AFD61-028D-4F5A-947B-811F08B10604}"/>
    <dgm:cxn modelId="{993265A4-F32E-4204-B6F9-24C90390E80D}" type="presOf" srcId="{DA2B39F6-A87F-40A1-82C8-92F1ED516B81}" destId="{185BBA7D-0907-4885-A871-FD91B211F10F}" srcOrd="0" destOrd="0" presId="urn:microsoft.com/office/officeart/2008/layout/PictureAccentList"/>
    <dgm:cxn modelId="{2AE68473-DD1A-4DB9-9425-664D0A046961}" type="presOf" srcId="{6748738D-87E9-4B6C-909E-6A9622F30861}" destId="{8A39BFC5-684C-421F-9C33-6A392942A495}" srcOrd="0" destOrd="0" presId="urn:microsoft.com/office/officeart/2008/layout/PictureAccentList"/>
    <dgm:cxn modelId="{3D5C4181-4A4C-4479-8BC3-E2DD697EA4B2}" srcId="{F06969C1-4D4E-4584-8BFB-04D6D7462855}" destId="{6748738D-87E9-4B6C-909E-6A9622F30861}" srcOrd="1" destOrd="0" parTransId="{88973926-306A-41AE-84FD-F810D1CECA60}" sibTransId="{9E00C6EA-2E66-4AB7-859E-A8E06BB5258C}"/>
    <dgm:cxn modelId="{5DB8C2F0-D933-4F8E-A941-6DB3CE250C67}" type="presOf" srcId="{F06969C1-4D4E-4584-8BFB-04D6D7462855}" destId="{F5C054BA-839A-4BFA-8DBB-DAE87E26513D}" srcOrd="0" destOrd="0" presId="urn:microsoft.com/office/officeart/2008/layout/PictureAccentList"/>
    <dgm:cxn modelId="{D356C00C-D162-4DE2-BF61-BC954C73E77F}" type="presOf" srcId="{50C1E3CB-6FA1-488B-8EB5-C0C64E048DF2}" destId="{19655E24-1A9D-4B8E-9B5E-75135A364C23}" srcOrd="0" destOrd="0" presId="urn:microsoft.com/office/officeart/2008/layout/PictureAccentList"/>
    <dgm:cxn modelId="{72CCBF2E-9403-459C-AF2B-B7A15E68A593}" type="presParOf" srcId="{19655E24-1A9D-4B8E-9B5E-75135A364C23}" destId="{F30056D5-F907-4763-8D6F-8B1584965859}" srcOrd="0" destOrd="0" presId="urn:microsoft.com/office/officeart/2008/layout/PictureAccentList"/>
    <dgm:cxn modelId="{15D7F89E-1FC6-423A-819B-CFB92000581E}" type="presParOf" srcId="{F30056D5-F907-4763-8D6F-8B1584965859}" destId="{5CAF2CAA-3367-41C2-9F9E-CC8F8F51119C}" srcOrd="0" destOrd="0" presId="urn:microsoft.com/office/officeart/2008/layout/PictureAccentList"/>
    <dgm:cxn modelId="{0E3173FC-4038-4B63-97AA-EFF44E5CBE5A}" type="presParOf" srcId="{5CAF2CAA-3367-41C2-9F9E-CC8F8F51119C}" destId="{F5C054BA-839A-4BFA-8DBB-DAE87E26513D}" srcOrd="0" destOrd="0" presId="urn:microsoft.com/office/officeart/2008/layout/PictureAccentList"/>
    <dgm:cxn modelId="{7AABA9D9-0273-4397-9A8C-51C9B5D3B479}" type="presParOf" srcId="{F30056D5-F907-4763-8D6F-8B1584965859}" destId="{B7895C5F-9BCC-4312-ACCC-5F2420BDC6D8}" srcOrd="1" destOrd="0" presId="urn:microsoft.com/office/officeart/2008/layout/PictureAccentList"/>
    <dgm:cxn modelId="{0DBB2EAA-0466-43DE-AFE8-7FE82C7A53CA}" type="presParOf" srcId="{B7895C5F-9BCC-4312-ACCC-5F2420BDC6D8}" destId="{CD09698D-AF26-4052-B493-F954F0E9B45F}" srcOrd="0" destOrd="0" presId="urn:microsoft.com/office/officeart/2008/layout/PictureAccentList"/>
    <dgm:cxn modelId="{313707FE-30A4-410D-BE47-52020AC16EF1}" type="presParOf" srcId="{CD09698D-AF26-4052-B493-F954F0E9B45F}" destId="{02FFF844-9344-4EF0-9AE5-AFA345B7199C}" srcOrd="0" destOrd="0" presId="urn:microsoft.com/office/officeart/2008/layout/PictureAccentList"/>
    <dgm:cxn modelId="{E7373A1C-4CE2-49D5-9E34-BC99FEF79776}" type="presParOf" srcId="{CD09698D-AF26-4052-B493-F954F0E9B45F}" destId="{185BBA7D-0907-4885-A871-FD91B211F10F}" srcOrd="1" destOrd="0" presId="urn:microsoft.com/office/officeart/2008/layout/PictureAccentList"/>
    <dgm:cxn modelId="{7DD6F70B-CB12-43F7-9395-6335A4B0AD5B}" type="presParOf" srcId="{B7895C5F-9BCC-4312-ACCC-5F2420BDC6D8}" destId="{E63FF5EA-96CD-4C88-9704-0146DD9DBE2A}" srcOrd="1" destOrd="0" presId="urn:microsoft.com/office/officeart/2008/layout/PictureAccentList"/>
    <dgm:cxn modelId="{5FDE231A-FC5D-473A-9554-1EB86AB7A956}" type="presParOf" srcId="{E63FF5EA-96CD-4C88-9704-0146DD9DBE2A}" destId="{814F42B4-D496-4B2E-B64E-99A59C0E4253}" srcOrd="0" destOrd="0" presId="urn:microsoft.com/office/officeart/2008/layout/PictureAccentList"/>
    <dgm:cxn modelId="{BC904E70-950D-481C-B52C-DDDDC2A5CC4A}" type="presParOf" srcId="{E63FF5EA-96CD-4C88-9704-0146DD9DBE2A}" destId="{8A39BFC5-684C-421F-9C33-6A392942A49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0C1E3CB-6FA1-488B-8EB5-C0C64E048DF2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6969C1-4D4E-4584-8BFB-04D6D7462855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 УЕТ оценивается отдельно каждый пункт при лечении заболеваний слизистой оболочки полости рта </a:t>
          </a:r>
        </a:p>
      </dgm:t>
    </dgm:pt>
    <dgm:pt modelId="{7527CA33-4F5B-4B32-BFCA-63A91791D3CC}" type="parTrans" cxnId="{AFC30C13-D974-412A-B39D-9AB8A51E7553}">
      <dgm:prSet/>
      <dgm:spPr/>
      <dgm:t>
        <a:bodyPr/>
        <a:lstStyle/>
        <a:p>
          <a:endParaRPr lang="ru-RU"/>
        </a:p>
      </dgm:t>
    </dgm:pt>
    <dgm:pt modelId="{92F21D55-9C16-46A6-83DA-0E3F766BCB59}" type="sibTrans" cxnId="{AFC30C13-D974-412A-B39D-9AB8A51E7553}">
      <dgm:prSet/>
      <dgm:spPr/>
      <dgm:t>
        <a:bodyPr/>
        <a:lstStyle/>
        <a:p>
          <a:endParaRPr lang="ru-RU"/>
        </a:p>
      </dgm:t>
    </dgm:pt>
    <dgm:pt modelId="{DA2B39F6-A87F-40A1-82C8-92F1ED516B81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документации на первичного больного</a:t>
          </a:r>
        </a:p>
      </dgm:t>
    </dgm:pt>
    <dgm:pt modelId="{3B2BDD63-F27B-4C38-A6A5-D7666EFF8DDB}" type="parTrans" cxnId="{FA3EDB76-194A-43D4-B94F-B3E654F47E64}">
      <dgm:prSet/>
      <dgm:spPr/>
      <dgm:t>
        <a:bodyPr/>
        <a:lstStyle/>
        <a:p>
          <a:endParaRPr lang="ru-RU"/>
        </a:p>
      </dgm:t>
    </dgm:pt>
    <dgm:pt modelId="{1D7AFD61-028D-4F5A-947B-811F08B10604}" type="sibTrans" cxnId="{FA3EDB76-194A-43D4-B94F-B3E654F47E64}">
      <dgm:prSet/>
      <dgm:spPr/>
      <dgm:t>
        <a:bodyPr/>
        <a:lstStyle/>
        <a:p>
          <a:endParaRPr lang="ru-RU"/>
        </a:p>
      </dgm:t>
    </dgm:pt>
    <dgm:pt modelId="{6748738D-87E9-4B6C-909E-6A9622F30861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документации на повторном приеме</a:t>
          </a:r>
        </a:p>
      </dgm:t>
    </dgm:pt>
    <dgm:pt modelId="{88973926-306A-41AE-84FD-F810D1CECA60}" type="parTrans" cxnId="{3D5C4181-4A4C-4479-8BC3-E2DD697EA4B2}">
      <dgm:prSet/>
      <dgm:spPr/>
      <dgm:t>
        <a:bodyPr/>
        <a:lstStyle/>
        <a:p>
          <a:endParaRPr lang="ru-RU"/>
        </a:p>
      </dgm:t>
    </dgm:pt>
    <dgm:pt modelId="{9E00C6EA-2E66-4AB7-859E-A8E06BB5258C}" type="sibTrans" cxnId="{3D5C4181-4A4C-4479-8BC3-E2DD697EA4B2}">
      <dgm:prSet/>
      <dgm:spPr/>
      <dgm:t>
        <a:bodyPr/>
        <a:lstStyle/>
        <a:p>
          <a:endParaRPr lang="ru-RU"/>
        </a:p>
      </dgm:t>
    </dgm:pt>
    <dgm:pt modelId="{19655E24-1A9D-4B8E-9B5E-75135A364C23}" type="pres">
      <dgm:prSet presAssocID="{50C1E3CB-6FA1-488B-8EB5-C0C64E048DF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30056D5-F907-4763-8D6F-8B1584965859}" type="pres">
      <dgm:prSet presAssocID="{F06969C1-4D4E-4584-8BFB-04D6D7462855}" presName="root" presStyleCnt="0">
        <dgm:presLayoutVars>
          <dgm:chMax/>
          <dgm:chPref val="4"/>
        </dgm:presLayoutVars>
      </dgm:prSet>
      <dgm:spPr/>
    </dgm:pt>
    <dgm:pt modelId="{5CAF2CAA-3367-41C2-9F9E-CC8F8F51119C}" type="pres">
      <dgm:prSet presAssocID="{F06969C1-4D4E-4584-8BFB-04D6D7462855}" presName="rootComposite" presStyleCnt="0">
        <dgm:presLayoutVars/>
      </dgm:prSet>
      <dgm:spPr/>
    </dgm:pt>
    <dgm:pt modelId="{F5C054BA-839A-4BFA-8DBB-DAE87E26513D}" type="pres">
      <dgm:prSet presAssocID="{F06969C1-4D4E-4584-8BFB-04D6D7462855}" presName="rootText" presStyleLbl="node0" presStyleIdx="0" presStyleCnt="1" custLinFactY="100000" custLinFactNeighborX="2771" custLinFactNeighborY="174898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B7895C5F-9BCC-4312-ACCC-5F2420BDC6D8}" type="pres">
      <dgm:prSet presAssocID="{F06969C1-4D4E-4584-8BFB-04D6D7462855}" presName="childShape" presStyleCnt="0">
        <dgm:presLayoutVars>
          <dgm:chMax val="0"/>
          <dgm:chPref val="0"/>
        </dgm:presLayoutVars>
      </dgm:prSet>
      <dgm:spPr/>
    </dgm:pt>
    <dgm:pt modelId="{CD09698D-AF26-4052-B493-F954F0E9B45F}" type="pres">
      <dgm:prSet presAssocID="{DA2B39F6-A87F-40A1-82C8-92F1ED516B81}" presName="childComposite" presStyleCnt="0">
        <dgm:presLayoutVars>
          <dgm:chMax val="0"/>
          <dgm:chPref val="0"/>
        </dgm:presLayoutVars>
      </dgm:prSet>
      <dgm:spPr/>
    </dgm:pt>
    <dgm:pt modelId="{02FFF844-9344-4EF0-9AE5-AFA345B7199C}" type="pres">
      <dgm:prSet presAssocID="{DA2B39F6-A87F-40A1-82C8-92F1ED516B81}" presName="Image" presStyleLbl="node1" presStyleIdx="0" presStyleCnt="2" custScaleX="99542" custScaleY="89270" custLinFactY="-53000" custLinFactNeighborX="-2315" custLinFactNeighborY="-100000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185BBA7D-0907-4885-A871-FD91B211F10F}" type="pres">
      <dgm:prSet presAssocID="{DA2B39F6-A87F-40A1-82C8-92F1ED516B81}" presName="childText" presStyleLbl="lnNode1" presStyleIdx="0" presStyleCnt="2" custLinFactY="-51441" custLinFactNeighborX="-872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FF5EA-96CD-4C88-9704-0146DD9DBE2A}" type="pres">
      <dgm:prSet presAssocID="{6748738D-87E9-4B6C-909E-6A9622F30861}" presName="childComposite" presStyleCnt="0">
        <dgm:presLayoutVars>
          <dgm:chMax val="0"/>
          <dgm:chPref val="0"/>
        </dgm:presLayoutVars>
      </dgm:prSet>
      <dgm:spPr/>
    </dgm:pt>
    <dgm:pt modelId="{814F42B4-D496-4B2E-B64E-99A59C0E4253}" type="pres">
      <dgm:prSet presAssocID="{6748738D-87E9-4B6C-909E-6A9622F30861}" presName="Image" presStyleLbl="node1" presStyleIdx="1" presStyleCnt="2" custScaleX="107680" custScaleY="84799" custLinFactY="-27795" custLinFactNeighborX="-129" custLinFactNeighborY="-100000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8A39BFC5-684C-421F-9C33-6A392942A495}" type="pres">
      <dgm:prSet presAssocID="{6748738D-87E9-4B6C-909E-6A9622F30861}" presName="childText" presStyleLbl="lnNode1" presStyleIdx="1" presStyleCnt="2" custLinFactY="-22377" custLinFactNeighborX="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C30C13-D974-412A-B39D-9AB8A51E7553}" srcId="{50C1E3CB-6FA1-488B-8EB5-C0C64E048DF2}" destId="{F06969C1-4D4E-4584-8BFB-04D6D7462855}" srcOrd="0" destOrd="0" parTransId="{7527CA33-4F5B-4B32-BFCA-63A91791D3CC}" sibTransId="{92F21D55-9C16-46A6-83DA-0E3F766BCB59}"/>
    <dgm:cxn modelId="{FA3EDB76-194A-43D4-B94F-B3E654F47E64}" srcId="{F06969C1-4D4E-4584-8BFB-04D6D7462855}" destId="{DA2B39F6-A87F-40A1-82C8-92F1ED516B81}" srcOrd="0" destOrd="0" parTransId="{3B2BDD63-F27B-4C38-A6A5-D7666EFF8DDB}" sibTransId="{1D7AFD61-028D-4F5A-947B-811F08B10604}"/>
    <dgm:cxn modelId="{AEBC2193-DD4F-47EE-8103-6BD3B891111D}" type="presOf" srcId="{DA2B39F6-A87F-40A1-82C8-92F1ED516B81}" destId="{185BBA7D-0907-4885-A871-FD91B211F10F}" srcOrd="0" destOrd="0" presId="urn:microsoft.com/office/officeart/2008/layout/PictureAccentList"/>
    <dgm:cxn modelId="{3D5C4181-4A4C-4479-8BC3-E2DD697EA4B2}" srcId="{F06969C1-4D4E-4584-8BFB-04D6D7462855}" destId="{6748738D-87E9-4B6C-909E-6A9622F30861}" srcOrd="1" destOrd="0" parTransId="{88973926-306A-41AE-84FD-F810D1CECA60}" sibTransId="{9E00C6EA-2E66-4AB7-859E-A8E06BB5258C}"/>
    <dgm:cxn modelId="{7311330E-F6D3-4130-8B15-CECFE831662F}" type="presOf" srcId="{F06969C1-4D4E-4584-8BFB-04D6D7462855}" destId="{F5C054BA-839A-4BFA-8DBB-DAE87E26513D}" srcOrd="0" destOrd="0" presId="urn:microsoft.com/office/officeart/2008/layout/PictureAccentList"/>
    <dgm:cxn modelId="{967F3813-60E4-4B97-9D1D-08E56E44BACA}" type="presOf" srcId="{50C1E3CB-6FA1-488B-8EB5-C0C64E048DF2}" destId="{19655E24-1A9D-4B8E-9B5E-75135A364C23}" srcOrd="0" destOrd="0" presId="urn:microsoft.com/office/officeart/2008/layout/PictureAccentList"/>
    <dgm:cxn modelId="{BC1FCF30-F569-4B8D-97B4-2725F40B7B0D}" type="presOf" srcId="{6748738D-87E9-4B6C-909E-6A9622F30861}" destId="{8A39BFC5-684C-421F-9C33-6A392942A495}" srcOrd="0" destOrd="0" presId="urn:microsoft.com/office/officeart/2008/layout/PictureAccentList"/>
    <dgm:cxn modelId="{87C52E40-8EA5-48AA-92B8-455D374615EA}" type="presParOf" srcId="{19655E24-1A9D-4B8E-9B5E-75135A364C23}" destId="{F30056D5-F907-4763-8D6F-8B1584965859}" srcOrd="0" destOrd="0" presId="urn:microsoft.com/office/officeart/2008/layout/PictureAccentList"/>
    <dgm:cxn modelId="{13F22D86-E210-43A6-9FF3-46727E5DA9B4}" type="presParOf" srcId="{F30056D5-F907-4763-8D6F-8B1584965859}" destId="{5CAF2CAA-3367-41C2-9F9E-CC8F8F51119C}" srcOrd="0" destOrd="0" presId="urn:microsoft.com/office/officeart/2008/layout/PictureAccentList"/>
    <dgm:cxn modelId="{C755CA4B-4D8B-429E-B2B7-FB0A0926B9FC}" type="presParOf" srcId="{5CAF2CAA-3367-41C2-9F9E-CC8F8F51119C}" destId="{F5C054BA-839A-4BFA-8DBB-DAE87E26513D}" srcOrd="0" destOrd="0" presId="urn:microsoft.com/office/officeart/2008/layout/PictureAccentList"/>
    <dgm:cxn modelId="{3B5944D1-0105-4632-8C72-C69C6C157B63}" type="presParOf" srcId="{F30056D5-F907-4763-8D6F-8B1584965859}" destId="{B7895C5F-9BCC-4312-ACCC-5F2420BDC6D8}" srcOrd="1" destOrd="0" presId="urn:microsoft.com/office/officeart/2008/layout/PictureAccentList"/>
    <dgm:cxn modelId="{6D5B22DF-AC25-4E8A-ADBD-5AA228125645}" type="presParOf" srcId="{B7895C5F-9BCC-4312-ACCC-5F2420BDC6D8}" destId="{CD09698D-AF26-4052-B493-F954F0E9B45F}" srcOrd="0" destOrd="0" presId="urn:microsoft.com/office/officeart/2008/layout/PictureAccentList"/>
    <dgm:cxn modelId="{DAC84297-429F-4F5F-B90F-81AC56379890}" type="presParOf" srcId="{CD09698D-AF26-4052-B493-F954F0E9B45F}" destId="{02FFF844-9344-4EF0-9AE5-AFA345B7199C}" srcOrd="0" destOrd="0" presId="urn:microsoft.com/office/officeart/2008/layout/PictureAccentList"/>
    <dgm:cxn modelId="{DF72920C-3605-4EBA-B1A8-48241D26F13A}" type="presParOf" srcId="{CD09698D-AF26-4052-B493-F954F0E9B45F}" destId="{185BBA7D-0907-4885-A871-FD91B211F10F}" srcOrd="1" destOrd="0" presId="urn:microsoft.com/office/officeart/2008/layout/PictureAccentList"/>
    <dgm:cxn modelId="{5D01C74B-3F91-48DE-85AE-6ACE712AEF7E}" type="presParOf" srcId="{B7895C5F-9BCC-4312-ACCC-5F2420BDC6D8}" destId="{E63FF5EA-96CD-4C88-9704-0146DD9DBE2A}" srcOrd="1" destOrd="0" presId="urn:microsoft.com/office/officeart/2008/layout/PictureAccentList"/>
    <dgm:cxn modelId="{D9A81080-8EA2-4584-B6AB-71E234ADFBCE}" type="presParOf" srcId="{E63FF5EA-96CD-4C88-9704-0146DD9DBE2A}" destId="{814F42B4-D496-4B2E-B64E-99A59C0E4253}" srcOrd="0" destOrd="0" presId="urn:microsoft.com/office/officeart/2008/layout/PictureAccentList"/>
    <dgm:cxn modelId="{58CE24A3-D3C5-4B96-83D0-4A96EA984869}" type="presParOf" srcId="{E63FF5EA-96CD-4C88-9704-0146DD9DBE2A}" destId="{8A39BFC5-684C-421F-9C33-6A392942A49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0C1E3CB-6FA1-488B-8EB5-C0C64E048DF2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6969C1-4D4E-4584-8BFB-04D6D746285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Все пункты уже включены в количество УЕТ на терапевтическом приеме</a:t>
          </a:r>
        </a:p>
      </dgm:t>
    </dgm:pt>
    <dgm:pt modelId="{7527CA33-4F5B-4B32-BFCA-63A91791D3CC}" type="parTrans" cxnId="{AFC30C13-D974-412A-B39D-9AB8A51E7553}">
      <dgm:prSet/>
      <dgm:spPr/>
      <dgm:t>
        <a:bodyPr/>
        <a:lstStyle/>
        <a:p>
          <a:endParaRPr lang="ru-RU"/>
        </a:p>
      </dgm:t>
    </dgm:pt>
    <dgm:pt modelId="{92F21D55-9C16-46A6-83DA-0E3F766BCB59}" type="sibTrans" cxnId="{AFC30C13-D974-412A-B39D-9AB8A51E7553}">
      <dgm:prSet/>
      <dgm:spPr/>
      <dgm:t>
        <a:bodyPr/>
        <a:lstStyle/>
        <a:p>
          <a:endParaRPr lang="ru-RU"/>
        </a:p>
      </dgm:t>
    </dgm:pt>
    <dgm:pt modelId="{DA2B39F6-A87F-40A1-82C8-92F1ED516B81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документации на первичного больного</a:t>
          </a:r>
        </a:p>
      </dgm:t>
    </dgm:pt>
    <dgm:pt modelId="{3B2BDD63-F27B-4C38-A6A5-D7666EFF8DDB}" type="parTrans" cxnId="{FA3EDB76-194A-43D4-B94F-B3E654F47E64}">
      <dgm:prSet/>
      <dgm:spPr/>
      <dgm:t>
        <a:bodyPr/>
        <a:lstStyle/>
        <a:p>
          <a:endParaRPr lang="ru-RU"/>
        </a:p>
      </dgm:t>
    </dgm:pt>
    <dgm:pt modelId="{1D7AFD61-028D-4F5A-947B-811F08B10604}" type="sibTrans" cxnId="{FA3EDB76-194A-43D4-B94F-B3E654F47E64}">
      <dgm:prSet/>
      <dgm:spPr/>
      <dgm:t>
        <a:bodyPr/>
        <a:lstStyle/>
        <a:p>
          <a:endParaRPr lang="ru-RU"/>
        </a:p>
      </dgm:t>
    </dgm:pt>
    <dgm:pt modelId="{6748738D-87E9-4B6C-909E-6A9622F30861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документации на повторном приеме</a:t>
          </a:r>
        </a:p>
      </dgm:t>
    </dgm:pt>
    <dgm:pt modelId="{88973926-306A-41AE-84FD-F810D1CECA60}" type="parTrans" cxnId="{3D5C4181-4A4C-4479-8BC3-E2DD697EA4B2}">
      <dgm:prSet/>
      <dgm:spPr/>
      <dgm:t>
        <a:bodyPr/>
        <a:lstStyle/>
        <a:p>
          <a:endParaRPr lang="ru-RU"/>
        </a:p>
      </dgm:t>
    </dgm:pt>
    <dgm:pt modelId="{9E00C6EA-2E66-4AB7-859E-A8E06BB5258C}" type="sibTrans" cxnId="{3D5C4181-4A4C-4479-8BC3-E2DD697EA4B2}">
      <dgm:prSet/>
      <dgm:spPr/>
      <dgm:t>
        <a:bodyPr/>
        <a:lstStyle/>
        <a:p>
          <a:endParaRPr lang="ru-RU"/>
        </a:p>
      </dgm:t>
    </dgm:pt>
    <dgm:pt modelId="{19655E24-1A9D-4B8E-9B5E-75135A364C23}" type="pres">
      <dgm:prSet presAssocID="{50C1E3CB-6FA1-488B-8EB5-C0C64E048DF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30056D5-F907-4763-8D6F-8B1584965859}" type="pres">
      <dgm:prSet presAssocID="{F06969C1-4D4E-4584-8BFB-04D6D7462855}" presName="root" presStyleCnt="0">
        <dgm:presLayoutVars>
          <dgm:chMax/>
          <dgm:chPref val="4"/>
        </dgm:presLayoutVars>
      </dgm:prSet>
      <dgm:spPr/>
    </dgm:pt>
    <dgm:pt modelId="{5CAF2CAA-3367-41C2-9F9E-CC8F8F51119C}" type="pres">
      <dgm:prSet presAssocID="{F06969C1-4D4E-4584-8BFB-04D6D7462855}" presName="rootComposite" presStyleCnt="0">
        <dgm:presLayoutVars/>
      </dgm:prSet>
      <dgm:spPr/>
    </dgm:pt>
    <dgm:pt modelId="{F5C054BA-839A-4BFA-8DBB-DAE87E26513D}" type="pres">
      <dgm:prSet presAssocID="{F06969C1-4D4E-4584-8BFB-04D6D7462855}" presName="rootText" presStyleLbl="node0" presStyleIdx="0" presStyleCnt="1" custLinFactY="177778" custLinFactNeighborX="0" custLinFactNeighborY="200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B7895C5F-9BCC-4312-ACCC-5F2420BDC6D8}" type="pres">
      <dgm:prSet presAssocID="{F06969C1-4D4E-4584-8BFB-04D6D7462855}" presName="childShape" presStyleCnt="0">
        <dgm:presLayoutVars>
          <dgm:chMax val="0"/>
          <dgm:chPref val="0"/>
        </dgm:presLayoutVars>
      </dgm:prSet>
      <dgm:spPr/>
    </dgm:pt>
    <dgm:pt modelId="{CD09698D-AF26-4052-B493-F954F0E9B45F}" type="pres">
      <dgm:prSet presAssocID="{DA2B39F6-A87F-40A1-82C8-92F1ED516B81}" presName="childComposite" presStyleCnt="0">
        <dgm:presLayoutVars>
          <dgm:chMax val="0"/>
          <dgm:chPref val="0"/>
        </dgm:presLayoutVars>
      </dgm:prSet>
      <dgm:spPr/>
    </dgm:pt>
    <dgm:pt modelId="{02FFF844-9344-4EF0-9AE5-AFA345B7199C}" type="pres">
      <dgm:prSet presAssocID="{DA2B39F6-A87F-40A1-82C8-92F1ED516B81}" presName="Image" presStyleLbl="node1" presStyleIdx="0" presStyleCnt="2" custScaleX="108182" custScaleY="80622" custLinFactY="-24682" custLinFactNeighborX="-924" custLinFactNeighborY="-100000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185BBA7D-0907-4885-A871-FD91B211F10F}" type="pres">
      <dgm:prSet presAssocID="{DA2B39F6-A87F-40A1-82C8-92F1ED516B81}" presName="childText" presStyleLbl="lnNode1" presStyleIdx="0" presStyleCnt="2" custScaleX="97721" custLinFactY="-23988" custLinFactNeighborX="3707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FF5EA-96CD-4C88-9704-0146DD9DBE2A}" type="pres">
      <dgm:prSet presAssocID="{6748738D-87E9-4B6C-909E-6A9622F30861}" presName="childComposite" presStyleCnt="0">
        <dgm:presLayoutVars>
          <dgm:chMax val="0"/>
          <dgm:chPref val="0"/>
        </dgm:presLayoutVars>
      </dgm:prSet>
      <dgm:spPr/>
    </dgm:pt>
    <dgm:pt modelId="{814F42B4-D496-4B2E-B64E-99A59C0E4253}" type="pres">
      <dgm:prSet presAssocID="{6748738D-87E9-4B6C-909E-6A9622F30861}" presName="Image" presStyleLbl="node1" presStyleIdx="1" presStyleCnt="2" custScaleX="110651" custScaleY="88897" custLinFactY="-12056" custLinFactNeighborX="-7817" custLinFactNeighborY="-100000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-7000" r="-7000"/>
          </a:stretch>
        </a:blipFill>
        <a:ln>
          <a:solidFill>
            <a:schemeClr val="tx1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8A39BFC5-684C-421F-9C33-6A392942A495}" type="pres">
      <dgm:prSet presAssocID="{6748738D-87E9-4B6C-909E-6A9622F30861}" presName="childText" presStyleLbl="lnNode1" presStyleIdx="1" presStyleCnt="2" custScaleX="94841" custLinFactY="-15223" custLinFactNeighborX="-46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C30C13-D974-412A-B39D-9AB8A51E7553}" srcId="{50C1E3CB-6FA1-488B-8EB5-C0C64E048DF2}" destId="{F06969C1-4D4E-4584-8BFB-04D6D7462855}" srcOrd="0" destOrd="0" parTransId="{7527CA33-4F5B-4B32-BFCA-63A91791D3CC}" sibTransId="{92F21D55-9C16-46A6-83DA-0E3F766BCB59}"/>
    <dgm:cxn modelId="{00BB31E2-DA0A-4D94-AC1E-AAC78AD54BC3}" type="presOf" srcId="{DA2B39F6-A87F-40A1-82C8-92F1ED516B81}" destId="{185BBA7D-0907-4885-A871-FD91B211F10F}" srcOrd="0" destOrd="0" presId="urn:microsoft.com/office/officeart/2008/layout/PictureAccentList"/>
    <dgm:cxn modelId="{0CDD933D-B5D6-441B-BEBB-8835DAF65981}" type="presOf" srcId="{50C1E3CB-6FA1-488B-8EB5-C0C64E048DF2}" destId="{19655E24-1A9D-4B8E-9B5E-75135A364C23}" srcOrd="0" destOrd="0" presId="urn:microsoft.com/office/officeart/2008/layout/PictureAccentList"/>
    <dgm:cxn modelId="{FA3EDB76-194A-43D4-B94F-B3E654F47E64}" srcId="{F06969C1-4D4E-4584-8BFB-04D6D7462855}" destId="{DA2B39F6-A87F-40A1-82C8-92F1ED516B81}" srcOrd="0" destOrd="0" parTransId="{3B2BDD63-F27B-4C38-A6A5-D7666EFF8DDB}" sibTransId="{1D7AFD61-028D-4F5A-947B-811F08B10604}"/>
    <dgm:cxn modelId="{3D5C4181-4A4C-4479-8BC3-E2DD697EA4B2}" srcId="{F06969C1-4D4E-4584-8BFB-04D6D7462855}" destId="{6748738D-87E9-4B6C-909E-6A9622F30861}" srcOrd="1" destOrd="0" parTransId="{88973926-306A-41AE-84FD-F810D1CECA60}" sibTransId="{9E00C6EA-2E66-4AB7-859E-A8E06BB5258C}"/>
    <dgm:cxn modelId="{8C50D3C6-D973-42C7-824B-D764D448A68D}" type="presOf" srcId="{F06969C1-4D4E-4584-8BFB-04D6D7462855}" destId="{F5C054BA-839A-4BFA-8DBB-DAE87E26513D}" srcOrd="0" destOrd="0" presId="urn:microsoft.com/office/officeart/2008/layout/PictureAccentList"/>
    <dgm:cxn modelId="{A5DD8745-F65F-4DB2-978A-B6D0F0BD6759}" type="presOf" srcId="{6748738D-87E9-4B6C-909E-6A9622F30861}" destId="{8A39BFC5-684C-421F-9C33-6A392942A495}" srcOrd="0" destOrd="0" presId="urn:microsoft.com/office/officeart/2008/layout/PictureAccentList"/>
    <dgm:cxn modelId="{31F72CE9-DA4A-4B81-86C3-151C2B0F3AFD}" type="presParOf" srcId="{19655E24-1A9D-4B8E-9B5E-75135A364C23}" destId="{F30056D5-F907-4763-8D6F-8B1584965859}" srcOrd="0" destOrd="0" presId="urn:microsoft.com/office/officeart/2008/layout/PictureAccentList"/>
    <dgm:cxn modelId="{33AD61FC-D7B0-448B-B862-113EF48CD7D4}" type="presParOf" srcId="{F30056D5-F907-4763-8D6F-8B1584965859}" destId="{5CAF2CAA-3367-41C2-9F9E-CC8F8F51119C}" srcOrd="0" destOrd="0" presId="urn:microsoft.com/office/officeart/2008/layout/PictureAccentList"/>
    <dgm:cxn modelId="{93837185-6B17-41BD-BFE8-8F7703362598}" type="presParOf" srcId="{5CAF2CAA-3367-41C2-9F9E-CC8F8F51119C}" destId="{F5C054BA-839A-4BFA-8DBB-DAE87E26513D}" srcOrd="0" destOrd="0" presId="urn:microsoft.com/office/officeart/2008/layout/PictureAccentList"/>
    <dgm:cxn modelId="{4E7F4C69-6219-4A1D-8735-5B7D48359749}" type="presParOf" srcId="{F30056D5-F907-4763-8D6F-8B1584965859}" destId="{B7895C5F-9BCC-4312-ACCC-5F2420BDC6D8}" srcOrd="1" destOrd="0" presId="urn:microsoft.com/office/officeart/2008/layout/PictureAccentList"/>
    <dgm:cxn modelId="{67C6438F-6FF4-4B83-8F60-2776E5F73106}" type="presParOf" srcId="{B7895C5F-9BCC-4312-ACCC-5F2420BDC6D8}" destId="{CD09698D-AF26-4052-B493-F954F0E9B45F}" srcOrd="0" destOrd="0" presId="urn:microsoft.com/office/officeart/2008/layout/PictureAccentList"/>
    <dgm:cxn modelId="{77E2F047-ABA7-456C-8E57-11A7D4FE0915}" type="presParOf" srcId="{CD09698D-AF26-4052-B493-F954F0E9B45F}" destId="{02FFF844-9344-4EF0-9AE5-AFA345B7199C}" srcOrd="0" destOrd="0" presId="urn:microsoft.com/office/officeart/2008/layout/PictureAccentList"/>
    <dgm:cxn modelId="{B6B9B25C-59D5-436E-96DB-C2975CBEA09B}" type="presParOf" srcId="{CD09698D-AF26-4052-B493-F954F0E9B45F}" destId="{185BBA7D-0907-4885-A871-FD91B211F10F}" srcOrd="1" destOrd="0" presId="urn:microsoft.com/office/officeart/2008/layout/PictureAccentList"/>
    <dgm:cxn modelId="{4C647620-F6F4-4589-A981-100086B10D81}" type="presParOf" srcId="{B7895C5F-9BCC-4312-ACCC-5F2420BDC6D8}" destId="{E63FF5EA-96CD-4C88-9704-0146DD9DBE2A}" srcOrd="1" destOrd="0" presId="urn:microsoft.com/office/officeart/2008/layout/PictureAccentList"/>
    <dgm:cxn modelId="{80887E66-34C0-4CB3-8CA2-56A2844CCF5B}" type="presParOf" srcId="{E63FF5EA-96CD-4C88-9704-0146DD9DBE2A}" destId="{814F42B4-D496-4B2E-B64E-99A59C0E4253}" srcOrd="0" destOrd="0" presId="urn:microsoft.com/office/officeart/2008/layout/PictureAccentList"/>
    <dgm:cxn modelId="{2DE6E903-E2B8-43AB-BAEE-A0C6568E4488}" type="presParOf" srcId="{E63FF5EA-96CD-4C88-9704-0146DD9DBE2A}" destId="{8A39BFC5-684C-421F-9C33-6A392942A49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4EF2E51-838E-49A0-99F1-0868F287753F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4F4A9D-3F56-4889-AB20-E228FC53F7A4}">
      <dgm:prSet/>
      <dgm:spPr/>
      <dgm:t>
        <a:bodyPr/>
        <a:lstStyle/>
        <a:p>
          <a:pPr rtl="0"/>
          <a:r>
            <a:rPr lang="ru-RU" dirty="0"/>
            <a:t>1.Посещения с профилактической и иными целями</a:t>
          </a:r>
        </a:p>
      </dgm:t>
    </dgm:pt>
    <dgm:pt modelId="{AAECB89E-8386-48C5-A41C-12A34C78B983}" type="parTrans" cxnId="{FEDD86DC-AB21-4415-9B9C-C9F5F7277446}">
      <dgm:prSet/>
      <dgm:spPr/>
      <dgm:t>
        <a:bodyPr/>
        <a:lstStyle/>
        <a:p>
          <a:endParaRPr lang="ru-RU"/>
        </a:p>
      </dgm:t>
    </dgm:pt>
    <dgm:pt modelId="{13D4F126-8BCA-4129-AE6E-F4C4DCC78FF9}" type="sibTrans" cxnId="{FEDD86DC-AB21-4415-9B9C-C9F5F7277446}">
      <dgm:prSet/>
      <dgm:spPr/>
      <dgm:t>
        <a:bodyPr/>
        <a:lstStyle/>
        <a:p>
          <a:endParaRPr lang="ru-RU"/>
        </a:p>
      </dgm:t>
    </dgm:pt>
    <dgm:pt modelId="{F08E7C79-CE78-4153-9B03-2B051A0210BE}">
      <dgm:prSet/>
      <dgm:spPr/>
      <dgm:t>
        <a:bodyPr/>
        <a:lstStyle/>
        <a:p>
          <a:pPr rtl="0"/>
          <a:r>
            <a:rPr lang="ru-RU" dirty="0"/>
            <a:t>2.Посещения в неотложной форме</a:t>
          </a:r>
        </a:p>
      </dgm:t>
    </dgm:pt>
    <dgm:pt modelId="{BB51D4E5-380D-4980-8DE2-E39891F0F344}" type="parTrans" cxnId="{922E57FC-633C-4907-B956-D35BD5736508}">
      <dgm:prSet/>
      <dgm:spPr/>
      <dgm:t>
        <a:bodyPr/>
        <a:lstStyle/>
        <a:p>
          <a:endParaRPr lang="ru-RU"/>
        </a:p>
      </dgm:t>
    </dgm:pt>
    <dgm:pt modelId="{75CB6292-7E60-4AF6-BA2A-6C4532D289D7}" type="sibTrans" cxnId="{922E57FC-633C-4907-B956-D35BD5736508}">
      <dgm:prSet/>
      <dgm:spPr/>
      <dgm:t>
        <a:bodyPr/>
        <a:lstStyle/>
        <a:p>
          <a:endParaRPr lang="ru-RU"/>
        </a:p>
      </dgm:t>
    </dgm:pt>
    <dgm:pt modelId="{CD4D753D-F27F-48D4-BEEE-4219D59E77EA}">
      <dgm:prSet/>
      <dgm:spPr/>
      <dgm:t>
        <a:bodyPr/>
        <a:lstStyle/>
        <a:p>
          <a:pPr rtl="0"/>
          <a:r>
            <a:rPr lang="ru-RU" dirty="0"/>
            <a:t>3.Обращения по заболеванию</a:t>
          </a:r>
        </a:p>
      </dgm:t>
    </dgm:pt>
    <dgm:pt modelId="{76A22FC3-BBB5-4EB2-8ADD-FE963B34DDDF}" type="parTrans" cxnId="{595BB830-6598-453B-A052-83465A30F89A}">
      <dgm:prSet/>
      <dgm:spPr/>
      <dgm:t>
        <a:bodyPr/>
        <a:lstStyle/>
        <a:p>
          <a:endParaRPr lang="ru-RU"/>
        </a:p>
      </dgm:t>
    </dgm:pt>
    <dgm:pt modelId="{9755C714-E386-46B3-96C2-D714FA4CC65E}" type="sibTrans" cxnId="{595BB830-6598-453B-A052-83465A30F89A}">
      <dgm:prSet/>
      <dgm:spPr/>
      <dgm:t>
        <a:bodyPr/>
        <a:lstStyle/>
        <a:p>
          <a:endParaRPr lang="ru-RU"/>
        </a:p>
      </dgm:t>
    </dgm:pt>
    <dgm:pt modelId="{737C8517-173F-4522-802B-361B27607DF3}" type="pres">
      <dgm:prSet presAssocID="{B4EF2E51-838E-49A0-99F1-0868F287753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00CBFC-64DD-4096-BB1F-FB1B9CD7A68D}" type="pres">
      <dgm:prSet presAssocID="{934F4A9D-3F56-4889-AB20-E228FC53F7A4}" presName="circle1" presStyleLbl="node1" presStyleIdx="0" presStyleCnt="3"/>
      <dgm:spPr>
        <a:solidFill>
          <a:schemeClr val="bg2">
            <a:lumMod val="75000"/>
          </a:schemeClr>
        </a:solidFill>
      </dgm:spPr>
    </dgm:pt>
    <dgm:pt modelId="{F5848F0A-5060-49CB-B1BE-81BB33B1E8C2}" type="pres">
      <dgm:prSet presAssocID="{934F4A9D-3F56-4889-AB20-E228FC53F7A4}" presName="space" presStyleCnt="0"/>
      <dgm:spPr/>
    </dgm:pt>
    <dgm:pt modelId="{768CE26D-EFEC-4D1D-A849-771A27F08B53}" type="pres">
      <dgm:prSet presAssocID="{934F4A9D-3F56-4889-AB20-E228FC53F7A4}" presName="rect1" presStyleLbl="alignAcc1" presStyleIdx="0" presStyleCnt="3"/>
      <dgm:spPr/>
      <dgm:t>
        <a:bodyPr/>
        <a:lstStyle/>
        <a:p>
          <a:endParaRPr lang="ru-RU"/>
        </a:p>
      </dgm:t>
    </dgm:pt>
    <dgm:pt modelId="{C4193D38-3189-4A75-9945-7F840933C959}" type="pres">
      <dgm:prSet presAssocID="{F08E7C79-CE78-4153-9B03-2B051A0210BE}" presName="vertSpace2" presStyleLbl="node1" presStyleIdx="0" presStyleCnt="3"/>
      <dgm:spPr/>
    </dgm:pt>
    <dgm:pt modelId="{32D6A0DF-50B1-46E8-A5DA-3299C2D98750}" type="pres">
      <dgm:prSet presAssocID="{F08E7C79-CE78-4153-9B03-2B051A0210BE}" presName="circle2" presStyleLbl="node1" presStyleIdx="1" presStyleCnt="3"/>
      <dgm:spPr/>
    </dgm:pt>
    <dgm:pt modelId="{547917D1-B4F8-4489-B5DD-0D364D1EDB83}" type="pres">
      <dgm:prSet presAssocID="{F08E7C79-CE78-4153-9B03-2B051A0210BE}" presName="rect2" presStyleLbl="alignAcc1" presStyleIdx="1" presStyleCnt="3"/>
      <dgm:spPr/>
      <dgm:t>
        <a:bodyPr/>
        <a:lstStyle/>
        <a:p>
          <a:endParaRPr lang="ru-RU"/>
        </a:p>
      </dgm:t>
    </dgm:pt>
    <dgm:pt modelId="{AB3F121D-1270-4A02-8468-1519140910DD}" type="pres">
      <dgm:prSet presAssocID="{CD4D753D-F27F-48D4-BEEE-4219D59E77EA}" presName="vertSpace3" presStyleLbl="node1" presStyleIdx="1" presStyleCnt="3"/>
      <dgm:spPr/>
    </dgm:pt>
    <dgm:pt modelId="{E0BF1964-179D-47B6-95A7-D4E7ECFFF4E4}" type="pres">
      <dgm:prSet presAssocID="{CD4D753D-F27F-48D4-BEEE-4219D59E77EA}" presName="circle3" presStyleLbl="node1" presStyleIdx="2" presStyleCnt="3"/>
      <dgm:spPr/>
    </dgm:pt>
    <dgm:pt modelId="{F4E9DD07-1129-42B0-8FE8-1DEFA0BF39BF}" type="pres">
      <dgm:prSet presAssocID="{CD4D753D-F27F-48D4-BEEE-4219D59E77EA}" presName="rect3" presStyleLbl="alignAcc1" presStyleIdx="2" presStyleCnt="3"/>
      <dgm:spPr/>
      <dgm:t>
        <a:bodyPr/>
        <a:lstStyle/>
        <a:p>
          <a:endParaRPr lang="ru-RU"/>
        </a:p>
      </dgm:t>
    </dgm:pt>
    <dgm:pt modelId="{59CF8D13-7FF3-4263-A028-4E00BED3DDB2}" type="pres">
      <dgm:prSet presAssocID="{934F4A9D-3F56-4889-AB20-E228FC53F7A4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15B3A-AF00-4627-89FC-501D245FECF5}" type="pres">
      <dgm:prSet presAssocID="{F08E7C79-CE78-4153-9B03-2B051A0210BE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C36F8-4CD0-4053-B610-28BF4F3A1389}" type="pres">
      <dgm:prSet presAssocID="{CD4D753D-F27F-48D4-BEEE-4219D59E77EA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16936D-0FCA-4608-BB5A-4A9E2D34E7D8}" type="presOf" srcId="{CD4D753D-F27F-48D4-BEEE-4219D59E77EA}" destId="{FA5C36F8-4CD0-4053-B610-28BF4F3A1389}" srcOrd="1" destOrd="0" presId="urn:microsoft.com/office/officeart/2005/8/layout/target3"/>
    <dgm:cxn modelId="{595BB830-6598-453B-A052-83465A30F89A}" srcId="{B4EF2E51-838E-49A0-99F1-0868F287753F}" destId="{CD4D753D-F27F-48D4-BEEE-4219D59E77EA}" srcOrd="2" destOrd="0" parTransId="{76A22FC3-BBB5-4EB2-8ADD-FE963B34DDDF}" sibTransId="{9755C714-E386-46B3-96C2-D714FA4CC65E}"/>
    <dgm:cxn modelId="{6B740BB5-2582-4095-8FC6-D7314F6C0562}" type="presOf" srcId="{934F4A9D-3F56-4889-AB20-E228FC53F7A4}" destId="{768CE26D-EFEC-4D1D-A849-771A27F08B53}" srcOrd="0" destOrd="0" presId="urn:microsoft.com/office/officeart/2005/8/layout/target3"/>
    <dgm:cxn modelId="{BFE73B76-6E2F-4881-84F9-0DAF9885EFF4}" type="presOf" srcId="{CD4D753D-F27F-48D4-BEEE-4219D59E77EA}" destId="{F4E9DD07-1129-42B0-8FE8-1DEFA0BF39BF}" srcOrd="0" destOrd="0" presId="urn:microsoft.com/office/officeart/2005/8/layout/target3"/>
    <dgm:cxn modelId="{02C5787C-F770-4A4D-BC7B-CDE91DB62658}" type="presOf" srcId="{B4EF2E51-838E-49A0-99F1-0868F287753F}" destId="{737C8517-173F-4522-802B-361B27607DF3}" srcOrd="0" destOrd="0" presId="urn:microsoft.com/office/officeart/2005/8/layout/target3"/>
    <dgm:cxn modelId="{9500E0C1-C480-42DE-8D03-E067496AE7C9}" type="presOf" srcId="{934F4A9D-3F56-4889-AB20-E228FC53F7A4}" destId="{59CF8D13-7FF3-4263-A028-4E00BED3DDB2}" srcOrd="1" destOrd="0" presId="urn:microsoft.com/office/officeart/2005/8/layout/target3"/>
    <dgm:cxn modelId="{FEDD86DC-AB21-4415-9B9C-C9F5F7277446}" srcId="{B4EF2E51-838E-49A0-99F1-0868F287753F}" destId="{934F4A9D-3F56-4889-AB20-E228FC53F7A4}" srcOrd="0" destOrd="0" parTransId="{AAECB89E-8386-48C5-A41C-12A34C78B983}" sibTransId="{13D4F126-8BCA-4129-AE6E-F4C4DCC78FF9}"/>
    <dgm:cxn modelId="{922E57FC-633C-4907-B956-D35BD5736508}" srcId="{B4EF2E51-838E-49A0-99F1-0868F287753F}" destId="{F08E7C79-CE78-4153-9B03-2B051A0210BE}" srcOrd="1" destOrd="0" parTransId="{BB51D4E5-380D-4980-8DE2-E39891F0F344}" sibTransId="{75CB6292-7E60-4AF6-BA2A-6C4532D289D7}"/>
    <dgm:cxn modelId="{17E02A28-BB7F-4533-8F06-605077006897}" type="presOf" srcId="{F08E7C79-CE78-4153-9B03-2B051A0210BE}" destId="{547917D1-B4F8-4489-B5DD-0D364D1EDB83}" srcOrd="0" destOrd="0" presId="urn:microsoft.com/office/officeart/2005/8/layout/target3"/>
    <dgm:cxn modelId="{C81F40DD-46CA-4DD4-BA17-198A869BBFE5}" type="presOf" srcId="{F08E7C79-CE78-4153-9B03-2B051A0210BE}" destId="{FFE15B3A-AF00-4627-89FC-501D245FECF5}" srcOrd="1" destOrd="0" presId="urn:microsoft.com/office/officeart/2005/8/layout/target3"/>
    <dgm:cxn modelId="{DEFF4937-E7FD-4682-BBCF-0A79204A1B96}" type="presParOf" srcId="{737C8517-173F-4522-802B-361B27607DF3}" destId="{6800CBFC-64DD-4096-BB1F-FB1B9CD7A68D}" srcOrd="0" destOrd="0" presId="urn:microsoft.com/office/officeart/2005/8/layout/target3"/>
    <dgm:cxn modelId="{AE49398C-0C4B-4DDB-8DCE-0DF99669F862}" type="presParOf" srcId="{737C8517-173F-4522-802B-361B27607DF3}" destId="{F5848F0A-5060-49CB-B1BE-81BB33B1E8C2}" srcOrd="1" destOrd="0" presId="urn:microsoft.com/office/officeart/2005/8/layout/target3"/>
    <dgm:cxn modelId="{A906FA5F-21DE-471B-9766-95D2B5B08080}" type="presParOf" srcId="{737C8517-173F-4522-802B-361B27607DF3}" destId="{768CE26D-EFEC-4D1D-A849-771A27F08B53}" srcOrd="2" destOrd="0" presId="urn:microsoft.com/office/officeart/2005/8/layout/target3"/>
    <dgm:cxn modelId="{2F27A65F-DFA4-45FD-9FAC-D275BE863088}" type="presParOf" srcId="{737C8517-173F-4522-802B-361B27607DF3}" destId="{C4193D38-3189-4A75-9945-7F840933C959}" srcOrd="3" destOrd="0" presId="urn:microsoft.com/office/officeart/2005/8/layout/target3"/>
    <dgm:cxn modelId="{26D62D00-312D-4DF7-97F9-22FCB4662236}" type="presParOf" srcId="{737C8517-173F-4522-802B-361B27607DF3}" destId="{32D6A0DF-50B1-46E8-A5DA-3299C2D98750}" srcOrd="4" destOrd="0" presId="urn:microsoft.com/office/officeart/2005/8/layout/target3"/>
    <dgm:cxn modelId="{F4AEC983-E870-4FBD-ACFD-AD2E3653A076}" type="presParOf" srcId="{737C8517-173F-4522-802B-361B27607DF3}" destId="{547917D1-B4F8-4489-B5DD-0D364D1EDB83}" srcOrd="5" destOrd="0" presId="urn:microsoft.com/office/officeart/2005/8/layout/target3"/>
    <dgm:cxn modelId="{D49E6438-C4AA-4E2E-A661-4F21B4A58301}" type="presParOf" srcId="{737C8517-173F-4522-802B-361B27607DF3}" destId="{AB3F121D-1270-4A02-8468-1519140910DD}" srcOrd="6" destOrd="0" presId="urn:microsoft.com/office/officeart/2005/8/layout/target3"/>
    <dgm:cxn modelId="{3C9B5D4F-E891-4543-ABA7-C92A29E88ED7}" type="presParOf" srcId="{737C8517-173F-4522-802B-361B27607DF3}" destId="{E0BF1964-179D-47B6-95A7-D4E7ECFFF4E4}" srcOrd="7" destOrd="0" presId="urn:microsoft.com/office/officeart/2005/8/layout/target3"/>
    <dgm:cxn modelId="{8E6A84AC-B2F0-49E5-AAB8-83686127E14D}" type="presParOf" srcId="{737C8517-173F-4522-802B-361B27607DF3}" destId="{F4E9DD07-1129-42B0-8FE8-1DEFA0BF39BF}" srcOrd="8" destOrd="0" presId="urn:microsoft.com/office/officeart/2005/8/layout/target3"/>
    <dgm:cxn modelId="{CB6DD1E2-E632-45E2-9B8D-0CC95B59035C}" type="presParOf" srcId="{737C8517-173F-4522-802B-361B27607DF3}" destId="{59CF8D13-7FF3-4263-A028-4E00BED3DDB2}" srcOrd="9" destOrd="0" presId="urn:microsoft.com/office/officeart/2005/8/layout/target3"/>
    <dgm:cxn modelId="{913DFDC1-8954-40D8-BAE2-93B4CC298F3F}" type="presParOf" srcId="{737C8517-173F-4522-802B-361B27607DF3}" destId="{FFE15B3A-AF00-4627-89FC-501D245FECF5}" srcOrd="10" destOrd="0" presId="urn:microsoft.com/office/officeart/2005/8/layout/target3"/>
    <dgm:cxn modelId="{95F57598-9F0E-4E71-B450-A1026E1BF0F2}" type="presParOf" srcId="{737C8517-173F-4522-802B-361B27607DF3}" destId="{FA5C36F8-4CD0-4053-B610-28BF4F3A1389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A710C7-2D9A-48FE-A8BD-F4CFA1FC999E}" type="doc">
      <dgm:prSet loTypeId="urn:microsoft.com/office/officeart/2005/8/layout/vList3#2" loCatId="list" qsTypeId="urn:microsoft.com/office/officeart/2005/8/quickstyle/simple1" qsCatId="simple" csTypeId="urn:microsoft.com/office/officeart/2005/8/colors/accent3_2" csCatId="accent3" phldr="1"/>
      <dgm:spPr/>
    </dgm:pt>
    <dgm:pt modelId="{2ABCB302-8459-4DCD-80CD-A4E60D84E816}">
      <dgm:prSet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Данные за текущий отчетный период сравниваются с данными предыдущих отчетных периодов</a:t>
          </a:r>
        </a:p>
      </dgm:t>
    </dgm:pt>
    <dgm:pt modelId="{BD27A257-9F82-447D-B628-2F9CE45D58BB}" type="parTrans" cxnId="{B1008690-2669-42A7-A890-F5583A610747}">
      <dgm:prSet/>
      <dgm:spPr/>
      <dgm:t>
        <a:bodyPr/>
        <a:lstStyle/>
        <a:p>
          <a:endParaRPr lang="ru-RU"/>
        </a:p>
      </dgm:t>
    </dgm:pt>
    <dgm:pt modelId="{A585D796-6F2C-4CD3-95D7-950FABF0043B}" type="sibTrans" cxnId="{B1008690-2669-42A7-A890-F5583A610747}">
      <dgm:prSet/>
      <dgm:spPr/>
      <dgm:t>
        <a:bodyPr/>
        <a:lstStyle/>
        <a:p>
          <a:endParaRPr lang="ru-RU"/>
        </a:p>
      </dgm:t>
    </dgm:pt>
    <dgm:pt modelId="{F1EF1B39-35F6-4ACC-9C2E-B949A79091F0}">
      <dgm:prSet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Фактическое кол-во посещений за год/ Годовая плановая мощность * 100 %</a:t>
          </a:r>
        </a:p>
      </dgm:t>
    </dgm:pt>
    <dgm:pt modelId="{60D95E55-C6AB-44D5-9D70-67DF407855D0}" type="parTrans" cxnId="{95303389-7C94-480A-863C-8908B7660821}">
      <dgm:prSet/>
      <dgm:spPr/>
      <dgm:t>
        <a:bodyPr/>
        <a:lstStyle/>
        <a:p>
          <a:endParaRPr lang="ru-RU"/>
        </a:p>
      </dgm:t>
    </dgm:pt>
    <dgm:pt modelId="{6C1453BC-514C-4F97-A978-AC172E0AB120}" type="sibTrans" cxnId="{95303389-7C94-480A-863C-8908B7660821}">
      <dgm:prSet/>
      <dgm:spPr/>
      <dgm:t>
        <a:bodyPr/>
        <a:lstStyle/>
        <a:p>
          <a:endParaRPr lang="ru-RU"/>
        </a:p>
      </dgm:t>
    </dgm:pt>
    <dgm:pt modelId="{B3D001E6-B869-49CE-89D8-8F0E97B3AEF3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Процент загруженности </a:t>
          </a:r>
          <a:r>
            <a:rPr lang="ru-RU" sz="1400" b="1" dirty="0" smtClean="0">
              <a:solidFill>
                <a:schemeClr val="tx1"/>
              </a:solidFill>
            </a:rPr>
            <a:t> учреждения </a:t>
          </a:r>
          <a:endParaRPr lang="ru-RU" sz="1400" b="1" dirty="0">
            <a:solidFill>
              <a:schemeClr val="tx1"/>
            </a:solidFill>
          </a:endParaRPr>
        </a:p>
      </dgm:t>
    </dgm:pt>
    <dgm:pt modelId="{52880474-6528-48EC-AD33-7387088014A9}" type="sibTrans" cxnId="{8D504A31-33D3-4D12-B2FD-60FD63C6D71B}">
      <dgm:prSet/>
      <dgm:spPr/>
      <dgm:t>
        <a:bodyPr/>
        <a:lstStyle/>
        <a:p>
          <a:endParaRPr lang="ru-RU"/>
        </a:p>
      </dgm:t>
    </dgm:pt>
    <dgm:pt modelId="{EF74F9E5-C101-42CD-BCDF-E80D8991DBAE}" type="parTrans" cxnId="{8D504A31-33D3-4D12-B2FD-60FD63C6D71B}">
      <dgm:prSet/>
      <dgm:spPr/>
      <dgm:t>
        <a:bodyPr/>
        <a:lstStyle/>
        <a:p>
          <a:endParaRPr lang="ru-RU"/>
        </a:p>
      </dgm:t>
    </dgm:pt>
    <dgm:pt modelId="{EE2D0330-3EF5-4B1E-9F9B-7B5CEFC85BFA}" type="pres">
      <dgm:prSet presAssocID="{33A710C7-2D9A-48FE-A8BD-F4CFA1FC999E}" presName="linearFlow" presStyleCnt="0">
        <dgm:presLayoutVars>
          <dgm:dir/>
          <dgm:resizeHandles val="exact"/>
        </dgm:presLayoutVars>
      </dgm:prSet>
      <dgm:spPr/>
    </dgm:pt>
    <dgm:pt modelId="{7D8279D9-5A84-4E2D-984E-544038A5EC97}" type="pres">
      <dgm:prSet presAssocID="{B3D001E6-B869-49CE-89D8-8F0E97B3AEF3}" presName="composite" presStyleCnt="0"/>
      <dgm:spPr/>
    </dgm:pt>
    <dgm:pt modelId="{659CA8CA-66F2-404D-A58A-C424131F338E}" type="pres">
      <dgm:prSet presAssocID="{B3D001E6-B869-49CE-89D8-8F0E97B3AEF3}" presName="imgShp" presStyleLbl="fgImgPlace1" presStyleIdx="0" presStyleCnt="3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innerShdw blurRad="114300">
            <a:prstClr val="black"/>
          </a:innerShdw>
        </a:effectLst>
      </dgm:spPr>
    </dgm:pt>
    <dgm:pt modelId="{244FD301-20B2-4658-BC6A-62D89EA4013F}" type="pres">
      <dgm:prSet presAssocID="{B3D001E6-B869-49CE-89D8-8F0E97B3AEF3}" presName="txShp" presStyleLbl="node1" presStyleIdx="0" presStyleCnt="3" custScaleX="112939" custScaleY="110208" custLinFactNeighborX="3501" custLinFactNeighborY="6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EA83A-89EF-428F-9FFD-826E46815036}" type="pres">
      <dgm:prSet presAssocID="{52880474-6528-48EC-AD33-7387088014A9}" presName="spacing" presStyleCnt="0"/>
      <dgm:spPr/>
    </dgm:pt>
    <dgm:pt modelId="{95F06205-7F79-475E-87D6-6CB80F047363}" type="pres">
      <dgm:prSet presAssocID="{F1EF1B39-35F6-4ACC-9C2E-B949A79091F0}" presName="composite" presStyleCnt="0"/>
      <dgm:spPr/>
    </dgm:pt>
    <dgm:pt modelId="{61B5ED4D-7F73-4613-A189-7A51329C87CE}" type="pres">
      <dgm:prSet presAssocID="{F1EF1B39-35F6-4ACC-9C2E-B949A79091F0}" presName="imgShp" presStyleLbl="fgImgPlace1" presStyleIdx="1" presStyleCnt="3" custScaleX="101105" custScaleY="101468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</dgm:pt>
    <dgm:pt modelId="{DECC59BD-C3A9-46D6-8C70-AA8DED8E1B72}" type="pres">
      <dgm:prSet presAssocID="{F1EF1B39-35F6-4ACC-9C2E-B949A79091F0}" presName="txShp" presStyleLbl="node1" presStyleIdx="1" presStyleCnt="3" custScaleX="109977" custScaleY="140139" custLinFactNeighborX="240" custLinFactNeighborY="-17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D2B840-B353-47B7-BCDF-07831E8BCED9}" type="pres">
      <dgm:prSet presAssocID="{6C1453BC-514C-4F97-A978-AC172E0AB120}" presName="spacing" presStyleCnt="0"/>
      <dgm:spPr/>
    </dgm:pt>
    <dgm:pt modelId="{22BBFB7C-2C38-46DC-A51B-C386CB4F591E}" type="pres">
      <dgm:prSet presAssocID="{2ABCB302-8459-4DCD-80CD-A4E60D84E816}" presName="composite" presStyleCnt="0"/>
      <dgm:spPr/>
    </dgm:pt>
    <dgm:pt modelId="{E2AA2FC3-637E-41BF-9A6C-EDDCB4473497}" type="pres">
      <dgm:prSet presAssocID="{2ABCB302-8459-4DCD-80CD-A4E60D84E816}" presName="imgShp" presStyleLbl="fgImgPlace1" presStyleIdx="2" presStyleCnt="3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</dgm:pt>
    <dgm:pt modelId="{5B7A3234-D4A4-4584-A376-7603E3FCD581}" type="pres">
      <dgm:prSet presAssocID="{2ABCB302-8459-4DCD-80CD-A4E60D84E816}" presName="txShp" presStyleLbl="node1" presStyleIdx="2" presStyleCnt="3" custScaleX="112252" custScaleY="122353" custLinFactNeighborX="874" custLinFactNeighborY="-22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53DBE2-8F83-4ABB-A0FC-1832256FFB1C}" type="presOf" srcId="{33A710C7-2D9A-48FE-A8BD-F4CFA1FC999E}" destId="{EE2D0330-3EF5-4B1E-9F9B-7B5CEFC85BFA}" srcOrd="0" destOrd="0" presId="urn:microsoft.com/office/officeart/2005/8/layout/vList3#2"/>
    <dgm:cxn modelId="{1732B309-1C7F-4556-9485-D6EFC24FC088}" type="presOf" srcId="{2ABCB302-8459-4DCD-80CD-A4E60D84E816}" destId="{5B7A3234-D4A4-4584-A376-7603E3FCD581}" srcOrd="0" destOrd="0" presId="urn:microsoft.com/office/officeart/2005/8/layout/vList3#2"/>
    <dgm:cxn modelId="{95303389-7C94-480A-863C-8908B7660821}" srcId="{33A710C7-2D9A-48FE-A8BD-F4CFA1FC999E}" destId="{F1EF1B39-35F6-4ACC-9C2E-B949A79091F0}" srcOrd="1" destOrd="0" parTransId="{60D95E55-C6AB-44D5-9D70-67DF407855D0}" sibTransId="{6C1453BC-514C-4F97-A978-AC172E0AB120}"/>
    <dgm:cxn modelId="{14434F08-D03B-4FBC-A037-78516A5C7360}" type="presOf" srcId="{F1EF1B39-35F6-4ACC-9C2E-B949A79091F0}" destId="{DECC59BD-C3A9-46D6-8C70-AA8DED8E1B72}" srcOrd="0" destOrd="0" presId="urn:microsoft.com/office/officeart/2005/8/layout/vList3#2"/>
    <dgm:cxn modelId="{B1008690-2669-42A7-A890-F5583A610747}" srcId="{33A710C7-2D9A-48FE-A8BD-F4CFA1FC999E}" destId="{2ABCB302-8459-4DCD-80CD-A4E60D84E816}" srcOrd="2" destOrd="0" parTransId="{BD27A257-9F82-447D-B628-2F9CE45D58BB}" sibTransId="{A585D796-6F2C-4CD3-95D7-950FABF0043B}"/>
    <dgm:cxn modelId="{8D504A31-33D3-4D12-B2FD-60FD63C6D71B}" srcId="{33A710C7-2D9A-48FE-A8BD-F4CFA1FC999E}" destId="{B3D001E6-B869-49CE-89D8-8F0E97B3AEF3}" srcOrd="0" destOrd="0" parTransId="{EF74F9E5-C101-42CD-BCDF-E80D8991DBAE}" sibTransId="{52880474-6528-48EC-AD33-7387088014A9}"/>
    <dgm:cxn modelId="{292C8DD2-A759-4C0E-8D75-E6347D2B012D}" type="presOf" srcId="{B3D001E6-B869-49CE-89D8-8F0E97B3AEF3}" destId="{244FD301-20B2-4658-BC6A-62D89EA4013F}" srcOrd="0" destOrd="0" presId="urn:microsoft.com/office/officeart/2005/8/layout/vList3#2"/>
    <dgm:cxn modelId="{7E307F2F-6E70-4D33-ACF2-D93B29F4DBEF}" type="presParOf" srcId="{EE2D0330-3EF5-4B1E-9F9B-7B5CEFC85BFA}" destId="{7D8279D9-5A84-4E2D-984E-544038A5EC97}" srcOrd="0" destOrd="0" presId="urn:microsoft.com/office/officeart/2005/8/layout/vList3#2"/>
    <dgm:cxn modelId="{D283A67B-B484-4DE5-9391-2F96DBBCF9E7}" type="presParOf" srcId="{7D8279D9-5A84-4E2D-984E-544038A5EC97}" destId="{659CA8CA-66F2-404D-A58A-C424131F338E}" srcOrd="0" destOrd="0" presId="urn:microsoft.com/office/officeart/2005/8/layout/vList3#2"/>
    <dgm:cxn modelId="{BA7282A2-B470-40D3-84C9-02EDDA53C173}" type="presParOf" srcId="{7D8279D9-5A84-4E2D-984E-544038A5EC97}" destId="{244FD301-20B2-4658-BC6A-62D89EA4013F}" srcOrd="1" destOrd="0" presId="urn:microsoft.com/office/officeart/2005/8/layout/vList3#2"/>
    <dgm:cxn modelId="{AC875BEF-FEA8-4B19-A08E-FDB9B66142CC}" type="presParOf" srcId="{EE2D0330-3EF5-4B1E-9F9B-7B5CEFC85BFA}" destId="{A14EA83A-89EF-428F-9FFD-826E46815036}" srcOrd="1" destOrd="0" presId="urn:microsoft.com/office/officeart/2005/8/layout/vList3#2"/>
    <dgm:cxn modelId="{F6266E8C-DEB4-4327-AA4C-6E32896F2832}" type="presParOf" srcId="{EE2D0330-3EF5-4B1E-9F9B-7B5CEFC85BFA}" destId="{95F06205-7F79-475E-87D6-6CB80F047363}" srcOrd="2" destOrd="0" presId="urn:microsoft.com/office/officeart/2005/8/layout/vList3#2"/>
    <dgm:cxn modelId="{BE955221-09F0-4D9E-B3B6-531F26B7DA14}" type="presParOf" srcId="{95F06205-7F79-475E-87D6-6CB80F047363}" destId="{61B5ED4D-7F73-4613-A189-7A51329C87CE}" srcOrd="0" destOrd="0" presId="urn:microsoft.com/office/officeart/2005/8/layout/vList3#2"/>
    <dgm:cxn modelId="{85B9291D-B167-4342-92B4-DAF1020F3DCC}" type="presParOf" srcId="{95F06205-7F79-475E-87D6-6CB80F047363}" destId="{DECC59BD-C3A9-46D6-8C70-AA8DED8E1B72}" srcOrd="1" destOrd="0" presId="urn:microsoft.com/office/officeart/2005/8/layout/vList3#2"/>
    <dgm:cxn modelId="{46F4CB96-463F-4CBD-847E-0311F13E31DD}" type="presParOf" srcId="{EE2D0330-3EF5-4B1E-9F9B-7B5CEFC85BFA}" destId="{E1D2B840-B353-47B7-BCDF-07831E8BCED9}" srcOrd="3" destOrd="0" presId="urn:microsoft.com/office/officeart/2005/8/layout/vList3#2"/>
    <dgm:cxn modelId="{F2826880-D6A1-4862-88E5-975EF888C68D}" type="presParOf" srcId="{EE2D0330-3EF5-4B1E-9F9B-7B5CEFC85BFA}" destId="{22BBFB7C-2C38-46DC-A51B-C386CB4F591E}" srcOrd="4" destOrd="0" presId="urn:microsoft.com/office/officeart/2005/8/layout/vList3#2"/>
    <dgm:cxn modelId="{1E9E7BE7-E8DC-462A-B1A7-C65D1A3E7575}" type="presParOf" srcId="{22BBFB7C-2C38-46DC-A51B-C386CB4F591E}" destId="{E2AA2FC3-637E-41BF-9A6C-EDDCB4473497}" srcOrd="0" destOrd="0" presId="urn:microsoft.com/office/officeart/2005/8/layout/vList3#2"/>
    <dgm:cxn modelId="{44DFF26F-10AA-42D6-9E84-C1621BAC85D0}" type="presParOf" srcId="{22BBFB7C-2C38-46DC-A51B-C386CB4F591E}" destId="{5B7A3234-D4A4-4584-A376-7603E3FCD581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A710C7-2D9A-48FE-A8BD-F4CFA1FC999E}" type="doc">
      <dgm:prSet loTypeId="urn:microsoft.com/office/officeart/2005/8/layout/vList3#3" loCatId="list" qsTypeId="urn:microsoft.com/office/officeart/2005/8/quickstyle/simple1" qsCatId="simple" csTypeId="urn:microsoft.com/office/officeart/2005/8/colors/accent3_2" csCatId="accent3" phldr="1"/>
      <dgm:spPr/>
    </dgm:pt>
    <dgm:pt modelId="{DE8DF3EF-EA79-4828-89B0-45535776C840}">
      <dgm:prSet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Используется для оперативного ежедневного анализа нагрузки врачей различных специальностей </a:t>
          </a:r>
        </a:p>
      </dgm:t>
    </dgm:pt>
    <dgm:pt modelId="{FD41E4F8-59C8-49CA-8342-33AD3D8455E1}" type="parTrans" cxnId="{429CFEE2-8045-4AAE-A445-C14012A9B7BE}">
      <dgm:prSet/>
      <dgm:spPr/>
      <dgm:t>
        <a:bodyPr/>
        <a:lstStyle/>
        <a:p>
          <a:endParaRPr lang="ru-RU"/>
        </a:p>
      </dgm:t>
    </dgm:pt>
    <dgm:pt modelId="{66997E86-0C76-42F8-A261-3778F356917C}" type="sibTrans" cxnId="{429CFEE2-8045-4AAE-A445-C14012A9B7BE}">
      <dgm:prSet/>
      <dgm:spPr/>
      <dgm:t>
        <a:bodyPr/>
        <a:lstStyle/>
        <a:p>
          <a:endParaRPr lang="ru-RU"/>
        </a:p>
      </dgm:t>
    </dgm:pt>
    <dgm:pt modelId="{CC16A3CE-B16A-4CEA-B5B7-843D769714A3}">
      <dgm:prSet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Число врачебных посещений за отчетный период / Количество отработанных часов за отчетный период </a:t>
          </a:r>
        </a:p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 по табелю рабочего времени)</a:t>
          </a:r>
        </a:p>
      </dgm:t>
    </dgm:pt>
    <dgm:pt modelId="{778A9643-4D56-4B48-99F6-9FFFB4FBFFBA}" type="parTrans" cxnId="{C8B2D101-71EC-4C78-9379-9C8F18FB5893}">
      <dgm:prSet/>
      <dgm:spPr/>
      <dgm:t>
        <a:bodyPr/>
        <a:lstStyle/>
        <a:p>
          <a:endParaRPr lang="ru-RU"/>
        </a:p>
      </dgm:t>
    </dgm:pt>
    <dgm:pt modelId="{936907DC-E8E5-4DE3-9B68-C3CCCD892A7D}" type="sibTrans" cxnId="{C8B2D101-71EC-4C78-9379-9C8F18FB5893}">
      <dgm:prSet/>
      <dgm:spPr/>
      <dgm:t>
        <a:bodyPr/>
        <a:lstStyle/>
        <a:p>
          <a:endParaRPr lang="ru-RU"/>
        </a:p>
      </dgm:t>
    </dgm:pt>
    <dgm:pt modelId="{B3D001E6-B869-49CE-89D8-8F0E97B3AEF3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Фактическая среднечасовая </a:t>
          </a:r>
        </a:p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нагрузка врача на приеме</a:t>
          </a:r>
        </a:p>
      </dgm:t>
    </dgm:pt>
    <dgm:pt modelId="{52880474-6528-48EC-AD33-7387088014A9}" type="sibTrans" cxnId="{8D504A31-33D3-4D12-B2FD-60FD63C6D71B}">
      <dgm:prSet/>
      <dgm:spPr/>
      <dgm:t>
        <a:bodyPr/>
        <a:lstStyle/>
        <a:p>
          <a:endParaRPr lang="ru-RU"/>
        </a:p>
      </dgm:t>
    </dgm:pt>
    <dgm:pt modelId="{EF74F9E5-C101-42CD-BCDF-E80D8991DBAE}" type="parTrans" cxnId="{8D504A31-33D3-4D12-B2FD-60FD63C6D71B}">
      <dgm:prSet/>
      <dgm:spPr/>
      <dgm:t>
        <a:bodyPr/>
        <a:lstStyle/>
        <a:p>
          <a:endParaRPr lang="ru-RU"/>
        </a:p>
      </dgm:t>
    </dgm:pt>
    <dgm:pt modelId="{EE2D0330-3EF5-4B1E-9F9B-7B5CEFC85BFA}" type="pres">
      <dgm:prSet presAssocID="{33A710C7-2D9A-48FE-A8BD-F4CFA1FC999E}" presName="linearFlow" presStyleCnt="0">
        <dgm:presLayoutVars>
          <dgm:dir/>
          <dgm:resizeHandles val="exact"/>
        </dgm:presLayoutVars>
      </dgm:prSet>
      <dgm:spPr/>
    </dgm:pt>
    <dgm:pt modelId="{7D8279D9-5A84-4E2D-984E-544038A5EC97}" type="pres">
      <dgm:prSet presAssocID="{B3D001E6-B869-49CE-89D8-8F0E97B3AEF3}" presName="composite" presStyleCnt="0"/>
      <dgm:spPr/>
    </dgm:pt>
    <dgm:pt modelId="{659CA8CA-66F2-404D-A58A-C424131F338E}" type="pres">
      <dgm:prSet presAssocID="{B3D001E6-B869-49CE-89D8-8F0E97B3AEF3}" presName="imgShp" presStyleLbl="fgImgPlace1" presStyleIdx="0" presStyleCnt="3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</dgm:pt>
    <dgm:pt modelId="{244FD301-20B2-4658-BC6A-62D89EA4013F}" type="pres">
      <dgm:prSet presAssocID="{B3D001E6-B869-49CE-89D8-8F0E97B3AEF3}" presName="txShp" presStyleLbl="node1" presStyleIdx="0" presStyleCnt="3" custScaleX="110191" custLinFactNeighborX="7169" custLinFactNeighborY="-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EA83A-89EF-428F-9FFD-826E46815036}" type="pres">
      <dgm:prSet presAssocID="{52880474-6528-48EC-AD33-7387088014A9}" presName="spacing" presStyleCnt="0"/>
      <dgm:spPr/>
    </dgm:pt>
    <dgm:pt modelId="{EAD02C44-F320-4BD1-9E5A-8864367B910C}" type="pres">
      <dgm:prSet presAssocID="{CC16A3CE-B16A-4CEA-B5B7-843D769714A3}" presName="composite" presStyleCnt="0"/>
      <dgm:spPr/>
    </dgm:pt>
    <dgm:pt modelId="{61C6BB67-0748-4DB1-87F0-B0A56A813F4C}" type="pres">
      <dgm:prSet presAssocID="{CC16A3CE-B16A-4CEA-B5B7-843D769714A3}" presName="imgShp" presStyleLbl="fgImgPlace1" presStyleIdx="1" presStyleCnt="3" custLinFactNeighborX="-13739" custLinFactNeighborY="251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</dgm:pt>
    <dgm:pt modelId="{A5082FD6-25F0-4102-A523-225C3E61A594}" type="pres">
      <dgm:prSet presAssocID="{CC16A3CE-B16A-4CEA-B5B7-843D769714A3}" presName="txShp" presStyleLbl="node1" presStyleIdx="1" presStyleCnt="3" custScaleX="117383" custLinFactNeighborX="3920" custLinFactNeighborY="-19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EBA0A-CFCF-45C8-9BE3-0736EA75B758}" type="pres">
      <dgm:prSet presAssocID="{936907DC-E8E5-4DE3-9B68-C3CCCD892A7D}" presName="spacing" presStyleCnt="0"/>
      <dgm:spPr/>
    </dgm:pt>
    <dgm:pt modelId="{14BA943C-8320-4415-8930-B5CD47EEA103}" type="pres">
      <dgm:prSet presAssocID="{DE8DF3EF-EA79-4828-89B0-45535776C840}" presName="composite" presStyleCnt="0"/>
      <dgm:spPr/>
    </dgm:pt>
    <dgm:pt modelId="{FBB5418B-D58B-4737-9056-B02D55B207CD}" type="pres">
      <dgm:prSet presAssocID="{DE8DF3EF-EA79-4828-89B0-45535776C840}" presName="imgShp" presStyleLbl="fgImgPlace1" presStyleIdx="2" presStyleCnt="3" custLinFactNeighborX="-16029" custLinFactNeighborY="-28624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</dgm:pt>
    <dgm:pt modelId="{B66FF7D7-C876-4CE1-8597-B44544A6C0B8}" type="pres">
      <dgm:prSet presAssocID="{DE8DF3EF-EA79-4828-89B0-45535776C840}" presName="txShp" presStyleLbl="node1" presStyleIdx="2" presStyleCnt="3" custScaleX="112690" custScaleY="139283" custLinFactNeighborX="5163" custLinFactNeighborY="-29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144EAE-A176-4487-B79C-4B70EB7992FF}" type="presOf" srcId="{DE8DF3EF-EA79-4828-89B0-45535776C840}" destId="{B66FF7D7-C876-4CE1-8597-B44544A6C0B8}" srcOrd="0" destOrd="0" presId="urn:microsoft.com/office/officeart/2005/8/layout/vList3#3"/>
    <dgm:cxn modelId="{E3443826-D3B6-4EAF-9267-224661B7623A}" type="presOf" srcId="{CC16A3CE-B16A-4CEA-B5B7-843D769714A3}" destId="{A5082FD6-25F0-4102-A523-225C3E61A594}" srcOrd="0" destOrd="0" presId="urn:microsoft.com/office/officeart/2005/8/layout/vList3#3"/>
    <dgm:cxn modelId="{9F1C2685-1899-4C73-B673-01871619FCF3}" type="presOf" srcId="{B3D001E6-B869-49CE-89D8-8F0E97B3AEF3}" destId="{244FD301-20B2-4658-BC6A-62D89EA4013F}" srcOrd="0" destOrd="0" presId="urn:microsoft.com/office/officeart/2005/8/layout/vList3#3"/>
    <dgm:cxn modelId="{429CFEE2-8045-4AAE-A445-C14012A9B7BE}" srcId="{33A710C7-2D9A-48FE-A8BD-F4CFA1FC999E}" destId="{DE8DF3EF-EA79-4828-89B0-45535776C840}" srcOrd="2" destOrd="0" parTransId="{FD41E4F8-59C8-49CA-8342-33AD3D8455E1}" sibTransId="{66997E86-0C76-42F8-A261-3778F356917C}"/>
    <dgm:cxn modelId="{8D504A31-33D3-4D12-B2FD-60FD63C6D71B}" srcId="{33A710C7-2D9A-48FE-A8BD-F4CFA1FC999E}" destId="{B3D001E6-B869-49CE-89D8-8F0E97B3AEF3}" srcOrd="0" destOrd="0" parTransId="{EF74F9E5-C101-42CD-BCDF-E80D8991DBAE}" sibTransId="{52880474-6528-48EC-AD33-7387088014A9}"/>
    <dgm:cxn modelId="{C8B2D101-71EC-4C78-9379-9C8F18FB5893}" srcId="{33A710C7-2D9A-48FE-A8BD-F4CFA1FC999E}" destId="{CC16A3CE-B16A-4CEA-B5B7-843D769714A3}" srcOrd="1" destOrd="0" parTransId="{778A9643-4D56-4B48-99F6-9FFFB4FBFFBA}" sibTransId="{936907DC-E8E5-4DE3-9B68-C3CCCD892A7D}"/>
    <dgm:cxn modelId="{9BFD1A94-B993-4662-8D32-8F98A4ED7380}" type="presOf" srcId="{33A710C7-2D9A-48FE-A8BD-F4CFA1FC999E}" destId="{EE2D0330-3EF5-4B1E-9F9B-7B5CEFC85BFA}" srcOrd="0" destOrd="0" presId="urn:microsoft.com/office/officeart/2005/8/layout/vList3#3"/>
    <dgm:cxn modelId="{EC2D7962-29B7-48E8-8108-131B579721B5}" type="presParOf" srcId="{EE2D0330-3EF5-4B1E-9F9B-7B5CEFC85BFA}" destId="{7D8279D9-5A84-4E2D-984E-544038A5EC97}" srcOrd="0" destOrd="0" presId="urn:microsoft.com/office/officeart/2005/8/layout/vList3#3"/>
    <dgm:cxn modelId="{862C3D85-26AE-4CDE-A212-C66F06ED90ED}" type="presParOf" srcId="{7D8279D9-5A84-4E2D-984E-544038A5EC97}" destId="{659CA8CA-66F2-404D-A58A-C424131F338E}" srcOrd="0" destOrd="0" presId="urn:microsoft.com/office/officeart/2005/8/layout/vList3#3"/>
    <dgm:cxn modelId="{8684DC7A-5E59-4971-AC7A-44880E918A43}" type="presParOf" srcId="{7D8279D9-5A84-4E2D-984E-544038A5EC97}" destId="{244FD301-20B2-4658-BC6A-62D89EA4013F}" srcOrd="1" destOrd="0" presId="urn:microsoft.com/office/officeart/2005/8/layout/vList3#3"/>
    <dgm:cxn modelId="{15428104-AB44-4400-AC0D-91381E76810E}" type="presParOf" srcId="{EE2D0330-3EF5-4B1E-9F9B-7B5CEFC85BFA}" destId="{A14EA83A-89EF-428F-9FFD-826E46815036}" srcOrd="1" destOrd="0" presId="urn:microsoft.com/office/officeart/2005/8/layout/vList3#3"/>
    <dgm:cxn modelId="{D76FBFCC-5DAB-426C-BC66-B7C8CCDFC714}" type="presParOf" srcId="{EE2D0330-3EF5-4B1E-9F9B-7B5CEFC85BFA}" destId="{EAD02C44-F320-4BD1-9E5A-8864367B910C}" srcOrd="2" destOrd="0" presId="urn:microsoft.com/office/officeart/2005/8/layout/vList3#3"/>
    <dgm:cxn modelId="{BE94A04C-5DA5-4772-8215-04E93A7623E1}" type="presParOf" srcId="{EAD02C44-F320-4BD1-9E5A-8864367B910C}" destId="{61C6BB67-0748-4DB1-87F0-B0A56A813F4C}" srcOrd="0" destOrd="0" presId="urn:microsoft.com/office/officeart/2005/8/layout/vList3#3"/>
    <dgm:cxn modelId="{08FA2403-25CE-454F-BFCB-A9825C87B1B3}" type="presParOf" srcId="{EAD02C44-F320-4BD1-9E5A-8864367B910C}" destId="{A5082FD6-25F0-4102-A523-225C3E61A594}" srcOrd="1" destOrd="0" presId="urn:microsoft.com/office/officeart/2005/8/layout/vList3#3"/>
    <dgm:cxn modelId="{F9E8C2D3-FA0F-42FD-9FF3-D53613128E3C}" type="presParOf" srcId="{EE2D0330-3EF5-4B1E-9F9B-7B5CEFC85BFA}" destId="{2FEEBA0A-CFCF-45C8-9BE3-0736EA75B758}" srcOrd="3" destOrd="0" presId="urn:microsoft.com/office/officeart/2005/8/layout/vList3#3"/>
    <dgm:cxn modelId="{C4A4EADD-95BF-41CC-91E6-47955DDD452B}" type="presParOf" srcId="{EE2D0330-3EF5-4B1E-9F9B-7B5CEFC85BFA}" destId="{14BA943C-8320-4415-8930-B5CD47EEA103}" srcOrd="4" destOrd="0" presId="urn:microsoft.com/office/officeart/2005/8/layout/vList3#3"/>
    <dgm:cxn modelId="{39D006E9-DED8-4686-A766-E6983DF73B71}" type="presParOf" srcId="{14BA943C-8320-4415-8930-B5CD47EEA103}" destId="{FBB5418B-D58B-4737-9056-B02D55B207CD}" srcOrd="0" destOrd="0" presId="urn:microsoft.com/office/officeart/2005/8/layout/vList3#3"/>
    <dgm:cxn modelId="{B85D8EB2-EFDD-4B73-BE98-B581DD4135FB}" type="presParOf" srcId="{14BA943C-8320-4415-8930-B5CD47EEA103}" destId="{B66FF7D7-C876-4CE1-8597-B44544A6C0B8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A710C7-2D9A-48FE-A8BD-F4CFA1FC999E}" type="doc">
      <dgm:prSet loTypeId="urn:microsoft.com/office/officeart/2005/8/layout/vList3#4" loCatId="list" qsTypeId="urn:microsoft.com/office/officeart/2005/8/quickstyle/simple1" qsCatId="simple" csTypeId="urn:microsoft.com/office/officeart/2005/8/colors/accent3_2" csCatId="accent3" phldr="1"/>
      <dgm:spPr/>
    </dgm:pt>
    <dgm:pt modelId="{B3D001E6-B869-49CE-89D8-8F0E97B3AEF3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Процент выполнения ФВД</a:t>
          </a:r>
        </a:p>
      </dgm:t>
    </dgm:pt>
    <dgm:pt modelId="{EF74F9E5-C101-42CD-BCDF-E80D8991DBAE}" type="parTrans" cxnId="{8D504A31-33D3-4D12-B2FD-60FD63C6D71B}">
      <dgm:prSet/>
      <dgm:spPr/>
      <dgm:t>
        <a:bodyPr/>
        <a:lstStyle/>
        <a:p>
          <a:endParaRPr lang="ru-RU"/>
        </a:p>
      </dgm:t>
    </dgm:pt>
    <dgm:pt modelId="{52880474-6528-48EC-AD33-7387088014A9}" type="sibTrans" cxnId="{8D504A31-33D3-4D12-B2FD-60FD63C6D71B}">
      <dgm:prSet/>
      <dgm:spPr/>
      <dgm:t>
        <a:bodyPr/>
        <a:lstStyle/>
        <a:p>
          <a:endParaRPr lang="ru-RU"/>
        </a:p>
      </dgm:t>
    </dgm:pt>
    <dgm:pt modelId="{58B95E61-1E9A-4328-AF57-CB2EF2E66984}">
      <dgm:prSet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Используется для анализа нагрузки и расчета необходимого числа врачебных должностей с учетом планируемых объемов.</a:t>
          </a:r>
        </a:p>
      </dgm:t>
    </dgm:pt>
    <dgm:pt modelId="{CEF1540F-AD8A-4FFB-B5E2-515AA88F40E2}" type="parTrans" cxnId="{62E2081D-F242-40E2-9CAB-9EC534E693F0}">
      <dgm:prSet/>
      <dgm:spPr/>
      <dgm:t>
        <a:bodyPr/>
        <a:lstStyle/>
        <a:p>
          <a:endParaRPr lang="ru-RU"/>
        </a:p>
      </dgm:t>
    </dgm:pt>
    <dgm:pt modelId="{4EA5170F-72F7-4818-8D34-E38ED3B89450}" type="sibTrans" cxnId="{62E2081D-F242-40E2-9CAB-9EC534E693F0}">
      <dgm:prSet/>
      <dgm:spPr/>
      <dgm:t>
        <a:bodyPr/>
        <a:lstStyle/>
        <a:p>
          <a:endParaRPr lang="ru-RU"/>
        </a:p>
      </dgm:t>
    </dgm:pt>
    <dgm:pt modelId="{C9B45080-E2C0-404A-BB62-A03F9F842BD9}">
      <dgm:prSet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Фактическая ФВД/ плановую ФВД      * 100 %</a:t>
          </a:r>
        </a:p>
      </dgm:t>
    </dgm:pt>
    <dgm:pt modelId="{A8821FD9-000C-4656-B430-3301221CCCAC}" type="parTrans" cxnId="{A86E0911-079C-4206-9757-DC72C706A997}">
      <dgm:prSet/>
      <dgm:spPr/>
      <dgm:t>
        <a:bodyPr/>
        <a:lstStyle/>
        <a:p>
          <a:endParaRPr lang="ru-RU"/>
        </a:p>
      </dgm:t>
    </dgm:pt>
    <dgm:pt modelId="{650286EE-1EAA-49A0-A89A-A7C58B3BDB07}" type="sibTrans" cxnId="{A86E0911-079C-4206-9757-DC72C706A997}">
      <dgm:prSet/>
      <dgm:spPr/>
      <dgm:t>
        <a:bodyPr/>
        <a:lstStyle/>
        <a:p>
          <a:endParaRPr lang="ru-RU"/>
        </a:p>
      </dgm:t>
    </dgm:pt>
    <dgm:pt modelId="{EE2D0330-3EF5-4B1E-9F9B-7B5CEFC85BFA}" type="pres">
      <dgm:prSet presAssocID="{33A710C7-2D9A-48FE-A8BD-F4CFA1FC999E}" presName="linearFlow" presStyleCnt="0">
        <dgm:presLayoutVars>
          <dgm:dir/>
          <dgm:resizeHandles val="exact"/>
        </dgm:presLayoutVars>
      </dgm:prSet>
      <dgm:spPr/>
    </dgm:pt>
    <dgm:pt modelId="{7D8279D9-5A84-4E2D-984E-544038A5EC97}" type="pres">
      <dgm:prSet presAssocID="{B3D001E6-B869-49CE-89D8-8F0E97B3AEF3}" presName="composite" presStyleCnt="0"/>
      <dgm:spPr/>
    </dgm:pt>
    <dgm:pt modelId="{659CA8CA-66F2-404D-A58A-C424131F338E}" type="pres">
      <dgm:prSet presAssocID="{B3D001E6-B869-49CE-89D8-8F0E97B3AEF3}" presName="imgShp" presStyleLbl="fgImgPlace1" presStyleIdx="0" presStyleCnt="3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</dgm:pt>
    <dgm:pt modelId="{244FD301-20B2-4658-BC6A-62D89EA4013F}" type="pres">
      <dgm:prSet presAssocID="{B3D001E6-B869-49CE-89D8-8F0E97B3AEF3}" presName="txShp" presStyleLbl="node1" presStyleIdx="0" presStyleCnt="3" custScaleX="110191" custLinFactNeighborX="8108" custLinFactNeighborY="-32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EA83A-89EF-428F-9FFD-826E46815036}" type="pres">
      <dgm:prSet presAssocID="{52880474-6528-48EC-AD33-7387088014A9}" presName="spacing" presStyleCnt="0"/>
      <dgm:spPr/>
    </dgm:pt>
    <dgm:pt modelId="{E231B161-E5BC-4053-9C58-6061BCAAF3FC}" type="pres">
      <dgm:prSet presAssocID="{C9B45080-E2C0-404A-BB62-A03F9F842BD9}" presName="composite" presStyleCnt="0"/>
      <dgm:spPr/>
    </dgm:pt>
    <dgm:pt modelId="{5C94E609-5F49-46AE-8B04-97E92D5404F5}" type="pres">
      <dgm:prSet presAssocID="{C9B45080-E2C0-404A-BB62-A03F9F842BD9}" presName="imgShp" presStyleLbl="fgImgPlace1" presStyleIdx="1" presStyleCnt="3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</dgm:pt>
    <dgm:pt modelId="{CBE2B7E5-03A5-403D-8666-943FEC842F48}" type="pres">
      <dgm:prSet presAssocID="{C9B45080-E2C0-404A-BB62-A03F9F842BD9}" presName="txShp" presStyleLbl="node1" presStyleIdx="1" presStyleCnt="3" custScaleX="104334" custScaleY="90732" custLinFactNeighborX="11231" custLinFactNeighborY="-10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FEA0D-6269-4A7B-824A-AF6DC42DA893}" type="pres">
      <dgm:prSet presAssocID="{650286EE-1EAA-49A0-A89A-A7C58B3BDB07}" presName="spacing" presStyleCnt="0"/>
      <dgm:spPr/>
    </dgm:pt>
    <dgm:pt modelId="{B50CD21C-8DFA-42BB-804B-4084E0E1E9EC}" type="pres">
      <dgm:prSet presAssocID="{58B95E61-1E9A-4328-AF57-CB2EF2E66984}" presName="composite" presStyleCnt="0"/>
      <dgm:spPr/>
    </dgm:pt>
    <dgm:pt modelId="{DD5BC0B2-03BC-49A4-8FB4-52CE4871E91B}" type="pres">
      <dgm:prSet presAssocID="{58B95E61-1E9A-4328-AF57-CB2EF2E66984}" presName="imgShp" presStyleLbl="fgImgPlace1" presStyleIdx="2" presStyleCnt="3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</dgm:pt>
    <dgm:pt modelId="{A3A9BCFA-C511-4585-BFDD-5C0F2AFD1E6D}" type="pres">
      <dgm:prSet presAssocID="{58B95E61-1E9A-4328-AF57-CB2EF2E66984}" presName="txShp" presStyleLbl="node1" presStyleIdx="2" presStyleCnt="3" custLinFactNeighborX="8918" custLinFactNeighborY="-18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FE131F-C750-461D-8313-98C1D3C46701}" type="presOf" srcId="{58B95E61-1E9A-4328-AF57-CB2EF2E66984}" destId="{A3A9BCFA-C511-4585-BFDD-5C0F2AFD1E6D}" srcOrd="0" destOrd="0" presId="urn:microsoft.com/office/officeart/2005/8/layout/vList3#4"/>
    <dgm:cxn modelId="{A86E0911-079C-4206-9757-DC72C706A997}" srcId="{33A710C7-2D9A-48FE-A8BD-F4CFA1FC999E}" destId="{C9B45080-E2C0-404A-BB62-A03F9F842BD9}" srcOrd="1" destOrd="0" parTransId="{A8821FD9-000C-4656-B430-3301221CCCAC}" sibTransId="{650286EE-1EAA-49A0-A89A-A7C58B3BDB07}"/>
    <dgm:cxn modelId="{6CA15947-C859-4311-A5D1-E769BF3CB4D8}" type="presOf" srcId="{33A710C7-2D9A-48FE-A8BD-F4CFA1FC999E}" destId="{EE2D0330-3EF5-4B1E-9F9B-7B5CEFC85BFA}" srcOrd="0" destOrd="0" presId="urn:microsoft.com/office/officeart/2005/8/layout/vList3#4"/>
    <dgm:cxn modelId="{8008B103-3B35-4FD2-B22E-401B621900F4}" type="presOf" srcId="{B3D001E6-B869-49CE-89D8-8F0E97B3AEF3}" destId="{244FD301-20B2-4658-BC6A-62D89EA4013F}" srcOrd="0" destOrd="0" presId="urn:microsoft.com/office/officeart/2005/8/layout/vList3#4"/>
    <dgm:cxn modelId="{8D504A31-33D3-4D12-B2FD-60FD63C6D71B}" srcId="{33A710C7-2D9A-48FE-A8BD-F4CFA1FC999E}" destId="{B3D001E6-B869-49CE-89D8-8F0E97B3AEF3}" srcOrd="0" destOrd="0" parTransId="{EF74F9E5-C101-42CD-BCDF-E80D8991DBAE}" sibTransId="{52880474-6528-48EC-AD33-7387088014A9}"/>
    <dgm:cxn modelId="{62E2081D-F242-40E2-9CAB-9EC534E693F0}" srcId="{33A710C7-2D9A-48FE-A8BD-F4CFA1FC999E}" destId="{58B95E61-1E9A-4328-AF57-CB2EF2E66984}" srcOrd="2" destOrd="0" parTransId="{CEF1540F-AD8A-4FFB-B5E2-515AA88F40E2}" sibTransId="{4EA5170F-72F7-4818-8D34-E38ED3B89450}"/>
    <dgm:cxn modelId="{A43508C3-4982-45BB-9173-89042E5B0268}" type="presOf" srcId="{C9B45080-E2C0-404A-BB62-A03F9F842BD9}" destId="{CBE2B7E5-03A5-403D-8666-943FEC842F48}" srcOrd="0" destOrd="0" presId="urn:microsoft.com/office/officeart/2005/8/layout/vList3#4"/>
    <dgm:cxn modelId="{8EBA5FB3-ABEF-4A7B-A8E8-E5CCDA75A67D}" type="presParOf" srcId="{EE2D0330-3EF5-4B1E-9F9B-7B5CEFC85BFA}" destId="{7D8279D9-5A84-4E2D-984E-544038A5EC97}" srcOrd="0" destOrd="0" presId="urn:microsoft.com/office/officeart/2005/8/layout/vList3#4"/>
    <dgm:cxn modelId="{71E1BABB-69C1-4C8D-B7A9-51FDB404F6CF}" type="presParOf" srcId="{7D8279D9-5A84-4E2D-984E-544038A5EC97}" destId="{659CA8CA-66F2-404D-A58A-C424131F338E}" srcOrd="0" destOrd="0" presId="urn:microsoft.com/office/officeart/2005/8/layout/vList3#4"/>
    <dgm:cxn modelId="{8D42176C-9054-4C94-885F-DA39B79063B5}" type="presParOf" srcId="{7D8279D9-5A84-4E2D-984E-544038A5EC97}" destId="{244FD301-20B2-4658-BC6A-62D89EA4013F}" srcOrd="1" destOrd="0" presId="urn:microsoft.com/office/officeart/2005/8/layout/vList3#4"/>
    <dgm:cxn modelId="{42A012E4-7AC0-4BA3-B66E-D0A26E63AD25}" type="presParOf" srcId="{EE2D0330-3EF5-4B1E-9F9B-7B5CEFC85BFA}" destId="{A14EA83A-89EF-428F-9FFD-826E46815036}" srcOrd="1" destOrd="0" presId="urn:microsoft.com/office/officeart/2005/8/layout/vList3#4"/>
    <dgm:cxn modelId="{ECB8E6B4-0F34-480C-9089-6CCF696978EB}" type="presParOf" srcId="{EE2D0330-3EF5-4B1E-9F9B-7B5CEFC85BFA}" destId="{E231B161-E5BC-4053-9C58-6061BCAAF3FC}" srcOrd="2" destOrd="0" presId="urn:microsoft.com/office/officeart/2005/8/layout/vList3#4"/>
    <dgm:cxn modelId="{8FC6F88E-22BA-4A9F-A69F-599C209A8094}" type="presParOf" srcId="{E231B161-E5BC-4053-9C58-6061BCAAF3FC}" destId="{5C94E609-5F49-46AE-8B04-97E92D5404F5}" srcOrd="0" destOrd="0" presId="urn:microsoft.com/office/officeart/2005/8/layout/vList3#4"/>
    <dgm:cxn modelId="{979A57B2-0B19-4B44-8DA0-28F1DF165A45}" type="presParOf" srcId="{E231B161-E5BC-4053-9C58-6061BCAAF3FC}" destId="{CBE2B7E5-03A5-403D-8666-943FEC842F48}" srcOrd="1" destOrd="0" presId="urn:microsoft.com/office/officeart/2005/8/layout/vList3#4"/>
    <dgm:cxn modelId="{91F9077B-D5B5-46AC-B7FE-5BBFEB47B158}" type="presParOf" srcId="{EE2D0330-3EF5-4B1E-9F9B-7B5CEFC85BFA}" destId="{66EFEA0D-6269-4A7B-824A-AF6DC42DA893}" srcOrd="3" destOrd="0" presId="urn:microsoft.com/office/officeart/2005/8/layout/vList3#4"/>
    <dgm:cxn modelId="{0EFB7C57-9AFD-415C-9BED-895597132EC5}" type="presParOf" srcId="{EE2D0330-3EF5-4B1E-9F9B-7B5CEFC85BFA}" destId="{B50CD21C-8DFA-42BB-804B-4084E0E1E9EC}" srcOrd="4" destOrd="0" presId="urn:microsoft.com/office/officeart/2005/8/layout/vList3#4"/>
    <dgm:cxn modelId="{D2FEE30F-BA00-49F5-AA0A-DB815BE42E3E}" type="presParOf" srcId="{B50CD21C-8DFA-42BB-804B-4084E0E1E9EC}" destId="{DD5BC0B2-03BC-49A4-8FB4-52CE4871E91B}" srcOrd="0" destOrd="0" presId="urn:microsoft.com/office/officeart/2005/8/layout/vList3#4"/>
    <dgm:cxn modelId="{75552BF5-8670-4B45-9271-0799CECDBD9F}" type="presParOf" srcId="{B50CD21C-8DFA-42BB-804B-4084E0E1E9EC}" destId="{A3A9BCFA-C511-4585-BFDD-5C0F2AFD1E6D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A710C7-2D9A-48FE-A8BD-F4CFA1FC999E}" type="doc">
      <dgm:prSet loTypeId="urn:microsoft.com/office/officeart/2005/8/layout/vList3#5" loCatId="list" qsTypeId="urn:microsoft.com/office/officeart/2005/8/quickstyle/simple1" qsCatId="simple" csTypeId="urn:microsoft.com/office/officeart/2005/8/colors/accent3_2" csCatId="accent3" phldr="1"/>
      <dgm:spPr/>
    </dgm:pt>
    <dgm:pt modelId="{B3D001E6-B869-49CE-89D8-8F0E97B3AEF3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Удельный вес посещений с  профилактической  целью</a:t>
          </a:r>
        </a:p>
      </dgm:t>
    </dgm:pt>
    <dgm:pt modelId="{EF74F9E5-C101-42CD-BCDF-E80D8991DBAE}" type="parTrans" cxnId="{8D504A31-33D3-4D12-B2FD-60FD63C6D71B}">
      <dgm:prSet/>
      <dgm:spPr/>
      <dgm:t>
        <a:bodyPr/>
        <a:lstStyle/>
        <a:p>
          <a:endParaRPr lang="ru-RU"/>
        </a:p>
      </dgm:t>
    </dgm:pt>
    <dgm:pt modelId="{52880474-6528-48EC-AD33-7387088014A9}" type="sibTrans" cxnId="{8D504A31-33D3-4D12-B2FD-60FD63C6D71B}">
      <dgm:prSet/>
      <dgm:spPr/>
      <dgm:t>
        <a:bodyPr/>
        <a:lstStyle/>
        <a:p>
          <a:endParaRPr lang="ru-RU"/>
        </a:p>
      </dgm:t>
    </dgm:pt>
    <dgm:pt modelId="{8F88948A-BC82-4747-8AC4-14E5D9639E61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Количество врачебных посещений с профилактической целью  /общее число врачебных посещений </a:t>
          </a:r>
        </a:p>
        <a:p>
          <a:r>
            <a:rPr lang="ru-RU" sz="1400" dirty="0">
              <a:solidFill>
                <a:schemeClr val="tx1"/>
              </a:solidFill>
            </a:rPr>
            <a:t>* 100 %</a:t>
          </a:r>
        </a:p>
        <a:p>
          <a:r>
            <a: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конец отчетного периода</a:t>
          </a:r>
        </a:p>
      </dgm:t>
    </dgm:pt>
    <dgm:pt modelId="{09058165-B5CA-4B20-96F4-89413C79FB2B}" type="parTrans" cxnId="{EA81BA53-CEC8-4565-951C-A782FB54D6E6}">
      <dgm:prSet/>
      <dgm:spPr/>
      <dgm:t>
        <a:bodyPr/>
        <a:lstStyle/>
        <a:p>
          <a:endParaRPr lang="ru-RU"/>
        </a:p>
      </dgm:t>
    </dgm:pt>
    <dgm:pt modelId="{D0EFDD8C-130C-42C3-87A8-1FD9FFE65431}" type="sibTrans" cxnId="{EA81BA53-CEC8-4565-951C-A782FB54D6E6}">
      <dgm:prSet/>
      <dgm:spPr/>
      <dgm:t>
        <a:bodyPr/>
        <a:lstStyle/>
        <a:p>
          <a:endParaRPr lang="ru-RU"/>
        </a:p>
      </dgm:t>
    </dgm:pt>
    <dgm:pt modelId="{2ABCB302-8459-4DCD-80CD-A4E60D84E816}">
      <dgm:prSet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Рассчитывается для анализа проведенной профилактической работы</a:t>
          </a:r>
        </a:p>
      </dgm:t>
    </dgm:pt>
    <dgm:pt modelId="{BD27A257-9F82-447D-B628-2F9CE45D58BB}" type="parTrans" cxnId="{B1008690-2669-42A7-A890-F5583A610747}">
      <dgm:prSet/>
      <dgm:spPr/>
      <dgm:t>
        <a:bodyPr/>
        <a:lstStyle/>
        <a:p>
          <a:endParaRPr lang="ru-RU"/>
        </a:p>
      </dgm:t>
    </dgm:pt>
    <dgm:pt modelId="{A585D796-6F2C-4CD3-95D7-950FABF0043B}" type="sibTrans" cxnId="{B1008690-2669-42A7-A890-F5583A610747}">
      <dgm:prSet/>
      <dgm:spPr/>
      <dgm:t>
        <a:bodyPr/>
        <a:lstStyle/>
        <a:p>
          <a:endParaRPr lang="ru-RU"/>
        </a:p>
      </dgm:t>
    </dgm:pt>
    <dgm:pt modelId="{EE2D0330-3EF5-4B1E-9F9B-7B5CEFC85BFA}" type="pres">
      <dgm:prSet presAssocID="{33A710C7-2D9A-48FE-A8BD-F4CFA1FC999E}" presName="linearFlow" presStyleCnt="0">
        <dgm:presLayoutVars>
          <dgm:dir/>
          <dgm:resizeHandles val="exact"/>
        </dgm:presLayoutVars>
      </dgm:prSet>
      <dgm:spPr/>
    </dgm:pt>
    <dgm:pt modelId="{7D8279D9-5A84-4E2D-984E-544038A5EC97}" type="pres">
      <dgm:prSet presAssocID="{B3D001E6-B869-49CE-89D8-8F0E97B3AEF3}" presName="composite" presStyleCnt="0"/>
      <dgm:spPr/>
    </dgm:pt>
    <dgm:pt modelId="{659CA8CA-66F2-404D-A58A-C424131F338E}" type="pres">
      <dgm:prSet presAssocID="{B3D001E6-B869-49CE-89D8-8F0E97B3AEF3}" presName="imgShp" presStyleLbl="fgImgPlace1" presStyleIdx="0" presStyleCnt="3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</dgm:pt>
    <dgm:pt modelId="{244FD301-20B2-4658-BC6A-62D89EA4013F}" type="pres">
      <dgm:prSet presAssocID="{B3D001E6-B869-49CE-89D8-8F0E97B3AEF3}" presName="txShp" presStyleLbl="node1" presStyleIdx="0" presStyleCnt="3" custScaleX="110191" custLinFactNeighborX="7169" custLinFactNeighborY="-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EA83A-89EF-428F-9FFD-826E46815036}" type="pres">
      <dgm:prSet presAssocID="{52880474-6528-48EC-AD33-7387088014A9}" presName="spacing" presStyleCnt="0"/>
      <dgm:spPr/>
    </dgm:pt>
    <dgm:pt modelId="{5FEAC4B6-A344-456F-9F57-81F04FF81CAA}" type="pres">
      <dgm:prSet presAssocID="{8F88948A-BC82-4747-8AC4-14E5D9639E61}" presName="composite" presStyleCnt="0"/>
      <dgm:spPr/>
    </dgm:pt>
    <dgm:pt modelId="{C8D6BC65-89FF-4174-8AFB-7376DBE5C658}" type="pres">
      <dgm:prSet presAssocID="{8F88948A-BC82-4747-8AC4-14E5D9639E61}" presName="imgShp" presStyleLbl="fgImgPlace1" presStyleIdx="1" presStyleCnt="3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</dgm:pt>
    <dgm:pt modelId="{5387973F-229C-4236-B59A-42143015BE5B}" type="pres">
      <dgm:prSet presAssocID="{8F88948A-BC82-4747-8AC4-14E5D9639E61}" presName="txShp" presStyleLbl="node1" presStyleIdx="1" presStyleCnt="3" custScaleX="121738" custScaleY="128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D42AC-D11C-46D9-BA43-DBF76C0C9E3B}" type="pres">
      <dgm:prSet presAssocID="{D0EFDD8C-130C-42C3-87A8-1FD9FFE65431}" presName="spacing" presStyleCnt="0"/>
      <dgm:spPr/>
    </dgm:pt>
    <dgm:pt modelId="{22BBFB7C-2C38-46DC-A51B-C386CB4F591E}" type="pres">
      <dgm:prSet presAssocID="{2ABCB302-8459-4DCD-80CD-A4E60D84E816}" presName="composite" presStyleCnt="0"/>
      <dgm:spPr/>
    </dgm:pt>
    <dgm:pt modelId="{E2AA2FC3-637E-41BF-9A6C-EDDCB4473497}" type="pres">
      <dgm:prSet presAssocID="{2ABCB302-8459-4DCD-80CD-A4E60D84E816}" presName="imgShp" presStyleLbl="fgImgPlace1" presStyleIdx="2" presStyleCnt="3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</dgm:pt>
    <dgm:pt modelId="{5B7A3234-D4A4-4584-A376-7603E3FCD581}" type="pres">
      <dgm:prSet presAssocID="{2ABCB302-8459-4DCD-80CD-A4E60D84E816}" presName="txShp" presStyleLbl="node1" presStyleIdx="2" presStyleCnt="3" custScaleX="112252" custScaleY="122353" custLinFactNeighborX="84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43C414-0F60-4C52-97D3-8D10EFCE2B19}" type="presOf" srcId="{2ABCB302-8459-4DCD-80CD-A4E60D84E816}" destId="{5B7A3234-D4A4-4584-A376-7603E3FCD581}" srcOrd="0" destOrd="0" presId="urn:microsoft.com/office/officeart/2005/8/layout/vList3#5"/>
    <dgm:cxn modelId="{EA81BA53-CEC8-4565-951C-A782FB54D6E6}" srcId="{33A710C7-2D9A-48FE-A8BD-F4CFA1FC999E}" destId="{8F88948A-BC82-4747-8AC4-14E5D9639E61}" srcOrd="1" destOrd="0" parTransId="{09058165-B5CA-4B20-96F4-89413C79FB2B}" sibTransId="{D0EFDD8C-130C-42C3-87A8-1FD9FFE65431}"/>
    <dgm:cxn modelId="{14F6CF25-7146-4A5E-A42A-AC95185CD759}" type="presOf" srcId="{33A710C7-2D9A-48FE-A8BD-F4CFA1FC999E}" destId="{EE2D0330-3EF5-4B1E-9F9B-7B5CEFC85BFA}" srcOrd="0" destOrd="0" presId="urn:microsoft.com/office/officeart/2005/8/layout/vList3#5"/>
    <dgm:cxn modelId="{B1008690-2669-42A7-A890-F5583A610747}" srcId="{33A710C7-2D9A-48FE-A8BD-F4CFA1FC999E}" destId="{2ABCB302-8459-4DCD-80CD-A4E60D84E816}" srcOrd="2" destOrd="0" parTransId="{BD27A257-9F82-447D-B628-2F9CE45D58BB}" sibTransId="{A585D796-6F2C-4CD3-95D7-950FABF0043B}"/>
    <dgm:cxn modelId="{8D504A31-33D3-4D12-B2FD-60FD63C6D71B}" srcId="{33A710C7-2D9A-48FE-A8BD-F4CFA1FC999E}" destId="{B3D001E6-B869-49CE-89D8-8F0E97B3AEF3}" srcOrd="0" destOrd="0" parTransId="{EF74F9E5-C101-42CD-BCDF-E80D8991DBAE}" sibTransId="{52880474-6528-48EC-AD33-7387088014A9}"/>
    <dgm:cxn modelId="{8CC8690D-7AC9-472D-8C77-3578C142098A}" type="presOf" srcId="{8F88948A-BC82-4747-8AC4-14E5D9639E61}" destId="{5387973F-229C-4236-B59A-42143015BE5B}" srcOrd="0" destOrd="0" presId="urn:microsoft.com/office/officeart/2005/8/layout/vList3#5"/>
    <dgm:cxn modelId="{AD87EC04-E6E8-4471-9A1E-B9817B3AC6C2}" type="presOf" srcId="{B3D001E6-B869-49CE-89D8-8F0E97B3AEF3}" destId="{244FD301-20B2-4658-BC6A-62D89EA4013F}" srcOrd="0" destOrd="0" presId="urn:microsoft.com/office/officeart/2005/8/layout/vList3#5"/>
    <dgm:cxn modelId="{4C065DBE-BF66-4E50-B068-1AA56218C4E3}" type="presParOf" srcId="{EE2D0330-3EF5-4B1E-9F9B-7B5CEFC85BFA}" destId="{7D8279D9-5A84-4E2D-984E-544038A5EC97}" srcOrd="0" destOrd="0" presId="urn:microsoft.com/office/officeart/2005/8/layout/vList3#5"/>
    <dgm:cxn modelId="{3BF17F30-948D-4385-8F9A-0BE28CD66D5B}" type="presParOf" srcId="{7D8279D9-5A84-4E2D-984E-544038A5EC97}" destId="{659CA8CA-66F2-404D-A58A-C424131F338E}" srcOrd="0" destOrd="0" presId="urn:microsoft.com/office/officeart/2005/8/layout/vList3#5"/>
    <dgm:cxn modelId="{2F24BC47-BE33-4DB1-A6C3-DEF3242ED0F3}" type="presParOf" srcId="{7D8279D9-5A84-4E2D-984E-544038A5EC97}" destId="{244FD301-20B2-4658-BC6A-62D89EA4013F}" srcOrd="1" destOrd="0" presId="urn:microsoft.com/office/officeart/2005/8/layout/vList3#5"/>
    <dgm:cxn modelId="{1E179C5F-A075-4725-A0CB-8768538BA794}" type="presParOf" srcId="{EE2D0330-3EF5-4B1E-9F9B-7B5CEFC85BFA}" destId="{A14EA83A-89EF-428F-9FFD-826E46815036}" srcOrd="1" destOrd="0" presId="urn:microsoft.com/office/officeart/2005/8/layout/vList3#5"/>
    <dgm:cxn modelId="{138A2B39-2BBE-403C-AE80-97075E129BDF}" type="presParOf" srcId="{EE2D0330-3EF5-4B1E-9F9B-7B5CEFC85BFA}" destId="{5FEAC4B6-A344-456F-9F57-81F04FF81CAA}" srcOrd="2" destOrd="0" presId="urn:microsoft.com/office/officeart/2005/8/layout/vList3#5"/>
    <dgm:cxn modelId="{F7C144EB-1185-489A-A145-2D0AFB7F6F88}" type="presParOf" srcId="{5FEAC4B6-A344-456F-9F57-81F04FF81CAA}" destId="{C8D6BC65-89FF-4174-8AFB-7376DBE5C658}" srcOrd="0" destOrd="0" presId="urn:microsoft.com/office/officeart/2005/8/layout/vList3#5"/>
    <dgm:cxn modelId="{CE6D59AB-21D9-4D0B-90B1-A18F74CA604E}" type="presParOf" srcId="{5FEAC4B6-A344-456F-9F57-81F04FF81CAA}" destId="{5387973F-229C-4236-B59A-42143015BE5B}" srcOrd="1" destOrd="0" presId="urn:microsoft.com/office/officeart/2005/8/layout/vList3#5"/>
    <dgm:cxn modelId="{E1AD2E49-F0CD-4B40-8805-9EF1BDB552FE}" type="presParOf" srcId="{EE2D0330-3EF5-4B1E-9F9B-7B5CEFC85BFA}" destId="{99BD42AC-D11C-46D9-BA43-DBF76C0C9E3B}" srcOrd="3" destOrd="0" presId="urn:microsoft.com/office/officeart/2005/8/layout/vList3#5"/>
    <dgm:cxn modelId="{04F606D2-5F53-4996-9926-052B7EFAC772}" type="presParOf" srcId="{EE2D0330-3EF5-4B1E-9F9B-7B5CEFC85BFA}" destId="{22BBFB7C-2C38-46DC-A51B-C386CB4F591E}" srcOrd="4" destOrd="0" presId="urn:microsoft.com/office/officeart/2005/8/layout/vList3#5"/>
    <dgm:cxn modelId="{AFDED3C3-6BF6-42CD-972E-0A187741EA84}" type="presParOf" srcId="{22BBFB7C-2C38-46DC-A51B-C386CB4F591E}" destId="{E2AA2FC3-637E-41BF-9A6C-EDDCB4473497}" srcOrd="0" destOrd="0" presId="urn:microsoft.com/office/officeart/2005/8/layout/vList3#5"/>
    <dgm:cxn modelId="{270201E3-ADA7-405F-96F6-51899E671567}" type="presParOf" srcId="{22BBFB7C-2C38-46DC-A51B-C386CB4F591E}" destId="{5B7A3234-D4A4-4584-A376-7603E3FCD581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A710C7-2D9A-48FE-A8BD-F4CFA1FC999E}" type="doc">
      <dgm:prSet loTypeId="urn:microsoft.com/office/officeart/2005/8/layout/vList3#6" loCatId="list" qsTypeId="urn:microsoft.com/office/officeart/2005/8/quickstyle/simple1" qsCatId="simple" csTypeId="urn:microsoft.com/office/officeart/2005/8/colors/accent3_2" csCatId="accent3" phldr="1"/>
      <dgm:spPr/>
    </dgm:pt>
    <dgm:pt modelId="{2ABCB302-8459-4DCD-80CD-A4E60D84E816}">
      <dgm:prSet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Характеризует активность  медицинского наблюдения больных, страдающих острыми и хроническими заболеваниями</a:t>
          </a:r>
        </a:p>
      </dgm:t>
    </dgm:pt>
    <dgm:pt modelId="{BD27A257-9F82-447D-B628-2F9CE45D58BB}" type="parTrans" cxnId="{B1008690-2669-42A7-A890-F5583A610747}">
      <dgm:prSet/>
      <dgm:spPr/>
      <dgm:t>
        <a:bodyPr/>
        <a:lstStyle/>
        <a:p>
          <a:endParaRPr lang="ru-RU"/>
        </a:p>
      </dgm:t>
    </dgm:pt>
    <dgm:pt modelId="{A585D796-6F2C-4CD3-95D7-950FABF0043B}" type="sibTrans" cxnId="{B1008690-2669-42A7-A890-F5583A610747}">
      <dgm:prSet/>
      <dgm:spPr/>
      <dgm:t>
        <a:bodyPr/>
        <a:lstStyle/>
        <a:p>
          <a:endParaRPr lang="ru-RU"/>
        </a:p>
      </dgm:t>
    </dgm:pt>
    <dgm:pt modelId="{1904DB4F-D61F-4DED-BAC3-B558A28A7CBC}">
      <dgm:prSet custT="1"/>
      <dgm:spPr/>
      <dgm:t>
        <a:bodyPr/>
        <a:lstStyle/>
        <a:p>
          <a:r>
            <a:rPr lang="ru-RU" sz="1400" b="0" dirty="0">
              <a:solidFill>
                <a:schemeClr val="tx1"/>
              </a:solidFill>
            </a:rPr>
            <a:t>Количество врачебных посещений по поводу заболеваний / общее  число врачебных посещений</a:t>
          </a:r>
        </a:p>
        <a:p>
          <a:r>
            <a:rPr lang="ru-RU" sz="1400" b="0" dirty="0">
              <a:solidFill>
                <a:schemeClr val="tx1"/>
              </a:solidFill>
            </a:rPr>
            <a:t> * 100 %</a:t>
          </a:r>
        </a:p>
        <a:p>
          <a:r>
            <a: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конец отчетного периода</a:t>
          </a:r>
          <a:endParaRPr lang="ru-RU" sz="1400" b="0" dirty="0">
            <a:solidFill>
              <a:schemeClr val="tx1"/>
            </a:solidFill>
          </a:endParaRPr>
        </a:p>
      </dgm:t>
    </dgm:pt>
    <dgm:pt modelId="{A7053D5D-CBFC-49BC-B4FB-5DBB61C9A5B6}" type="parTrans" cxnId="{C318D285-2DFF-4D5C-8325-0CE01E0113DF}">
      <dgm:prSet/>
      <dgm:spPr/>
      <dgm:t>
        <a:bodyPr/>
        <a:lstStyle/>
        <a:p>
          <a:endParaRPr lang="ru-RU"/>
        </a:p>
      </dgm:t>
    </dgm:pt>
    <dgm:pt modelId="{8A115684-08E2-469F-8280-53594AEE62E9}" type="sibTrans" cxnId="{C318D285-2DFF-4D5C-8325-0CE01E0113DF}">
      <dgm:prSet/>
      <dgm:spPr/>
      <dgm:t>
        <a:bodyPr/>
        <a:lstStyle/>
        <a:p>
          <a:endParaRPr lang="ru-RU"/>
        </a:p>
      </dgm:t>
    </dgm:pt>
    <dgm:pt modelId="{B3D001E6-B869-49CE-89D8-8F0E97B3AEF3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Удельный  вес посещений по заболеванию</a:t>
          </a:r>
        </a:p>
      </dgm:t>
    </dgm:pt>
    <dgm:pt modelId="{52880474-6528-48EC-AD33-7387088014A9}" type="sibTrans" cxnId="{8D504A31-33D3-4D12-B2FD-60FD63C6D71B}">
      <dgm:prSet/>
      <dgm:spPr/>
      <dgm:t>
        <a:bodyPr/>
        <a:lstStyle/>
        <a:p>
          <a:endParaRPr lang="ru-RU"/>
        </a:p>
      </dgm:t>
    </dgm:pt>
    <dgm:pt modelId="{EF74F9E5-C101-42CD-BCDF-E80D8991DBAE}" type="parTrans" cxnId="{8D504A31-33D3-4D12-B2FD-60FD63C6D71B}">
      <dgm:prSet/>
      <dgm:spPr/>
      <dgm:t>
        <a:bodyPr/>
        <a:lstStyle/>
        <a:p>
          <a:endParaRPr lang="ru-RU"/>
        </a:p>
      </dgm:t>
    </dgm:pt>
    <dgm:pt modelId="{EE2D0330-3EF5-4B1E-9F9B-7B5CEFC85BFA}" type="pres">
      <dgm:prSet presAssocID="{33A710C7-2D9A-48FE-A8BD-F4CFA1FC999E}" presName="linearFlow" presStyleCnt="0">
        <dgm:presLayoutVars>
          <dgm:dir/>
          <dgm:resizeHandles val="exact"/>
        </dgm:presLayoutVars>
      </dgm:prSet>
      <dgm:spPr/>
    </dgm:pt>
    <dgm:pt modelId="{7D8279D9-5A84-4E2D-984E-544038A5EC97}" type="pres">
      <dgm:prSet presAssocID="{B3D001E6-B869-49CE-89D8-8F0E97B3AEF3}" presName="composite" presStyleCnt="0"/>
      <dgm:spPr/>
    </dgm:pt>
    <dgm:pt modelId="{659CA8CA-66F2-404D-A58A-C424131F338E}" type="pres">
      <dgm:prSet presAssocID="{B3D001E6-B869-49CE-89D8-8F0E97B3AEF3}" presName="imgShp" presStyleLbl="fgImgPlace1" presStyleIdx="0" presStyleCnt="3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</dgm:pt>
    <dgm:pt modelId="{244FD301-20B2-4658-BC6A-62D89EA4013F}" type="pres">
      <dgm:prSet presAssocID="{B3D001E6-B869-49CE-89D8-8F0E97B3AEF3}" presName="txShp" presStyleLbl="node1" presStyleIdx="0" presStyleCnt="3" custScaleX="110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EA83A-89EF-428F-9FFD-826E46815036}" type="pres">
      <dgm:prSet presAssocID="{52880474-6528-48EC-AD33-7387088014A9}" presName="spacing" presStyleCnt="0"/>
      <dgm:spPr/>
    </dgm:pt>
    <dgm:pt modelId="{716FDFBB-D389-4A84-AE24-F18994755EDA}" type="pres">
      <dgm:prSet presAssocID="{1904DB4F-D61F-4DED-BAC3-B558A28A7CBC}" presName="composite" presStyleCnt="0"/>
      <dgm:spPr/>
    </dgm:pt>
    <dgm:pt modelId="{2D14C02C-D8DE-46DE-973E-807A918CF021}" type="pres">
      <dgm:prSet presAssocID="{1904DB4F-D61F-4DED-BAC3-B558A28A7CBC}" presName="imgShp" presStyleLbl="fgImgPlace1" presStyleIdx="1" presStyleCnt="3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</dgm:pt>
    <dgm:pt modelId="{72A02EBC-1406-43C4-A4D1-E5078FC89B53}" type="pres">
      <dgm:prSet presAssocID="{1904DB4F-D61F-4DED-BAC3-B558A28A7CBC}" presName="txShp" presStyleLbl="node1" presStyleIdx="1" presStyleCnt="3" custScaleX="104966" custScaleY="132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9A2FB-DDD3-4DFF-B1B9-51C18662D788}" type="pres">
      <dgm:prSet presAssocID="{8A115684-08E2-469F-8280-53594AEE62E9}" presName="spacing" presStyleCnt="0"/>
      <dgm:spPr/>
    </dgm:pt>
    <dgm:pt modelId="{22BBFB7C-2C38-46DC-A51B-C386CB4F591E}" type="pres">
      <dgm:prSet presAssocID="{2ABCB302-8459-4DCD-80CD-A4E60D84E816}" presName="composite" presStyleCnt="0"/>
      <dgm:spPr/>
    </dgm:pt>
    <dgm:pt modelId="{E2AA2FC3-637E-41BF-9A6C-EDDCB4473497}" type="pres">
      <dgm:prSet presAssocID="{2ABCB302-8459-4DCD-80CD-A4E60D84E816}" presName="imgShp" presStyleLbl="fgImgPlace1" presStyleIdx="2" presStyleCnt="3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</dgm:pt>
    <dgm:pt modelId="{5B7A3234-D4A4-4584-A376-7603E3FCD581}" type="pres">
      <dgm:prSet presAssocID="{2ABCB302-8459-4DCD-80CD-A4E60D84E816}" presName="txShp" presStyleLbl="node1" presStyleIdx="2" presStyleCnt="3" custScaleX="112252" custScaleY="122353" custLinFactNeighborX="84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18D285-2DFF-4D5C-8325-0CE01E0113DF}" srcId="{33A710C7-2D9A-48FE-A8BD-F4CFA1FC999E}" destId="{1904DB4F-D61F-4DED-BAC3-B558A28A7CBC}" srcOrd="1" destOrd="0" parTransId="{A7053D5D-CBFC-49BC-B4FB-5DBB61C9A5B6}" sibTransId="{8A115684-08E2-469F-8280-53594AEE62E9}"/>
    <dgm:cxn modelId="{BAF9DF81-E610-4FDE-8F28-2B11AA37B687}" type="presOf" srcId="{33A710C7-2D9A-48FE-A8BD-F4CFA1FC999E}" destId="{EE2D0330-3EF5-4B1E-9F9B-7B5CEFC85BFA}" srcOrd="0" destOrd="0" presId="urn:microsoft.com/office/officeart/2005/8/layout/vList3#6"/>
    <dgm:cxn modelId="{B1008690-2669-42A7-A890-F5583A610747}" srcId="{33A710C7-2D9A-48FE-A8BD-F4CFA1FC999E}" destId="{2ABCB302-8459-4DCD-80CD-A4E60D84E816}" srcOrd="2" destOrd="0" parTransId="{BD27A257-9F82-447D-B628-2F9CE45D58BB}" sibTransId="{A585D796-6F2C-4CD3-95D7-950FABF0043B}"/>
    <dgm:cxn modelId="{8D504A31-33D3-4D12-B2FD-60FD63C6D71B}" srcId="{33A710C7-2D9A-48FE-A8BD-F4CFA1FC999E}" destId="{B3D001E6-B869-49CE-89D8-8F0E97B3AEF3}" srcOrd="0" destOrd="0" parTransId="{EF74F9E5-C101-42CD-BCDF-E80D8991DBAE}" sibTransId="{52880474-6528-48EC-AD33-7387088014A9}"/>
    <dgm:cxn modelId="{6AFC0E70-1F59-47AE-AB80-2D7F16E6DB7C}" type="presOf" srcId="{B3D001E6-B869-49CE-89D8-8F0E97B3AEF3}" destId="{244FD301-20B2-4658-BC6A-62D89EA4013F}" srcOrd="0" destOrd="0" presId="urn:microsoft.com/office/officeart/2005/8/layout/vList3#6"/>
    <dgm:cxn modelId="{919E5553-C3BD-4784-9E7D-63376FD76AF4}" type="presOf" srcId="{2ABCB302-8459-4DCD-80CD-A4E60D84E816}" destId="{5B7A3234-D4A4-4584-A376-7603E3FCD581}" srcOrd="0" destOrd="0" presId="urn:microsoft.com/office/officeart/2005/8/layout/vList3#6"/>
    <dgm:cxn modelId="{4E3DCB9E-F89D-4C67-8DCB-0876596DD4F8}" type="presOf" srcId="{1904DB4F-D61F-4DED-BAC3-B558A28A7CBC}" destId="{72A02EBC-1406-43C4-A4D1-E5078FC89B53}" srcOrd="0" destOrd="0" presId="urn:microsoft.com/office/officeart/2005/8/layout/vList3#6"/>
    <dgm:cxn modelId="{2774859E-F744-4E36-8D19-1E8F8176DD11}" type="presParOf" srcId="{EE2D0330-3EF5-4B1E-9F9B-7B5CEFC85BFA}" destId="{7D8279D9-5A84-4E2D-984E-544038A5EC97}" srcOrd="0" destOrd="0" presId="urn:microsoft.com/office/officeart/2005/8/layout/vList3#6"/>
    <dgm:cxn modelId="{A1F0BB97-9EBB-4C7A-921D-EE85351A63D7}" type="presParOf" srcId="{7D8279D9-5A84-4E2D-984E-544038A5EC97}" destId="{659CA8CA-66F2-404D-A58A-C424131F338E}" srcOrd="0" destOrd="0" presId="urn:microsoft.com/office/officeart/2005/8/layout/vList3#6"/>
    <dgm:cxn modelId="{6C8E515B-4B9E-49CE-93DA-49E3C11A5ACA}" type="presParOf" srcId="{7D8279D9-5A84-4E2D-984E-544038A5EC97}" destId="{244FD301-20B2-4658-BC6A-62D89EA4013F}" srcOrd="1" destOrd="0" presId="urn:microsoft.com/office/officeart/2005/8/layout/vList3#6"/>
    <dgm:cxn modelId="{C0C03514-65AC-43F1-9FFD-7B9BEEA24C82}" type="presParOf" srcId="{EE2D0330-3EF5-4B1E-9F9B-7B5CEFC85BFA}" destId="{A14EA83A-89EF-428F-9FFD-826E46815036}" srcOrd="1" destOrd="0" presId="urn:microsoft.com/office/officeart/2005/8/layout/vList3#6"/>
    <dgm:cxn modelId="{68785B50-E6C5-4579-8679-5A534194F33A}" type="presParOf" srcId="{EE2D0330-3EF5-4B1E-9F9B-7B5CEFC85BFA}" destId="{716FDFBB-D389-4A84-AE24-F18994755EDA}" srcOrd="2" destOrd="0" presId="urn:microsoft.com/office/officeart/2005/8/layout/vList3#6"/>
    <dgm:cxn modelId="{81F7B64C-0D4C-4D7F-B08D-08D08870CC78}" type="presParOf" srcId="{716FDFBB-D389-4A84-AE24-F18994755EDA}" destId="{2D14C02C-D8DE-46DE-973E-807A918CF021}" srcOrd="0" destOrd="0" presId="urn:microsoft.com/office/officeart/2005/8/layout/vList3#6"/>
    <dgm:cxn modelId="{CBE8F011-412A-4E6E-9108-23AF87A36575}" type="presParOf" srcId="{716FDFBB-D389-4A84-AE24-F18994755EDA}" destId="{72A02EBC-1406-43C4-A4D1-E5078FC89B53}" srcOrd="1" destOrd="0" presId="urn:microsoft.com/office/officeart/2005/8/layout/vList3#6"/>
    <dgm:cxn modelId="{C6773FCB-3522-4755-8CAB-8A0A3402B483}" type="presParOf" srcId="{EE2D0330-3EF5-4B1E-9F9B-7B5CEFC85BFA}" destId="{C4F9A2FB-DDD3-4DFF-B1B9-51C18662D788}" srcOrd="3" destOrd="0" presId="urn:microsoft.com/office/officeart/2005/8/layout/vList3#6"/>
    <dgm:cxn modelId="{39CB38B6-0C52-419E-838C-EEE2DD2DAFE2}" type="presParOf" srcId="{EE2D0330-3EF5-4B1E-9F9B-7B5CEFC85BFA}" destId="{22BBFB7C-2C38-46DC-A51B-C386CB4F591E}" srcOrd="4" destOrd="0" presId="urn:microsoft.com/office/officeart/2005/8/layout/vList3#6"/>
    <dgm:cxn modelId="{E119D987-6D3D-4CDD-8DBB-7BC0FA76F928}" type="presParOf" srcId="{22BBFB7C-2C38-46DC-A51B-C386CB4F591E}" destId="{E2AA2FC3-637E-41BF-9A6C-EDDCB4473497}" srcOrd="0" destOrd="0" presId="urn:microsoft.com/office/officeart/2005/8/layout/vList3#6"/>
    <dgm:cxn modelId="{29C9879C-FAB7-477F-926C-C028595A2C29}" type="presParOf" srcId="{22BBFB7C-2C38-46DC-A51B-C386CB4F591E}" destId="{5B7A3234-D4A4-4584-A376-7603E3FCD581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A710C7-2D9A-48FE-A8BD-F4CFA1FC999E}" type="doc">
      <dgm:prSet loTypeId="urn:microsoft.com/office/officeart/2005/8/layout/vList3#7" loCatId="list" qsTypeId="urn:microsoft.com/office/officeart/2005/8/quickstyle/simple1" qsCatId="simple" csTypeId="urn:microsoft.com/office/officeart/2005/8/colors/accent3_2" csCatId="accent3" phldr="1"/>
      <dgm:spPr/>
    </dgm:pt>
    <dgm:pt modelId="{AF84C65B-02FD-4449-8827-BAAF26D442BD}">
      <dgm:prSet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Удельный вес посещений на дому </a:t>
          </a:r>
        </a:p>
      </dgm:t>
    </dgm:pt>
    <dgm:pt modelId="{BBC23E92-FDBA-400C-892E-1390980A5BB0}" type="parTrans" cxnId="{B4A533B7-9D0E-4C99-93E5-78789222D20F}">
      <dgm:prSet/>
      <dgm:spPr/>
      <dgm:t>
        <a:bodyPr/>
        <a:lstStyle/>
        <a:p>
          <a:endParaRPr lang="ru-RU"/>
        </a:p>
      </dgm:t>
    </dgm:pt>
    <dgm:pt modelId="{1DC458CC-D55C-474A-ACD6-7A7774BEDCA6}" type="sibTrans" cxnId="{B4A533B7-9D0E-4C99-93E5-78789222D20F}">
      <dgm:prSet/>
      <dgm:spPr/>
      <dgm:t>
        <a:bodyPr/>
        <a:lstStyle/>
        <a:p>
          <a:endParaRPr lang="ru-RU"/>
        </a:p>
      </dgm:t>
    </dgm:pt>
    <dgm:pt modelId="{8617E55E-491C-411D-947C-6468E27CB7AE}">
      <dgm:prSet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Рассчитывается для анализа 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доступности медицинской помощи на дому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57CC9-FA81-433D-9B1A-D1DE2BBDF98B}" type="parTrans" cxnId="{B9816971-C982-4404-9478-6B2ADC75B1A7}">
      <dgm:prSet/>
      <dgm:spPr/>
      <dgm:t>
        <a:bodyPr/>
        <a:lstStyle/>
        <a:p>
          <a:endParaRPr lang="ru-RU"/>
        </a:p>
      </dgm:t>
    </dgm:pt>
    <dgm:pt modelId="{B42DED11-8089-4245-8EF4-1F627712C355}" type="sibTrans" cxnId="{B9816971-C982-4404-9478-6B2ADC75B1A7}">
      <dgm:prSet/>
      <dgm:spPr/>
      <dgm:t>
        <a:bodyPr/>
        <a:lstStyle/>
        <a:p>
          <a:endParaRPr lang="ru-RU"/>
        </a:p>
      </dgm:t>
    </dgm:pt>
    <dgm:pt modelId="{A64FB6FA-392B-4E29-9B2C-E9620782BA4C}">
      <dgm:prSet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врачебных посещений на дому / общее число врачебных посещений и  посещений на дому </a:t>
          </a:r>
        </a:p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 100 %</a:t>
          </a:r>
        </a:p>
        <a:p>
          <a:r>
            <a: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конец отчетного периода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1C8FED-343F-4E22-AA0E-FAC59AC40F0E}" type="parTrans" cxnId="{573CC8BE-6AE7-4DFC-90A9-55B5AC7C6616}">
      <dgm:prSet/>
      <dgm:spPr/>
      <dgm:t>
        <a:bodyPr/>
        <a:lstStyle/>
        <a:p>
          <a:endParaRPr lang="ru-RU"/>
        </a:p>
      </dgm:t>
    </dgm:pt>
    <dgm:pt modelId="{BD0AB322-2579-4A53-B841-4F84D31EB780}" type="sibTrans" cxnId="{573CC8BE-6AE7-4DFC-90A9-55B5AC7C6616}">
      <dgm:prSet/>
      <dgm:spPr/>
      <dgm:t>
        <a:bodyPr/>
        <a:lstStyle/>
        <a:p>
          <a:endParaRPr lang="ru-RU"/>
        </a:p>
      </dgm:t>
    </dgm:pt>
    <dgm:pt modelId="{EE2D0330-3EF5-4B1E-9F9B-7B5CEFC85BFA}" type="pres">
      <dgm:prSet presAssocID="{33A710C7-2D9A-48FE-A8BD-F4CFA1FC999E}" presName="linearFlow" presStyleCnt="0">
        <dgm:presLayoutVars>
          <dgm:dir/>
          <dgm:resizeHandles val="exact"/>
        </dgm:presLayoutVars>
      </dgm:prSet>
      <dgm:spPr/>
    </dgm:pt>
    <dgm:pt modelId="{0755DD2C-996F-4A1F-9DFD-AD1CA7EEB144}" type="pres">
      <dgm:prSet presAssocID="{AF84C65B-02FD-4449-8827-BAAF26D442BD}" presName="composite" presStyleCnt="0"/>
      <dgm:spPr/>
    </dgm:pt>
    <dgm:pt modelId="{1378D0FB-BE0C-48D6-9C62-46B3E697C9D3}" type="pres">
      <dgm:prSet presAssocID="{AF84C65B-02FD-4449-8827-BAAF26D442BD}" presName="imgShp" presStyleLbl="fgImgPlace1" presStyleIdx="0" presStyleCnt="3" custScaleX="79920" custScaleY="71309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</dgm:pt>
    <dgm:pt modelId="{810A7314-564F-4841-8D5E-35285735E403}" type="pres">
      <dgm:prSet presAssocID="{AF84C65B-02FD-4449-8827-BAAF26D442BD}" presName="txShp" presStyleLbl="node1" presStyleIdx="0" presStyleCnt="3" custScaleX="134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76C75-4E6B-41F5-8FB2-347EAE73153A}" type="pres">
      <dgm:prSet presAssocID="{1DC458CC-D55C-474A-ACD6-7A7774BEDCA6}" presName="spacing" presStyleCnt="0"/>
      <dgm:spPr/>
    </dgm:pt>
    <dgm:pt modelId="{F301B20E-E1D5-44A8-A7BB-3EB4E9065879}" type="pres">
      <dgm:prSet presAssocID="{A64FB6FA-392B-4E29-9B2C-E9620782BA4C}" presName="composite" presStyleCnt="0"/>
      <dgm:spPr/>
    </dgm:pt>
    <dgm:pt modelId="{92025DEA-529D-4316-951F-AA97710FB2CC}" type="pres">
      <dgm:prSet presAssocID="{A64FB6FA-392B-4E29-9B2C-E9620782BA4C}" presName="imgShp" presStyleLbl="fgImgPlace1" presStyleIdx="1" presStyleCnt="3" custScaleX="105619" custScaleY="86530" custLinFactNeighborX="-19219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</dgm:pt>
    <dgm:pt modelId="{F71AD601-057F-42C2-B226-88A61BED4B92}" type="pres">
      <dgm:prSet presAssocID="{A64FB6FA-392B-4E29-9B2C-E9620782BA4C}" presName="txShp" presStyleLbl="node1" presStyleIdx="1" presStyleCnt="3" custScaleX="131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7817B3-9C2E-41EC-9FD0-BE577E10E004}" type="pres">
      <dgm:prSet presAssocID="{BD0AB322-2579-4A53-B841-4F84D31EB780}" presName="spacing" presStyleCnt="0"/>
      <dgm:spPr/>
    </dgm:pt>
    <dgm:pt modelId="{CBDA0CF5-91BF-40E2-9278-A5BF9B7BC631}" type="pres">
      <dgm:prSet presAssocID="{8617E55E-491C-411D-947C-6468E27CB7AE}" presName="composite" presStyleCnt="0"/>
      <dgm:spPr/>
    </dgm:pt>
    <dgm:pt modelId="{359DCAF6-829E-4206-97D3-17FF7D89A62B}" type="pres">
      <dgm:prSet presAssocID="{8617E55E-491C-411D-947C-6468E27CB7AE}" presName="imgShp" presStyleLbl="fgImgPlace1" presStyleIdx="2" presStyleCnt="3" custScaleX="64079" custScaleY="81004" custLinFactNeighborX="-15376" custLinFactNeighborY="-7688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</dgm:pt>
    <dgm:pt modelId="{EE59E776-5599-4A10-A6C8-12437831BBE7}" type="pres">
      <dgm:prSet presAssocID="{8617E55E-491C-411D-947C-6468E27CB7AE}" presName="txShp" presStyleLbl="node1" presStyleIdx="2" presStyleCnt="3" custScaleX="139429" custLinFactNeighborX="-1264" custLinFactNeighborY="-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744FBD-C780-44CF-AE14-21BC384DC86E}" type="presOf" srcId="{AF84C65B-02FD-4449-8827-BAAF26D442BD}" destId="{810A7314-564F-4841-8D5E-35285735E403}" srcOrd="0" destOrd="0" presId="urn:microsoft.com/office/officeart/2005/8/layout/vList3#7"/>
    <dgm:cxn modelId="{7A2437C9-6B85-4E10-929F-D0CBE456EC9B}" type="presOf" srcId="{33A710C7-2D9A-48FE-A8BD-F4CFA1FC999E}" destId="{EE2D0330-3EF5-4B1E-9F9B-7B5CEFC85BFA}" srcOrd="0" destOrd="0" presId="urn:microsoft.com/office/officeart/2005/8/layout/vList3#7"/>
    <dgm:cxn modelId="{B9816971-C982-4404-9478-6B2ADC75B1A7}" srcId="{33A710C7-2D9A-48FE-A8BD-F4CFA1FC999E}" destId="{8617E55E-491C-411D-947C-6468E27CB7AE}" srcOrd="2" destOrd="0" parTransId="{75A57CC9-FA81-433D-9B1A-D1DE2BBDF98B}" sibTransId="{B42DED11-8089-4245-8EF4-1F627712C355}"/>
    <dgm:cxn modelId="{B4A533B7-9D0E-4C99-93E5-78789222D20F}" srcId="{33A710C7-2D9A-48FE-A8BD-F4CFA1FC999E}" destId="{AF84C65B-02FD-4449-8827-BAAF26D442BD}" srcOrd="0" destOrd="0" parTransId="{BBC23E92-FDBA-400C-892E-1390980A5BB0}" sibTransId="{1DC458CC-D55C-474A-ACD6-7A7774BEDCA6}"/>
    <dgm:cxn modelId="{C8A0F256-2AA7-4E95-B4D1-E40B15B007AA}" type="presOf" srcId="{A64FB6FA-392B-4E29-9B2C-E9620782BA4C}" destId="{F71AD601-057F-42C2-B226-88A61BED4B92}" srcOrd="0" destOrd="0" presId="urn:microsoft.com/office/officeart/2005/8/layout/vList3#7"/>
    <dgm:cxn modelId="{47BD903F-1EFB-4DF0-8C21-35A139E24F57}" type="presOf" srcId="{8617E55E-491C-411D-947C-6468E27CB7AE}" destId="{EE59E776-5599-4A10-A6C8-12437831BBE7}" srcOrd="0" destOrd="0" presId="urn:microsoft.com/office/officeart/2005/8/layout/vList3#7"/>
    <dgm:cxn modelId="{573CC8BE-6AE7-4DFC-90A9-55B5AC7C6616}" srcId="{33A710C7-2D9A-48FE-A8BD-F4CFA1FC999E}" destId="{A64FB6FA-392B-4E29-9B2C-E9620782BA4C}" srcOrd="1" destOrd="0" parTransId="{AD1C8FED-343F-4E22-AA0E-FAC59AC40F0E}" sibTransId="{BD0AB322-2579-4A53-B841-4F84D31EB780}"/>
    <dgm:cxn modelId="{1BE46E7A-3F06-4F3E-BFF0-15D2A50F7D0F}" type="presParOf" srcId="{EE2D0330-3EF5-4B1E-9F9B-7B5CEFC85BFA}" destId="{0755DD2C-996F-4A1F-9DFD-AD1CA7EEB144}" srcOrd="0" destOrd="0" presId="urn:microsoft.com/office/officeart/2005/8/layout/vList3#7"/>
    <dgm:cxn modelId="{B6CC0C82-DBE4-4736-A521-FE2FDD130271}" type="presParOf" srcId="{0755DD2C-996F-4A1F-9DFD-AD1CA7EEB144}" destId="{1378D0FB-BE0C-48D6-9C62-46B3E697C9D3}" srcOrd="0" destOrd="0" presId="urn:microsoft.com/office/officeart/2005/8/layout/vList3#7"/>
    <dgm:cxn modelId="{7F5E66D8-EE64-47C4-9094-3792CF366A47}" type="presParOf" srcId="{0755DD2C-996F-4A1F-9DFD-AD1CA7EEB144}" destId="{810A7314-564F-4841-8D5E-35285735E403}" srcOrd="1" destOrd="0" presId="urn:microsoft.com/office/officeart/2005/8/layout/vList3#7"/>
    <dgm:cxn modelId="{6D987C33-1C8A-4B09-AC5F-07EA80A2D805}" type="presParOf" srcId="{EE2D0330-3EF5-4B1E-9F9B-7B5CEFC85BFA}" destId="{EC276C75-4E6B-41F5-8FB2-347EAE73153A}" srcOrd="1" destOrd="0" presId="urn:microsoft.com/office/officeart/2005/8/layout/vList3#7"/>
    <dgm:cxn modelId="{9E8CC3E7-12EA-44F5-9F7B-391051B46CDE}" type="presParOf" srcId="{EE2D0330-3EF5-4B1E-9F9B-7B5CEFC85BFA}" destId="{F301B20E-E1D5-44A8-A7BB-3EB4E9065879}" srcOrd="2" destOrd="0" presId="urn:microsoft.com/office/officeart/2005/8/layout/vList3#7"/>
    <dgm:cxn modelId="{08CD6B52-2C50-4357-AE81-17DF9CE8390B}" type="presParOf" srcId="{F301B20E-E1D5-44A8-A7BB-3EB4E9065879}" destId="{92025DEA-529D-4316-951F-AA97710FB2CC}" srcOrd="0" destOrd="0" presId="urn:microsoft.com/office/officeart/2005/8/layout/vList3#7"/>
    <dgm:cxn modelId="{E48AD4EB-F6D4-4902-B792-F24CEF42738A}" type="presParOf" srcId="{F301B20E-E1D5-44A8-A7BB-3EB4E9065879}" destId="{F71AD601-057F-42C2-B226-88A61BED4B92}" srcOrd="1" destOrd="0" presId="urn:microsoft.com/office/officeart/2005/8/layout/vList3#7"/>
    <dgm:cxn modelId="{D9350118-8D48-48B8-B43C-251ED4ADC000}" type="presParOf" srcId="{EE2D0330-3EF5-4B1E-9F9B-7B5CEFC85BFA}" destId="{977817B3-9C2E-41EC-9FD0-BE577E10E004}" srcOrd="3" destOrd="0" presId="urn:microsoft.com/office/officeart/2005/8/layout/vList3#7"/>
    <dgm:cxn modelId="{1BCB34E4-1BDB-43E5-85BB-7E4B9F92EBF6}" type="presParOf" srcId="{EE2D0330-3EF5-4B1E-9F9B-7B5CEFC85BFA}" destId="{CBDA0CF5-91BF-40E2-9278-A5BF9B7BC631}" srcOrd="4" destOrd="0" presId="urn:microsoft.com/office/officeart/2005/8/layout/vList3#7"/>
    <dgm:cxn modelId="{F3A9C2BC-CFCC-4DCF-803B-E0AEF6B09AE4}" type="presParOf" srcId="{CBDA0CF5-91BF-40E2-9278-A5BF9B7BC631}" destId="{359DCAF6-829E-4206-97D3-17FF7D89A62B}" srcOrd="0" destOrd="0" presId="urn:microsoft.com/office/officeart/2005/8/layout/vList3#7"/>
    <dgm:cxn modelId="{EC4A196D-435B-47B3-8B43-CAB79F01AC1C}" type="presParOf" srcId="{CBDA0CF5-91BF-40E2-9278-A5BF9B7BC631}" destId="{EE59E776-5599-4A10-A6C8-12437831BBE7}" srcOrd="1" destOrd="0" presId="urn:microsoft.com/office/officeart/2005/8/layout/vList3#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A710C7-2D9A-48FE-A8BD-F4CFA1FC999E}" type="doc">
      <dgm:prSet loTypeId="urn:microsoft.com/office/officeart/2005/8/layout/vList3#8" loCatId="list" qsTypeId="urn:microsoft.com/office/officeart/2005/8/quickstyle/simple1" qsCatId="simple" csTypeId="urn:microsoft.com/office/officeart/2005/8/colors/accent3_2" csCatId="accent3" phldr="1"/>
      <dgm:spPr/>
    </dgm:pt>
    <dgm:pt modelId="{ED6186FA-C447-41E5-A359-F7D1D58AC58F}">
      <dgm:prSet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Плановая функция врачебной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должности –число посещений одного врача, работающего на одну ставку за год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18071C-69F6-4387-B29C-53685772183B}" type="parTrans" cxnId="{742964AA-879D-4845-97E4-A42DDBE25415}">
      <dgm:prSet/>
      <dgm:spPr/>
      <dgm:t>
        <a:bodyPr/>
        <a:lstStyle/>
        <a:p>
          <a:endParaRPr lang="ru-RU"/>
        </a:p>
      </dgm:t>
    </dgm:pt>
    <dgm:pt modelId="{4E0EBE12-1061-49D3-A6CF-150E81652458}" type="sibTrans" cxnId="{742964AA-879D-4845-97E4-A42DDBE25415}">
      <dgm:prSet/>
      <dgm:spPr/>
      <dgm:t>
        <a:bodyPr/>
        <a:lstStyle/>
        <a:p>
          <a:endParaRPr lang="ru-RU"/>
        </a:p>
      </dgm:t>
    </dgm:pt>
    <dgm:pt modelId="{C398320A-F4AF-4FA5-A8C6-555124D9E5DF}">
      <dgm:prSet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Используется для анализа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занятости и укомплектованности врачебных должностей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8D5C61-6E80-4EA4-943F-8DDE6CF985EC}" type="parTrans" cxnId="{783DF0FC-FB04-452B-B632-1477CAA38241}">
      <dgm:prSet/>
      <dgm:spPr/>
      <dgm:t>
        <a:bodyPr/>
        <a:lstStyle/>
        <a:p>
          <a:endParaRPr lang="ru-RU"/>
        </a:p>
      </dgm:t>
    </dgm:pt>
    <dgm:pt modelId="{3C6FC6DC-B517-4DC8-A038-22C4E81335AB}" type="sibTrans" cxnId="{783DF0FC-FB04-452B-B632-1477CAA38241}">
      <dgm:prSet/>
      <dgm:spPr/>
      <dgm:t>
        <a:bodyPr/>
        <a:lstStyle/>
        <a:p>
          <a:endParaRPr lang="ru-RU"/>
        </a:p>
      </dgm:t>
    </dgm:pt>
    <dgm:pt modelId="{809760AF-1EA7-4F47-B13D-CDB122C68AD9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рабочих дней в году * нагрузку врача на приеме в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поликлинике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рабочих часов на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приеме+ кол-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 рабочих дней в году* нагрузка врача  при  посещении на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дому* количество часов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посещениях  на 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дому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BA5F52-9669-4D62-87F0-11AB9BBC5678}" type="parTrans" cxnId="{4BB0AFB9-F069-46B0-A849-1A266602B51E}">
      <dgm:prSet/>
      <dgm:spPr/>
      <dgm:t>
        <a:bodyPr/>
        <a:lstStyle/>
        <a:p>
          <a:endParaRPr lang="ru-RU"/>
        </a:p>
      </dgm:t>
    </dgm:pt>
    <dgm:pt modelId="{0CC50875-4789-443E-979B-6077CF6126A9}" type="sibTrans" cxnId="{4BB0AFB9-F069-46B0-A849-1A266602B51E}">
      <dgm:prSet/>
      <dgm:spPr/>
      <dgm:t>
        <a:bodyPr/>
        <a:lstStyle/>
        <a:p>
          <a:endParaRPr lang="ru-RU"/>
        </a:p>
      </dgm:t>
    </dgm:pt>
    <dgm:pt modelId="{EE2D0330-3EF5-4B1E-9F9B-7B5CEFC85BFA}" type="pres">
      <dgm:prSet presAssocID="{33A710C7-2D9A-48FE-A8BD-F4CFA1FC999E}" presName="linearFlow" presStyleCnt="0">
        <dgm:presLayoutVars>
          <dgm:dir/>
          <dgm:resizeHandles val="exact"/>
        </dgm:presLayoutVars>
      </dgm:prSet>
      <dgm:spPr/>
    </dgm:pt>
    <dgm:pt modelId="{3F6FB90C-5912-4657-809B-8FDC179C1AFC}" type="pres">
      <dgm:prSet presAssocID="{ED6186FA-C447-41E5-A359-F7D1D58AC58F}" presName="composite" presStyleCnt="0"/>
      <dgm:spPr/>
    </dgm:pt>
    <dgm:pt modelId="{BB1A4067-5D2E-4918-878C-0A140CBF33AD}" type="pres">
      <dgm:prSet presAssocID="{ED6186FA-C447-41E5-A359-F7D1D58AC58F}" presName="imgShp" presStyleLbl="fgImgPlace1" presStyleIdx="0" presStyleCnt="3" custScaleX="84392" custScaleY="88422" custLinFactNeighborX="-41766" custLinFactNeighborY="-8397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</dgm:pt>
    <dgm:pt modelId="{13EECF70-247D-4196-9E2A-E07A356C5251}" type="pres">
      <dgm:prSet presAssocID="{ED6186FA-C447-41E5-A359-F7D1D58AC58F}" presName="txShp" presStyleLbl="node1" presStyleIdx="0" presStyleCnt="3" custScaleX="146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BE637-1AA7-43BF-A123-D13D8BFCA959}" type="pres">
      <dgm:prSet presAssocID="{4E0EBE12-1061-49D3-A6CF-150E81652458}" presName="spacing" presStyleCnt="0"/>
      <dgm:spPr/>
    </dgm:pt>
    <dgm:pt modelId="{D82102D0-21AA-485D-95C1-BAA94E8BC2DD}" type="pres">
      <dgm:prSet presAssocID="{809760AF-1EA7-4F47-B13D-CDB122C68AD9}" presName="composite" presStyleCnt="0"/>
      <dgm:spPr/>
    </dgm:pt>
    <dgm:pt modelId="{155337A2-70A6-4B07-A653-69EBE5505160}" type="pres">
      <dgm:prSet presAssocID="{809760AF-1EA7-4F47-B13D-CDB122C68AD9}" presName="imgShp" presStyleLbl="fgImgPlace1" presStyleIdx="1" presStyleCnt="3" custLinFactNeighborX="-37538" custLinFactNeighborY="7183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</dgm:pt>
    <dgm:pt modelId="{515567D5-0E2C-4D82-BB45-C2CFE2E917D6}" type="pres">
      <dgm:prSet presAssocID="{809760AF-1EA7-4F47-B13D-CDB122C68AD9}" presName="txShp" presStyleLbl="node1" presStyleIdx="1" presStyleCnt="3" custScaleX="136924" custScaleY="163074" custLinFactNeighborX="10761" custLinFactNeighborY="2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A1E78-F340-4BD3-95E8-DBE0A6170A79}" type="pres">
      <dgm:prSet presAssocID="{0CC50875-4789-443E-979B-6077CF6126A9}" presName="spacing" presStyleCnt="0"/>
      <dgm:spPr/>
    </dgm:pt>
    <dgm:pt modelId="{287A6804-CDD6-4F9B-AB66-69348176323C}" type="pres">
      <dgm:prSet presAssocID="{C398320A-F4AF-4FA5-A8C6-555124D9E5DF}" presName="composite" presStyleCnt="0"/>
      <dgm:spPr/>
    </dgm:pt>
    <dgm:pt modelId="{AE07F048-CF5E-47A5-910B-BFC8DD66C316}" type="pres">
      <dgm:prSet presAssocID="{C398320A-F4AF-4FA5-A8C6-555124D9E5DF}" presName="imgShp" presStyleLbl="fgImgPlace1" presStyleIdx="2" presStyleCnt="3" custScaleX="67475" custScaleY="73084" custLinFactNeighborX="-19936" custLinFactNeighborY="-2333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</dgm:pt>
    <dgm:pt modelId="{9E68A3E6-31B2-4AAB-8F8B-3570DD519768}" type="pres">
      <dgm:prSet presAssocID="{C398320A-F4AF-4FA5-A8C6-555124D9E5DF}" presName="txShp" presStyleLbl="node1" presStyleIdx="2" presStyleCnt="3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3DF0FC-FB04-452B-B632-1477CAA38241}" srcId="{33A710C7-2D9A-48FE-A8BD-F4CFA1FC999E}" destId="{C398320A-F4AF-4FA5-A8C6-555124D9E5DF}" srcOrd="2" destOrd="0" parTransId="{138D5C61-6E80-4EA4-943F-8DDE6CF985EC}" sibTransId="{3C6FC6DC-B517-4DC8-A038-22C4E81335AB}"/>
    <dgm:cxn modelId="{F4575CF9-4852-4910-96F9-7B44D016526B}" type="presOf" srcId="{ED6186FA-C447-41E5-A359-F7D1D58AC58F}" destId="{13EECF70-247D-4196-9E2A-E07A356C5251}" srcOrd="0" destOrd="0" presId="urn:microsoft.com/office/officeart/2005/8/layout/vList3#8"/>
    <dgm:cxn modelId="{0E0ADB97-BE63-4123-8D8F-BF5F60AC669E}" type="presOf" srcId="{33A710C7-2D9A-48FE-A8BD-F4CFA1FC999E}" destId="{EE2D0330-3EF5-4B1E-9F9B-7B5CEFC85BFA}" srcOrd="0" destOrd="0" presId="urn:microsoft.com/office/officeart/2005/8/layout/vList3#8"/>
    <dgm:cxn modelId="{742964AA-879D-4845-97E4-A42DDBE25415}" srcId="{33A710C7-2D9A-48FE-A8BD-F4CFA1FC999E}" destId="{ED6186FA-C447-41E5-A359-F7D1D58AC58F}" srcOrd="0" destOrd="0" parTransId="{E018071C-69F6-4387-B29C-53685772183B}" sibTransId="{4E0EBE12-1061-49D3-A6CF-150E81652458}"/>
    <dgm:cxn modelId="{16731F9D-B652-413B-849A-DAAFE884859F}" type="presOf" srcId="{809760AF-1EA7-4F47-B13D-CDB122C68AD9}" destId="{515567D5-0E2C-4D82-BB45-C2CFE2E917D6}" srcOrd="0" destOrd="0" presId="urn:microsoft.com/office/officeart/2005/8/layout/vList3#8"/>
    <dgm:cxn modelId="{56C62B3D-EC86-4159-A803-B3068F49723A}" type="presOf" srcId="{C398320A-F4AF-4FA5-A8C6-555124D9E5DF}" destId="{9E68A3E6-31B2-4AAB-8F8B-3570DD519768}" srcOrd="0" destOrd="0" presId="urn:microsoft.com/office/officeart/2005/8/layout/vList3#8"/>
    <dgm:cxn modelId="{4BB0AFB9-F069-46B0-A849-1A266602B51E}" srcId="{33A710C7-2D9A-48FE-A8BD-F4CFA1FC999E}" destId="{809760AF-1EA7-4F47-B13D-CDB122C68AD9}" srcOrd="1" destOrd="0" parTransId="{D6BA5F52-9669-4D62-87F0-11AB9BBC5678}" sibTransId="{0CC50875-4789-443E-979B-6077CF6126A9}"/>
    <dgm:cxn modelId="{5EF2D5C8-58F1-4447-8BE4-8C02AADB5F4F}" type="presParOf" srcId="{EE2D0330-3EF5-4B1E-9F9B-7B5CEFC85BFA}" destId="{3F6FB90C-5912-4657-809B-8FDC179C1AFC}" srcOrd="0" destOrd="0" presId="urn:microsoft.com/office/officeart/2005/8/layout/vList3#8"/>
    <dgm:cxn modelId="{AFDD2DCB-BD7A-413D-A0A1-BC8CD26DEA18}" type="presParOf" srcId="{3F6FB90C-5912-4657-809B-8FDC179C1AFC}" destId="{BB1A4067-5D2E-4918-878C-0A140CBF33AD}" srcOrd="0" destOrd="0" presId="urn:microsoft.com/office/officeart/2005/8/layout/vList3#8"/>
    <dgm:cxn modelId="{7A2D5D85-5946-443C-BD17-F3F372DF8C00}" type="presParOf" srcId="{3F6FB90C-5912-4657-809B-8FDC179C1AFC}" destId="{13EECF70-247D-4196-9E2A-E07A356C5251}" srcOrd="1" destOrd="0" presId="urn:microsoft.com/office/officeart/2005/8/layout/vList3#8"/>
    <dgm:cxn modelId="{BE9C14E2-1D40-4227-9E47-7289F3B95C2F}" type="presParOf" srcId="{EE2D0330-3EF5-4B1E-9F9B-7B5CEFC85BFA}" destId="{676BE637-1AA7-43BF-A123-D13D8BFCA959}" srcOrd="1" destOrd="0" presId="urn:microsoft.com/office/officeart/2005/8/layout/vList3#8"/>
    <dgm:cxn modelId="{8AC3F085-DFE3-4BAF-8724-C63E05E4D609}" type="presParOf" srcId="{EE2D0330-3EF5-4B1E-9F9B-7B5CEFC85BFA}" destId="{D82102D0-21AA-485D-95C1-BAA94E8BC2DD}" srcOrd="2" destOrd="0" presId="urn:microsoft.com/office/officeart/2005/8/layout/vList3#8"/>
    <dgm:cxn modelId="{95E73593-177F-4830-86AB-9E23E0A3F8EC}" type="presParOf" srcId="{D82102D0-21AA-485D-95C1-BAA94E8BC2DD}" destId="{155337A2-70A6-4B07-A653-69EBE5505160}" srcOrd="0" destOrd="0" presId="urn:microsoft.com/office/officeart/2005/8/layout/vList3#8"/>
    <dgm:cxn modelId="{53E3728C-5D1D-4F28-AF29-4C4CAAEB9D23}" type="presParOf" srcId="{D82102D0-21AA-485D-95C1-BAA94E8BC2DD}" destId="{515567D5-0E2C-4D82-BB45-C2CFE2E917D6}" srcOrd="1" destOrd="0" presId="urn:microsoft.com/office/officeart/2005/8/layout/vList3#8"/>
    <dgm:cxn modelId="{E808B48A-B166-4141-811A-EF2B56C0CB3C}" type="presParOf" srcId="{EE2D0330-3EF5-4B1E-9F9B-7B5CEFC85BFA}" destId="{193A1E78-F340-4BD3-95E8-DBE0A6170A79}" srcOrd="3" destOrd="0" presId="urn:microsoft.com/office/officeart/2005/8/layout/vList3#8"/>
    <dgm:cxn modelId="{2FF48FEA-D06F-4392-B93E-565CC08EAE4E}" type="presParOf" srcId="{EE2D0330-3EF5-4B1E-9F9B-7B5CEFC85BFA}" destId="{287A6804-CDD6-4F9B-AB66-69348176323C}" srcOrd="4" destOrd="0" presId="urn:microsoft.com/office/officeart/2005/8/layout/vList3#8"/>
    <dgm:cxn modelId="{1B55AD87-9C0C-4AA0-AD1C-13D94E223316}" type="presParOf" srcId="{287A6804-CDD6-4F9B-AB66-69348176323C}" destId="{AE07F048-CF5E-47A5-910B-BFC8DD66C316}" srcOrd="0" destOrd="0" presId="urn:microsoft.com/office/officeart/2005/8/layout/vList3#8"/>
    <dgm:cxn modelId="{F7BBF114-94B8-44F1-8AF8-DB0FBA5479FC}" type="presParOf" srcId="{287A6804-CDD6-4F9B-AB66-69348176323C}" destId="{9E68A3E6-31B2-4AAB-8F8B-3570DD519768}" srcOrd="1" destOrd="0" presId="urn:microsoft.com/office/officeart/2005/8/layout/vList3#8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C1E3CB-6FA1-488B-8EB5-C0C64E048DF2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6969C1-4D4E-4584-8BFB-04D6D7462855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Лечение при заболеваниях терапевтического профиля (кариес, пульпит, периодонтит)</a:t>
          </a:r>
        </a:p>
      </dgm:t>
    </dgm:pt>
    <dgm:pt modelId="{7527CA33-4F5B-4B32-BFCA-63A91791D3CC}" type="parTrans" cxnId="{AFC30C13-D974-412A-B39D-9AB8A51E7553}">
      <dgm:prSet/>
      <dgm:spPr/>
      <dgm:t>
        <a:bodyPr/>
        <a:lstStyle/>
        <a:p>
          <a:endParaRPr lang="ru-RU"/>
        </a:p>
      </dgm:t>
    </dgm:pt>
    <dgm:pt modelId="{92F21D55-9C16-46A6-83DA-0E3F766BCB59}" type="sibTrans" cxnId="{AFC30C13-D974-412A-B39D-9AB8A51E7553}">
      <dgm:prSet/>
      <dgm:spPr/>
      <dgm:t>
        <a:bodyPr/>
        <a:lstStyle/>
        <a:p>
          <a:endParaRPr lang="ru-RU"/>
        </a:p>
      </dgm:t>
    </dgm:pt>
    <dgm:pt modelId="{DA2B39F6-A87F-40A1-82C8-92F1ED516B81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Осмотр полости рта первичного больного</a:t>
          </a:r>
        </a:p>
      </dgm:t>
    </dgm:pt>
    <dgm:pt modelId="{3B2BDD63-F27B-4C38-A6A5-D7666EFF8DDB}" type="parTrans" cxnId="{FA3EDB76-194A-43D4-B94F-B3E654F47E64}">
      <dgm:prSet/>
      <dgm:spPr/>
      <dgm:t>
        <a:bodyPr/>
        <a:lstStyle/>
        <a:p>
          <a:endParaRPr lang="ru-RU"/>
        </a:p>
      </dgm:t>
    </dgm:pt>
    <dgm:pt modelId="{1D7AFD61-028D-4F5A-947B-811F08B10604}" type="sibTrans" cxnId="{FA3EDB76-194A-43D4-B94F-B3E654F47E64}">
      <dgm:prSet/>
      <dgm:spPr/>
      <dgm:t>
        <a:bodyPr/>
        <a:lstStyle/>
        <a:p>
          <a:endParaRPr lang="ru-RU"/>
        </a:p>
      </dgm:t>
    </dgm:pt>
    <dgm:pt modelId="{6748738D-87E9-4B6C-909E-6A9622F30861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Сбор анамнеза заболевания</a:t>
          </a:r>
        </a:p>
      </dgm:t>
    </dgm:pt>
    <dgm:pt modelId="{88973926-306A-41AE-84FD-F810D1CECA60}" type="parTrans" cxnId="{3D5C4181-4A4C-4479-8BC3-E2DD697EA4B2}">
      <dgm:prSet/>
      <dgm:spPr/>
      <dgm:t>
        <a:bodyPr/>
        <a:lstStyle/>
        <a:p>
          <a:endParaRPr lang="ru-RU"/>
        </a:p>
      </dgm:t>
    </dgm:pt>
    <dgm:pt modelId="{9E00C6EA-2E66-4AB7-859E-A8E06BB5258C}" type="sibTrans" cxnId="{3D5C4181-4A4C-4479-8BC3-E2DD697EA4B2}">
      <dgm:prSet/>
      <dgm:spPr/>
      <dgm:t>
        <a:bodyPr/>
        <a:lstStyle/>
        <a:p>
          <a:endParaRPr lang="ru-RU"/>
        </a:p>
      </dgm:t>
    </dgm:pt>
    <dgm:pt modelId="{19655E24-1A9D-4B8E-9B5E-75135A364C23}" type="pres">
      <dgm:prSet presAssocID="{50C1E3CB-6FA1-488B-8EB5-C0C64E048DF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30056D5-F907-4763-8D6F-8B1584965859}" type="pres">
      <dgm:prSet presAssocID="{F06969C1-4D4E-4584-8BFB-04D6D7462855}" presName="root" presStyleCnt="0">
        <dgm:presLayoutVars>
          <dgm:chMax/>
          <dgm:chPref val="4"/>
        </dgm:presLayoutVars>
      </dgm:prSet>
      <dgm:spPr/>
    </dgm:pt>
    <dgm:pt modelId="{5CAF2CAA-3367-41C2-9F9E-CC8F8F51119C}" type="pres">
      <dgm:prSet presAssocID="{F06969C1-4D4E-4584-8BFB-04D6D7462855}" presName="rootComposite" presStyleCnt="0">
        <dgm:presLayoutVars/>
      </dgm:prSet>
      <dgm:spPr/>
    </dgm:pt>
    <dgm:pt modelId="{F5C054BA-839A-4BFA-8DBB-DAE87E26513D}" type="pres">
      <dgm:prSet presAssocID="{F06969C1-4D4E-4584-8BFB-04D6D7462855}" presName="rootText" presStyleLbl="node0" presStyleIdx="0" presStyleCnt="1" custScaleY="99160" custLinFactNeighborX="2752" custLinFactNeighborY="-65455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B7895C5F-9BCC-4312-ACCC-5F2420BDC6D8}" type="pres">
      <dgm:prSet presAssocID="{F06969C1-4D4E-4584-8BFB-04D6D7462855}" presName="childShape" presStyleCnt="0">
        <dgm:presLayoutVars>
          <dgm:chMax val="0"/>
          <dgm:chPref val="0"/>
        </dgm:presLayoutVars>
      </dgm:prSet>
      <dgm:spPr/>
    </dgm:pt>
    <dgm:pt modelId="{CD09698D-AF26-4052-B493-F954F0E9B45F}" type="pres">
      <dgm:prSet presAssocID="{DA2B39F6-A87F-40A1-82C8-92F1ED516B81}" presName="childComposite" presStyleCnt="0">
        <dgm:presLayoutVars>
          <dgm:chMax val="0"/>
          <dgm:chPref val="0"/>
        </dgm:presLayoutVars>
      </dgm:prSet>
      <dgm:spPr/>
    </dgm:pt>
    <dgm:pt modelId="{02FFF844-9344-4EF0-9AE5-AFA345B7199C}" type="pres">
      <dgm:prSet presAssocID="{DA2B39F6-A87F-40A1-82C8-92F1ED516B81}" presName="Image" presStyleLbl="node1" presStyleIdx="0" presStyleCnt="2" custScaleX="79884" custScaleY="68602" custLinFactNeighborX="4264" custLinFactNeighborY="-56518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185BBA7D-0907-4885-A871-FD91B211F10F}" type="pres">
      <dgm:prSet presAssocID="{DA2B39F6-A87F-40A1-82C8-92F1ED516B81}" presName="childText" presStyleLbl="lnNode1" presStyleIdx="0" presStyleCnt="2" custScaleX="100281" custScaleY="78250" custLinFactNeighborX="153" custLinFactNeighborY="-543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FF5EA-96CD-4C88-9704-0146DD9DBE2A}" type="pres">
      <dgm:prSet presAssocID="{6748738D-87E9-4B6C-909E-6A9622F30861}" presName="childComposite" presStyleCnt="0">
        <dgm:presLayoutVars>
          <dgm:chMax val="0"/>
          <dgm:chPref val="0"/>
        </dgm:presLayoutVars>
      </dgm:prSet>
      <dgm:spPr/>
    </dgm:pt>
    <dgm:pt modelId="{814F42B4-D496-4B2E-B64E-99A59C0E4253}" type="pres">
      <dgm:prSet presAssocID="{6748738D-87E9-4B6C-909E-6A9622F30861}" presName="Image" presStyleLbl="node1" presStyleIdx="1" presStyleCnt="2" custScaleX="78630" custScaleY="69015" custLinFactNeighborX="6003" custLinFactNeighborY="-64425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15000" b="-15000"/>
          </a:stretch>
        </a:blipFill>
        <a:ln>
          <a:solidFill>
            <a:schemeClr val="tx1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8A39BFC5-684C-421F-9C33-6A392942A495}" type="pres">
      <dgm:prSet presAssocID="{6748738D-87E9-4B6C-909E-6A9622F30861}" presName="childText" presStyleLbl="lnNode1" presStyleIdx="1" presStyleCnt="2" custScaleY="84545" custLinFactNeighborX="-206" custLinFactNeighborY="-601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87FE60-EFDC-4206-AD56-3CE919AE995D}" type="presOf" srcId="{DA2B39F6-A87F-40A1-82C8-92F1ED516B81}" destId="{185BBA7D-0907-4885-A871-FD91B211F10F}" srcOrd="0" destOrd="0" presId="urn:microsoft.com/office/officeart/2008/layout/PictureAccentList"/>
    <dgm:cxn modelId="{AFC30C13-D974-412A-B39D-9AB8A51E7553}" srcId="{50C1E3CB-6FA1-488B-8EB5-C0C64E048DF2}" destId="{F06969C1-4D4E-4584-8BFB-04D6D7462855}" srcOrd="0" destOrd="0" parTransId="{7527CA33-4F5B-4B32-BFCA-63A91791D3CC}" sibTransId="{92F21D55-9C16-46A6-83DA-0E3F766BCB59}"/>
    <dgm:cxn modelId="{BA5E2AC4-0D47-4D18-8115-30778EC9621A}" type="presOf" srcId="{50C1E3CB-6FA1-488B-8EB5-C0C64E048DF2}" destId="{19655E24-1A9D-4B8E-9B5E-75135A364C23}" srcOrd="0" destOrd="0" presId="urn:microsoft.com/office/officeart/2008/layout/PictureAccentList"/>
    <dgm:cxn modelId="{FA3EDB76-194A-43D4-B94F-B3E654F47E64}" srcId="{F06969C1-4D4E-4584-8BFB-04D6D7462855}" destId="{DA2B39F6-A87F-40A1-82C8-92F1ED516B81}" srcOrd="0" destOrd="0" parTransId="{3B2BDD63-F27B-4C38-A6A5-D7666EFF8DDB}" sibTransId="{1D7AFD61-028D-4F5A-947B-811F08B10604}"/>
    <dgm:cxn modelId="{03DE21C9-F150-48EE-89DF-F7B53E9EA5B0}" type="presOf" srcId="{F06969C1-4D4E-4584-8BFB-04D6D7462855}" destId="{F5C054BA-839A-4BFA-8DBB-DAE87E26513D}" srcOrd="0" destOrd="0" presId="urn:microsoft.com/office/officeart/2008/layout/PictureAccentList"/>
    <dgm:cxn modelId="{1C83C1A8-ED85-46A0-A9D3-12AB6F96B9E0}" type="presOf" srcId="{6748738D-87E9-4B6C-909E-6A9622F30861}" destId="{8A39BFC5-684C-421F-9C33-6A392942A495}" srcOrd="0" destOrd="0" presId="urn:microsoft.com/office/officeart/2008/layout/PictureAccentList"/>
    <dgm:cxn modelId="{3D5C4181-4A4C-4479-8BC3-E2DD697EA4B2}" srcId="{F06969C1-4D4E-4584-8BFB-04D6D7462855}" destId="{6748738D-87E9-4B6C-909E-6A9622F30861}" srcOrd="1" destOrd="0" parTransId="{88973926-306A-41AE-84FD-F810D1CECA60}" sibTransId="{9E00C6EA-2E66-4AB7-859E-A8E06BB5258C}"/>
    <dgm:cxn modelId="{2EF0CB97-BAFB-4900-9D11-CD2A25D99A8A}" type="presParOf" srcId="{19655E24-1A9D-4B8E-9B5E-75135A364C23}" destId="{F30056D5-F907-4763-8D6F-8B1584965859}" srcOrd="0" destOrd="0" presId="urn:microsoft.com/office/officeart/2008/layout/PictureAccentList"/>
    <dgm:cxn modelId="{D4040490-0E37-406C-A000-BAE02A8B8E85}" type="presParOf" srcId="{F30056D5-F907-4763-8D6F-8B1584965859}" destId="{5CAF2CAA-3367-41C2-9F9E-CC8F8F51119C}" srcOrd="0" destOrd="0" presId="urn:microsoft.com/office/officeart/2008/layout/PictureAccentList"/>
    <dgm:cxn modelId="{2FD3563D-7982-41BF-B109-8E8AEE44E759}" type="presParOf" srcId="{5CAF2CAA-3367-41C2-9F9E-CC8F8F51119C}" destId="{F5C054BA-839A-4BFA-8DBB-DAE87E26513D}" srcOrd="0" destOrd="0" presId="urn:microsoft.com/office/officeart/2008/layout/PictureAccentList"/>
    <dgm:cxn modelId="{1B907F85-E84D-4129-96D6-D05DEA031AE9}" type="presParOf" srcId="{F30056D5-F907-4763-8D6F-8B1584965859}" destId="{B7895C5F-9BCC-4312-ACCC-5F2420BDC6D8}" srcOrd="1" destOrd="0" presId="urn:microsoft.com/office/officeart/2008/layout/PictureAccentList"/>
    <dgm:cxn modelId="{DB7DDB79-0137-4EEE-A630-B5D8A824E615}" type="presParOf" srcId="{B7895C5F-9BCC-4312-ACCC-5F2420BDC6D8}" destId="{CD09698D-AF26-4052-B493-F954F0E9B45F}" srcOrd="0" destOrd="0" presId="urn:microsoft.com/office/officeart/2008/layout/PictureAccentList"/>
    <dgm:cxn modelId="{C665A0BF-501F-41B3-848A-BA5645D75043}" type="presParOf" srcId="{CD09698D-AF26-4052-B493-F954F0E9B45F}" destId="{02FFF844-9344-4EF0-9AE5-AFA345B7199C}" srcOrd="0" destOrd="0" presId="urn:microsoft.com/office/officeart/2008/layout/PictureAccentList"/>
    <dgm:cxn modelId="{5DA1F950-75C0-4B1E-A0EF-97B6A0F7EF45}" type="presParOf" srcId="{CD09698D-AF26-4052-B493-F954F0E9B45F}" destId="{185BBA7D-0907-4885-A871-FD91B211F10F}" srcOrd="1" destOrd="0" presId="urn:microsoft.com/office/officeart/2008/layout/PictureAccentList"/>
    <dgm:cxn modelId="{6E6C2EA3-184C-4C11-87BF-5FCCB55F7A34}" type="presParOf" srcId="{B7895C5F-9BCC-4312-ACCC-5F2420BDC6D8}" destId="{E63FF5EA-96CD-4C88-9704-0146DD9DBE2A}" srcOrd="1" destOrd="0" presId="urn:microsoft.com/office/officeart/2008/layout/PictureAccentList"/>
    <dgm:cxn modelId="{97A7B976-B2CC-4931-AA3F-05696CCBCA80}" type="presParOf" srcId="{E63FF5EA-96CD-4C88-9704-0146DD9DBE2A}" destId="{814F42B4-D496-4B2E-B64E-99A59C0E4253}" srcOrd="0" destOrd="0" presId="urn:microsoft.com/office/officeart/2008/layout/PictureAccentList"/>
    <dgm:cxn modelId="{1DD6B6D9-8041-4F48-AAEE-C6D748A2B75B}" type="presParOf" srcId="{E63FF5EA-96CD-4C88-9704-0146DD9DBE2A}" destId="{8A39BFC5-684C-421F-9C33-6A392942A49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4FD301-20B2-4658-BC6A-62D89EA4013F}">
      <dsp:nvSpPr>
        <dsp:cNvPr id="0" name=""/>
        <dsp:cNvSpPr/>
      </dsp:nvSpPr>
      <dsp:spPr>
        <a:xfrm rot="10800000">
          <a:off x="832687" y="1158"/>
          <a:ext cx="3354693" cy="87967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912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Число посещений на одного жителя  в год</a:t>
          </a:r>
        </a:p>
      </dsp:txBody>
      <dsp:txXfrm rot="10800000">
        <a:off x="832687" y="1158"/>
        <a:ext cx="3354693" cy="879673"/>
      </dsp:txXfrm>
    </dsp:sp>
    <dsp:sp modelId="{659CA8CA-66F2-404D-A58A-C424131F338E}">
      <dsp:nvSpPr>
        <dsp:cNvPr id="0" name=""/>
        <dsp:cNvSpPr/>
      </dsp:nvSpPr>
      <dsp:spPr>
        <a:xfrm>
          <a:off x="341725" y="1158"/>
          <a:ext cx="1049626" cy="882735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87973F-229C-4236-B59A-42143015BE5B}">
      <dsp:nvSpPr>
        <dsp:cNvPr id="0" name=""/>
        <dsp:cNvSpPr/>
      </dsp:nvSpPr>
      <dsp:spPr>
        <a:xfrm rot="10800000">
          <a:off x="740472" y="987772"/>
          <a:ext cx="3499727" cy="1129571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912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посещений врачей в поликлинике + количество  посещений врачами на дому /количество прикрепленного подтвержденного  населения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конец отчетного периода</a:t>
          </a:r>
        </a:p>
      </dsp:txBody>
      <dsp:txXfrm rot="10800000">
        <a:off x="740472" y="987772"/>
        <a:ext cx="3499727" cy="1129571"/>
      </dsp:txXfrm>
    </dsp:sp>
    <dsp:sp modelId="{C8D6BC65-89FF-4174-8AFB-7376DBE5C658}">
      <dsp:nvSpPr>
        <dsp:cNvPr id="0" name=""/>
        <dsp:cNvSpPr/>
      </dsp:nvSpPr>
      <dsp:spPr>
        <a:xfrm>
          <a:off x="179224" y="1187062"/>
          <a:ext cx="879673" cy="879673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7A3234-D4A4-4584-A376-7603E3FCD581}">
      <dsp:nvSpPr>
        <dsp:cNvPr id="0" name=""/>
        <dsp:cNvSpPr/>
      </dsp:nvSpPr>
      <dsp:spPr>
        <a:xfrm rot="10800000">
          <a:off x="726989" y="2381780"/>
          <a:ext cx="3430272" cy="158769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912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сравнивается с показателем  планового объема амбулаторно- поликлинической помощи, который утверждается , как  норматив  в территориальной программе государственных гарантий</a:t>
          </a:r>
        </a:p>
      </dsp:txBody>
      <dsp:txXfrm rot="10800000">
        <a:off x="726989" y="2381780"/>
        <a:ext cx="3430272" cy="1587696"/>
      </dsp:txXfrm>
    </dsp:sp>
    <dsp:sp modelId="{E2AA2FC3-637E-41BF-9A6C-EDDCB4473497}">
      <dsp:nvSpPr>
        <dsp:cNvPr id="0" name=""/>
        <dsp:cNvSpPr/>
      </dsp:nvSpPr>
      <dsp:spPr>
        <a:xfrm>
          <a:off x="365318" y="2892655"/>
          <a:ext cx="879673" cy="879673"/>
        </a:xfrm>
        <a:prstGeom prst="ellipse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C054BA-839A-4BFA-8DBB-DAE87E26513D}">
      <dsp:nvSpPr>
        <dsp:cNvPr id="0" name=""/>
        <dsp:cNvSpPr/>
      </dsp:nvSpPr>
      <dsp:spPr>
        <a:xfrm>
          <a:off x="0" y="178949"/>
          <a:ext cx="4171949" cy="60261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Лечение при заболеваниях слизистой оболочки полости рта</a:t>
          </a:r>
        </a:p>
      </dsp:txBody>
      <dsp:txXfrm>
        <a:off x="0" y="178949"/>
        <a:ext cx="4171949" cy="602614"/>
      </dsp:txXfrm>
    </dsp:sp>
    <dsp:sp modelId="{02FFF844-9344-4EF0-9AE5-AFA345B7199C}">
      <dsp:nvSpPr>
        <dsp:cNvPr id="0" name=""/>
        <dsp:cNvSpPr/>
      </dsp:nvSpPr>
      <dsp:spPr>
        <a:xfrm>
          <a:off x="58864" y="959956"/>
          <a:ext cx="449008" cy="50741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185BBA7D-0907-4885-A871-FD91B211F10F}">
      <dsp:nvSpPr>
        <dsp:cNvPr id="0" name=""/>
        <dsp:cNvSpPr/>
      </dsp:nvSpPr>
      <dsp:spPr>
        <a:xfrm>
          <a:off x="552784" y="883834"/>
          <a:ext cx="3533178" cy="602614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Осмотр полости рта первичного больного</a:t>
          </a:r>
        </a:p>
      </dsp:txBody>
      <dsp:txXfrm>
        <a:off x="552784" y="883834"/>
        <a:ext cx="3533178" cy="602614"/>
      </dsp:txXfrm>
    </dsp:sp>
    <dsp:sp modelId="{814F42B4-D496-4B2E-B64E-99A59C0E4253}">
      <dsp:nvSpPr>
        <dsp:cNvPr id="0" name=""/>
        <dsp:cNvSpPr/>
      </dsp:nvSpPr>
      <dsp:spPr>
        <a:xfrm>
          <a:off x="17938" y="1637964"/>
          <a:ext cx="499628" cy="520544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8A39BFC5-684C-421F-9C33-6A392942A495}">
      <dsp:nvSpPr>
        <dsp:cNvPr id="0" name=""/>
        <dsp:cNvSpPr/>
      </dsp:nvSpPr>
      <dsp:spPr>
        <a:xfrm>
          <a:off x="532892" y="1574834"/>
          <a:ext cx="3564411" cy="621904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Сбор анамнеза заболевания</a:t>
          </a:r>
        </a:p>
      </dsp:txBody>
      <dsp:txXfrm>
        <a:off x="532892" y="1574834"/>
        <a:ext cx="3564411" cy="621904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C054BA-839A-4BFA-8DBB-DAE87E26513D}">
      <dsp:nvSpPr>
        <dsp:cNvPr id="0" name=""/>
        <dsp:cNvSpPr/>
      </dsp:nvSpPr>
      <dsp:spPr>
        <a:xfrm>
          <a:off x="26742" y="1981751"/>
          <a:ext cx="4537238" cy="6554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УЕТ оценивается отдельно каждый пункт при лечении заболеваний слизистой оболочки полости рта </a:t>
          </a:r>
        </a:p>
      </dsp:txBody>
      <dsp:txXfrm>
        <a:off x="26742" y="1981751"/>
        <a:ext cx="4537238" cy="655432"/>
      </dsp:txXfrm>
    </dsp:sp>
    <dsp:sp modelId="{02FFF844-9344-4EF0-9AE5-AFA345B7199C}">
      <dsp:nvSpPr>
        <dsp:cNvPr id="0" name=""/>
        <dsp:cNvSpPr/>
      </dsp:nvSpPr>
      <dsp:spPr>
        <a:xfrm>
          <a:off x="12283" y="42890"/>
          <a:ext cx="652431" cy="585104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185BBA7D-0907-4885-A871-FD91B211F10F}">
      <dsp:nvSpPr>
        <dsp:cNvPr id="0" name=""/>
        <dsp:cNvSpPr/>
      </dsp:nvSpPr>
      <dsp:spPr>
        <a:xfrm>
          <a:off x="687207" y="17944"/>
          <a:ext cx="3842480" cy="655432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документации на первичного больного</a:t>
          </a:r>
        </a:p>
      </dsp:txBody>
      <dsp:txXfrm>
        <a:off x="687207" y="17944"/>
        <a:ext cx="3842480" cy="655432"/>
      </dsp:txXfrm>
    </dsp:sp>
    <dsp:sp modelId="{814F42B4-D496-4B2E-B64E-99A59C0E4253}">
      <dsp:nvSpPr>
        <dsp:cNvPr id="0" name=""/>
        <dsp:cNvSpPr/>
      </dsp:nvSpPr>
      <dsp:spPr>
        <a:xfrm>
          <a:off x="0" y="956829"/>
          <a:ext cx="705770" cy="55580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8A39BFC5-684C-421F-9C33-6A392942A495}">
      <dsp:nvSpPr>
        <dsp:cNvPr id="0" name=""/>
        <dsp:cNvSpPr/>
      </dsp:nvSpPr>
      <dsp:spPr>
        <a:xfrm>
          <a:off x="720714" y="942524"/>
          <a:ext cx="3842480" cy="655432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документации на повторном приеме</a:t>
          </a:r>
        </a:p>
      </dsp:txBody>
      <dsp:txXfrm>
        <a:off x="720714" y="942524"/>
        <a:ext cx="3842480" cy="655432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C054BA-839A-4BFA-8DBB-DAE87E26513D}">
      <dsp:nvSpPr>
        <dsp:cNvPr id="0" name=""/>
        <dsp:cNvSpPr/>
      </dsp:nvSpPr>
      <dsp:spPr>
        <a:xfrm>
          <a:off x="0" y="1977887"/>
          <a:ext cx="4103180" cy="65929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Все пункты уже включены в количество УЕТ на терапевтическом приеме</a:t>
          </a:r>
        </a:p>
      </dsp:txBody>
      <dsp:txXfrm>
        <a:off x="0" y="1977887"/>
        <a:ext cx="4103180" cy="659295"/>
      </dsp:txXfrm>
    </dsp:sp>
    <dsp:sp modelId="{02FFF844-9344-4EF0-9AE5-AFA345B7199C}">
      <dsp:nvSpPr>
        <dsp:cNvPr id="0" name=""/>
        <dsp:cNvSpPr/>
      </dsp:nvSpPr>
      <dsp:spPr>
        <a:xfrm>
          <a:off x="0" y="250578"/>
          <a:ext cx="713239" cy="531537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185BBA7D-0907-4885-A871-FD91B211F10F}">
      <dsp:nvSpPr>
        <dsp:cNvPr id="0" name=""/>
        <dsp:cNvSpPr/>
      </dsp:nvSpPr>
      <dsp:spPr>
        <a:xfrm>
          <a:off x="776438" y="191274"/>
          <a:ext cx="3326741" cy="659295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документации на первичного больного</a:t>
          </a:r>
        </a:p>
      </dsp:txBody>
      <dsp:txXfrm>
        <a:off x="776438" y="191274"/>
        <a:ext cx="3326741" cy="659295"/>
      </dsp:txXfrm>
    </dsp:sp>
    <dsp:sp modelId="{814F42B4-D496-4B2E-B64E-99A59C0E4253}">
      <dsp:nvSpPr>
        <dsp:cNvPr id="0" name=""/>
        <dsp:cNvSpPr/>
      </dsp:nvSpPr>
      <dsp:spPr>
        <a:xfrm>
          <a:off x="0" y="1044954"/>
          <a:ext cx="729517" cy="586094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chemeClr val="tx1"/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8A39BFC5-684C-421F-9C33-6A392942A495}">
      <dsp:nvSpPr>
        <dsp:cNvPr id="0" name=""/>
        <dsp:cNvSpPr/>
      </dsp:nvSpPr>
      <dsp:spPr>
        <a:xfrm>
          <a:off x="852742" y="987473"/>
          <a:ext cx="3228697" cy="659295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документации на повторном приеме</a:t>
          </a:r>
        </a:p>
      </dsp:txBody>
      <dsp:txXfrm>
        <a:off x="852742" y="987473"/>
        <a:ext cx="3228697" cy="659295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00CBFC-64DD-4096-BB1F-FB1B9CD7A68D}">
      <dsp:nvSpPr>
        <dsp:cNvPr id="0" name=""/>
        <dsp:cNvSpPr/>
      </dsp:nvSpPr>
      <dsp:spPr>
        <a:xfrm>
          <a:off x="0" y="0"/>
          <a:ext cx="2952327" cy="2952327"/>
        </a:xfrm>
        <a:prstGeom prst="pie">
          <a:avLst>
            <a:gd name="adj1" fmla="val 5400000"/>
            <a:gd name="adj2" fmla="val 1620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CE26D-EFEC-4D1D-A849-771A27F08B53}">
      <dsp:nvSpPr>
        <dsp:cNvPr id="0" name=""/>
        <dsp:cNvSpPr/>
      </dsp:nvSpPr>
      <dsp:spPr>
        <a:xfrm>
          <a:off x="1476163" y="0"/>
          <a:ext cx="5580620" cy="29523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1.Посещения с профилактической и иными целями</a:t>
          </a:r>
        </a:p>
      </dsp:txBody>
      <dsp:txXfrm>
        <a:off x="1476163" y="0"/>
        <a:ext cx="5580620" cy="885700"/>
      </dsp:txXfrm>
    </dsp:sp>
    <dsp:sp modelId="{32D6A0DF-50B1-46E8-A5DA-3299C2D98750}">
      <dsp:nvSpPr>
        <dsp:cNvPr id="0" name=""/>
        <dsp:cNvSpPr/>
      </dsp:nvSpPr>
      <dsp:spPr>
        <a:xfrm>
          <a:off x="516658" y="885700"/>
          <a:ext cx="1919011" cy="19190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7917D1-B4F8-4489-B5DD-0D364D1EDB83}">
      <dsp:nvSpPr>
        <dsp:cNvPr id="0" name=""/>
        <dsp:cNvSpPr/>
      </dsp:nvSpPr>
      <dsp:spPr>
        <a:xfrm>
          <a:off x="1476163" y="885700"/>
          <a:ext cx="5580620" cy="19190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2.Посещения в неотложной форме</a:t>
          </a:r>
        </a:p>
      </dsp:txBody>
      <dsp:txXfrm>
        <a:off x="1476163" y="885700"/>
        <a:ext cx="5580620" cy="885697"/>
      </dsp:txXfrm>
    </dsp:sp>
    <dsp:sp modelId="{E0BF1964-179D-47B6-95A7-D4E7ECFFF4E4}">
      <dsp:nvSpPr>
        <dsp:cNvPr id="0" name=""/>
        <dsp:cNvSpPr/>
      </dsp:nvSpPr>
      <dsp:spPr>
        <a:xfrm>
          <a:off x="1033315" y="1771397"/>
          <a:ext cx="885697" cy="88569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E9DD07-1129-42B0-8FE8-1DEFA0BF39BF}">
      <dsp:nvSpPr>
        <dsp:cNvPr id="0" name=""/>
        <dsp:cNvSpPr/>
      </dsp:nvSpPr>
      <dsp:spPr>
        <a:xfrm>
          <a:off x="1476163" y="1771397"/>
          <a:ext cx="5580620" cy="8856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3.Обращения по заболеванию</a:t>
          </a:r>
        </a:p>
      </dsp:txBody>
      <dsp:txXfrm>
        <a:off x="1476163" y="1771397"/>
        <a:ext cx="5580620" cy="88569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4FD301-20B2-4658-BC6A-62D89EA4013F}">
      <dsp:nvSpPr>
        <dsp:cNvPr id="0" name=""/>
        <dsp:cNvSpPr/>
      </dsp:nvSpPr>
      <dsp:spPr>
        <a:xfrm rot="10800000">
          <a:off x="768065" y="68185"/>
          <a:ext cx="3114463" cy="107798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32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Процент загруженности </a:t>
          </a:r>
          <a:r>
            <a:rPr lang="ru-RU" sz="1400" b="1" kern="1200" dirty="0" smtClean="0">
              <a:solidFill>
                <a:schemeClr val="tx1"/>
              </a:solidFill>
            </a:rPr>
            <a:t> учреждения </a:t>
          </a:r>
          <a:endParaRPr lang="ru-RU" sz="1400" b="1" kern="1200" dirty="0">
            <a:solidFill>
              <a:schemeClr val="tx1"/>
            </a:solidFill>
          </a:endParaRPr>
        </a:p>
      </dsp:txBody>
      <dsp:txXfrm rot="10800000">
        <a:off x="768065" y="68185"/>
        <a:ext cx="3114463" cy="1077980"/>
      </dsp:txXfrm>
    </dsp:sp>
    <dsp:sp modelId="{659CA8CA-66F2-404D-A58A-C424131F338E}">
      <dsp:nvSpPr>
        <dsp:cNvPr id="0" name=""/>
        <dsp:cNvSpPr/>
      </dsp:nvSpPr>
      <dsp:spPr>
        <a:xfrm>
          <a:off x="360859" y="50618"/>
          <a:ext cx="978132" cy="978132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CC59BD-C3A9-46D6-8C70-AA8DED8E1B72}">
      <dsp:nvSpPr>
        <dsp:cNvPr id="0" name=""/>
        <dsp:cNvSpPr/>
      </dsp:nvSpPr>
      <dsp:spPr>
        <a:xfrm rot="10800000">
          <a:off x="742101" y="1199657"/>
          <a:ext cx="3032781" cy="137074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32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Фактическое кол-во посещений за год/ Годовая плановая мощность * 100 %</a:t>
          </a:r>
        </a:p>
      </dsp:txBody>
      <dsp:txXfrm rot="10800000">
        <a:off x="742101" y="1199657"/>
        <a:ext cx="3032781" cy="1370745"/>
      </dsp:txXfrm>
    </dsp:sp>
    <dsp:sp modelId="{61B5ED4D-7F73-4613-A189-7A51329C87CE}">
      <dsp:nvSpPr>
        <dsp:cNvPr id="0" name=""/>
        <dsp:cNvSpPr/>
      </dsp:nvSpPr>
      <dsp:spPr>
        <a:xfrm>
          <a:off x="378578" y="1559781"/>
          <a:ext cx="988940" cy="992491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7A3234-D4A4-4584-A376-7603E3FCD581}">
      <dsp:nvSpPr>
        <dsp:cNvPr id="0" name=""/>
        <dsp:cNvSpPr/>
      </dsp:nvSpPr>
      <dsp:spPr>
        <a:xfrm rot="10800000">
          <a:off x="709830" y="2814091"/>
          <a:ext cx="3095517" cy="1196774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32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Данные за текущий отчетный период сравниваются с данными предыдущих отчетных периодов</a:t>
          </a:r>
        </a:p>
      </dsp:txBody>
      <dsp:txXfrm rot="10800000">
        <a:off x="709830" y="2814091"/>
        <a:ext cx="3095517" cy="1196774"/>
      </dsp:txXfrm>
    </dsp:sp>
    <dsp:sp modelId="{E2AA2FC3-637E-41BF-9A6C-EDDCB4473497}">
      <dsp:nvSpPr>
        <dsp:cNvPr id="0" name=""/>
        <dsp:cNvSpPr/>
      </dsp:nvSpPr>
      <dsp:spPr>
        <a:xfrm>
          <a:off x="365596" y="3142700"/>
          <a:ext cx="978132" cy="978132"/>
        </a:xfrm>
        <a:prstGeom prst="ellipse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4FD301-20B2-4658-BC6A-62D89EA4013F}">
      <dsp:nvSpPr>
        <dsp:cNvPr id="0" name=""/>
        <dsp:cNvSpPr/>
      </dsp:nvSpPr>
      <dsp:spPr>
        <a:xfrm rot="10800000">
          <a:off x="1003802" y="0"/>
          <a:ext cx="3239237" cy="110921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913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Фактическая среднечасовая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нагрузка врача на приеме</a:t>
          </a:r>
        </a:p>
      </dsp:txBody>
      <dsp:txXfrm rot="10800000">
        <a:off x="1003802" y="0"/>
        <a:ext cx="3239237" cy="1109213"/>
      </dsp:txXfrm>
    </dsp:sp>
    <dsp:sp modelId="{659CA8CA-66F2-404D-A58A-C424131F338E}">
      <dsp:nvSpPr>
        <dsp:cNvPr id="0" name=""/>
        <dsp:cNvSpPr/>
      </dsp:nvSpPr>
      <dsp:spPr>
        <a:xfrm>
          <a:off x="388241" y="383"/>
          <a:ext cx="1109213" cy="1109213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82FD6-25F0-4102-A523-225C3E61A594}">
      <dsp:nvSpPr>
        <dsp:cNvPr id="0" name=""/>
        <dsp:cNvSpPr/>
      </dsp:nvSpPr>
      <dsp:spPr>
        <a:xfrm rot="10800000">
          <a:off x="749727" y="1229555"/>
          <a:ext cx="3450657" cy="110921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9132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Число врачебных посещений за отчетный период / Количество отработанных часов за отчетный период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 по табелю рабочего времени)</a:t>
          </a:r>
        </a:p>
      </dsp:txBody>
      <dsp:txXfrm rot="10800000">
        <a:off x="749727" y="1229555"/>
        <a:ext cx="3450657" cy="1109213"/>
      </dsp:txXfrm>
    </dsp:sp>
    <dsp:sp modelId="{61C6BB67-0748-4DB1-87F0-B0A56A813F4C}">
      <dsp:nvSpPr>
        <dsp:cNvPr id="0" name=""/>
        <dsp:cNvSpPr/>
      </dsp:nvSpPr>
      <dsp:spPr>
        <a:xfrm>
          <a:off x="182991" y="1443489"/>
          <a:ext cx="1109213" cy="1109213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FF7D7-C876-4CE1-8597-B44544A6C0B8}">
      <dsp:nvSpPr>
        <dsp:cNvPr id="0" name=""/>
        <dsp:cNvSpPr/>
      </dsp:nvSpPr>
      <dsp:spPr>
        <a:xfrm rot="10800000">
          <a:off x="889736" y="2549949"/>
          <a:ext cx="3312699" cy="154494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9132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Используется для оперативного ежедневного анализа нагрузки врачей различных специальностей </a:t>
          </a:r>
        </a:p>
      </dsp:txBody>
      <dsp:txXfrm rot="10800000">
        <a:off x="889736" y="2549949"/>
        <a:ext cx="3312699" cy="1544946"/>
      </dsp:txXfrm>
    </dsp:sp>
    <dsp:sp modelId="{FBB5418B-D58B-4737-9056-B02D55B207CD}">
      <dsp:nvSpPr>
        <dsp:cNvPr id="0" name=""/>
        <dsp:cNvSpPr/>
      </dsp:nvSpPr>
      <dsp:spPr>
        <a:xfrm>
          <a:off x="192080" y="2781392"/>
          <a:ext cx="1109213" cy="1109213"/>
        </a:xfrm>
        <a:prstGeom prst="ellipse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4FD301-20B2-4658-BC6A-62D89EA4013F}">
      <dsp:nvSpPr>
        <dsp:cNvPr id="0" name=""/>
        <dsp:cNvSpPr/>
      </dsp:nvSpPr>
      <dsp:spPr>
        <a:xfrm rot="10800000">
          <a:off x="1053181" y="0"/>
          <a:ext cx="3327457" cy="111416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31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Процент выполнения ФВД</a:t>
          </a:r>
        </a:p>
      </dsp:txBody>
      <dsp:txXfrm rot="10800000">
        <a:off x="1053181" y="0"/>
        <a:ext cx="3327457" cy="1114168"/>
      </dsp:txXfrm>
    </dsp:sp>
    <dsp:sp modelId="{659CA8CA-66F2-404D-A58A-C424131F338E}">
      <dsp:nvSpPr>
        <dsp:cNvPr id="0" name=""/>
        <dsp:cNvSpPr/>
      </dsp:nvSpPr>
      <dsp:spPr>
        <a:xfrm>
          <a:off x="405128" y="1121"/>
          <a:ext cx="1114168" cy="1114168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2B7E5-03A5-403D-8666-943FEC842F48}">
      <dsp:nvSpPr>
        <dsp:cNvPr id="0" name=""/>
        <dsp:cNvSpPr/>
      </dsp:nvSpPr>
      <dsp:spPr>
        <a:xfrm rot="10800000">
          <a:off x="1280136" y="1386420"/>
          <a:ext cx="3150592" cy="101090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31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Фактическая ФВД/ плановую ФВД      * 100 %</a:t>
          </a:r>
        </a:p>
      </dsp:txBody>
      <dsp:txXfrm rot="10800000">
        <a:off x="1280136" y="1386420"/>
        <a:ext cx="3150592" cy="1010907"/>
      </dsp:txXfrm>
    </dsp:sp>
    <dsp:sp modelId="{5C94E609-5F49-46AE-8B04-97E92D5404F5}">
      <dsp:nvSpPr>
        <dsp:cNvPr id="0" name=""/>
        <dsp:cNvSpPr/>
      </dsp:nvSpPr>
      <dsp:spPr>
        <a:xfrm>
          <a:off x="449344" y="1447877"/>
          <a:ext cx="1114168" cy="1114168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9BCFA-C511-4585-BFDD-5C0F2AFD1E6D}">
      <dsp:nvSpPr>
        <dsp:cNvPr id="0" name=""/>
        <dsp:cNvSpPr/>
      </dsp:nvSpPr>
      <dsp:spPr>
        <a:xfrm rot="10800000">
          <a:off x="1308446" y="2686261"/>
          <a:ext cx="3019717" cy="111416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31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Используется для анализа нагрузки и расчета необходимого числа врачебных должностей с учетом планируемых объемов.</a:t>
          </a:r>
        </a:p>
      </dsp:txBody>
      <dsp:txXfrm rot="10800000">
        <a:off x="1308446" y="2686261"/>
        <a:ext cx="3019717" cy="1114168"/>
      </dsp:txXfrm>
    </dsp:sp>
    <dsp:sp modelId="{DD5BC0B2-03BC-49A4-8FB4-52CE4871E91B}">
      <dsp:nvSpPr>
        <dsp:cNvPr id="0" name=""/>
        <dsp:cNvSpPr/>
      </dsp:nvSpPr>
      <dsp:spPr>
        <a:xfrm>
          <a:off x="482063" y="2894633"/>
          <a:ext cx="1114168" cy="1114168"/>
        </a:xfrm>
        <a:prstGeom prst="ellipse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4FD301-20B2-4658-BC6A-62D89EA4013F}">
      <dsp:nvSpPr>
        <dsp:cNvPr id="0" name=""/>
        <dsp:cNvSpPr/>
      </dsp:nvSpPr>
      <dsp:spPr>
        <a:xfrm rot="10800000">
          <a:off x="1034499" y="957"/>
          <a:ext cx="3299083" cy="117831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60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Удельный вес посещений с  профилактической  целью</a:t>
          </a:r>
        </a:p>
      </dsp:txBody>
      <dsp:txXfrm rot="10800000">
        <a:off x="1034499" y="957"/>
        <a:ext cx="3299083" cy="1178312"/>
      </dsp:txXfrm>
    </dsp:sp>
    <dsp:sp modelId="{659CA8CA-66F2-404D-A58A-C424131F338E}">
      <dsp:nvSpPr>
        <dsp:cNvPr id="0" name=""/>
        <dsp:cNvSpPr/>
      </dsp:nvSpPr>
      <dsp:spPr>
        <a:xfrm>
          <a:off x="383262" y="3008"/>
          <a:ext cx="1178312" cy="1178312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87973F-229C-4236-B59A-42143015BE5B}">
      <dsp:nvSpPr>
        <dsp:cNvPr id="0" name=""/>
        <dsp:cNvSpPr/>
      </dsp:nvSpPr>
      <dsp:spPr>
        <a:xfrm rot="10800000">
          <a:off x="560576" y="1533055"/>
          <a:ext cx="3644797" cy="151304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60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Количество врачебных посещений с профилактической целью  /общее число врачебных посещений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* 100 %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конец отчетного периода</a:t>
          </a:r>
        </a:p>
      </dsp:txBody>
      <dsp:txXfrm rot="10800000">
        <a:off x="560576" y="1533055"/>
        <a:ext cx="3644797" cy="1513047"/>
      </dsp:txXfrm>
    </dsp:sp>
    <dsp:sp modelId="{C8D6BC65-89FF-4174-8AFB-7376DBE5C658}">
      <dsp:nvSpPr>
        <dsp:cNvPr id="0" name=""/>
        <dsp:cNvSpPr/>
      </dsp:nvSpPr>
      <dsp:spPr>
        <a:xfrm>
          <a:off x="296834" y="1700422"/>
          <a:ext cx="1178312" cy="1178312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7A3234-D4A4-4584-A376-7603E3FCD581}">
      <dsp:nvSpPr>
        <dsp:cNvPr id="0" name=""/>
        <dsp:cNvSpPr/>
      </dsp:nvSpPr>
      <dsp:spPr>
        <a:xfrm rot="10800000">
          <a:off x="798731" y="3397837"/>
          <a:ext cx="3360789" cy="144170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60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Рассчитывается для анализа проведенной профилактической работы</a:t>
          </a:r>
        </a:p>
      </dsp:txBody>
      <dsp:txXfrm rot="10800000">
        <a:off x="798731" y="3397837"/>
        <a:ext cx="3360789" cy="1441700"/>
      </dsp:txXfrm>
    </dsp:sp>
    <dsp:sp modelId="{E2AA2FC3-637E-41BF-9A6C-EDDCB4473497}">
      <dsp:nvSpPr>
        <dsp:cNvPr id="0" name=""/>
        <dsp:cNvSpPr/>
      </dsp:nvSpPr>
      <dsp:spPr>
        <a:xfrm>
          <a:off x="367836" y="3529531"/>
          <a:ext cx="1178312" cy="1178312"/>
        </a:xfrm>
        <a:prstGeom prst="ellipse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4FD301-20B2-4658-BC6A-62D89EA4013F}">
      <dsp:nvSpPr>
        <dsp:cNvPr id="0" name=""/>
        <dsp:cNvSpPr/>
      </dsp:nvSpPr>
      <dsp:spPr>
        <a:xfrm rot="10800000">
          <a:off x="828178" y="664"/>
          <a:ext cx="3410672" cy="114050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293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Удельный  вес посещений по заболеванию</a:t>
          </a:r>
        </a:p>
      </dsp:txBody>
      <dsp:txXfrm rot="10800000">
        <a:off x="828178" y="664"/>
        <a:ext cx="3410672" cy="1140509"/>
      </dsp:txXfrm>
    </dsp:sp>
    <dsp:sp modelId="{659CA8CA-66F2-404D-A58A-C424131F338E}">
      <dsp:nvSpPr>
        <dsp:cNvPr id="0" name=""/>
        <dsp:cNvSpPr/>
      </dsp:nvSpPr>
      <dsp:spPr>
        <a:xfrm>
          <a:off x="415641" y="664"/>
          <a:ext cx="1140509" cy="1140509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A02EBC-1406-43C4-A4D1-E5078FC89B53}">
      <dsp:nvSpPr>
        <dsp:cNvPr id="0" name=""/>
        <dsp:cNvSpPr/>
      </dsp:nvSpPr>
      <dsp:spPr>
        <a:xfrm rot="10800000">
          <a:off x="949472" y="1481625"/>
          <a:ext cx="3248946" cy="151005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293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chemeClr val="tx1"/>
              </a:solidFill>
            </a:rPr>
            <a:t>Количество врачебных посещений по поводу заболеваний / общее  число врачебных посещений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chemeClr val="tx1"/>
              </a:solidFill>
            </a:rPr>
            <a:t> * 100 %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конец отчетного периода</a:t>
          </a:r>
          <a:endParaRPr lang="ru-RU" sz="1400" b="0" kern="1200" dirty="0">
            <a:solidFill>
              <a:schemeClr val="tx1"/>
            </a:solidFill>
          </a:endParaRPr>
        </a:p>
      </dsp:txBody>
      <dsp:txXfrm rot="10800000">
        <a:off x="949472" y="1481625"/>
        <a:ext cx="3248946" cy="1510057"/>
      </dsp:txXfrm>
    </dsp:sp>
    <dsp:sp modelId="{2D14C02C-D8DE-46DE-973E-807A918CF021}">
      <dsp:nvSpPr>
        <dsp:cNvPr id="0" name=""/>
        <dsp:cNvSpPr/>
      </dsp:nvSpPr>
      <dsp:spPr>
        <a:xfrm>
          <a:off x="456072" y="1666399"/>
          <a:ext cx="1140509" cy="1140509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7A3234-D4A4-4584-A376-7603E3FCD581}">
      <dsp:nvSpPr>
        <dsp:cNvPr id="0" name=""/>
        <dsp:cNvSpPr/>
      </dsp:nvSpPr>
      <dsp:spPr>
        <a:xfrm rot="10800000">
          <a:off x="806333" y="3332133"/>
          <a:ext cx="3474465" cy="139544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293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Характеризует активность  медицинского наблюдения больных, страдающих острыми и хроническими заболеваниями</a:t>
          </a:r>
        </a:p>
      </dsp:txBody>
      <dsp:txXfrm rot="10800000">
        <a:off x="806333" y="3332133"/>
        <a:ext cx="3474465" cy="1395447"/>
      </dsp:txXfrm>
    </dsp:sp>
    <dsp:sp modelId="{E2AA2FC3-637E-41BF-9A6C-EDDCB4473497}">
      <dsp:nvSpPr>
        <dsp:cNvPr id="0" name=""/>
        <dsp:cNvSpPr/>
      </dsp:nvSpPr>
      <dsp:spPr>
        <a:xfrm>
          <a:off x="399692" y="3459602"/>
          <a:ext cx="1140509" cy="1140509"/>
        </a:xfrm>
        <a:prstGeom prst="ellipse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0A7314-564F-4841-8D5E-35285735E403}">
      <dsp:nvSpPr>
        <dsp:cNvPr id="0" name=""/>
        <dsp:cNvSpPr/>
      </dsp:nvSpPr>
      <dsp:spPr>
        <a:xfrm rot="10800000">
          <a:off x="236961" y="1685"/>
          <a:ext cx="4063734" cy="132158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78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Удельный вес посещений на дому </a:t>
          </a:r>
        </a:p>
      </dsp:txBody>
      <dsp:txXfrm rot="10800000">
        <a:off x="236961" y="1685"/>
        <a:ext cx="4063734" cy="1321582"/>
      </dsp:txXfrm>
    </dsp:sp>
    <dsp:sp modelId="{1378D0FB-BE0C-48D6-9C62-46B3E697C9D3}">
      <dsp:nvSpPr>
        <dsp:cNvPr id="0" name=""/>
        <dsp:cNvSpPr/>
      </dsp:nvSpPr>
      <dsp:spPr>
        <a:xfrm>
          <a:off x="233202" y="191273"/>
          <a:ext cx="1056208" cy="942407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1AD601-057F-42C2-B226-88A61BED4B92}">
      <dsp:nvSpPr>
        <dsp:cNvPr id="0" name=""/>
        <dsp:cNvSpPr/>
      </dsp:nvSpPr>
      <dsp:spPr>
        <a:xfrm rot="10800000">
          <a:off x="393348" y="1717770"/>
          <a:ext cx="3968428" cy="132158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78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врачебных посещений на дому / общее число врачебных посещений и  посещений на дому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 100 %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конец отчетного периода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93348" y="1717770"/>
        <a:ext cx="3968428" cy="1321582"/>
      </dsp:txXfrm>
    </dsp:sp>
    <dsp:sp modelId="{92025DEA-529D-4316-951F-AA97710FB2CC}">
      <dsp:nvSpPr>
        <dsp:cNvPr id="0" name=""/>
        <dsp:cNvSpPr/>
      </dsp:nvSpPr>
      <dsp:spPr>
        <a:xfrm>
          <a:off x="0" y="1806778"/>
          <a:ext cx="1395842" cy="1143565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9E776-5599-4A10-A6C8-12437831BBE7}">
      <dsp:nvSpPr>
        <dsp:cNvPr id="0" name=""/>
        <dsp:cNvSpPr/>
      </dsp:nvSpPr>
      <dsp:spPr>
        <a:xfrm rot="10800000">
          <a:off x="126917" y="3426837"/>
          <a:ext cx="4203843" cy="132158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78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Рассчитывается для анализа  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доступности медицинской помощи на дому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26917" y="3426837"/>
        <a:ext cx="4203843" cy="1321582"/>
      </dsp:txXfrm>
    </dsp:sp>
    <dsp:sp modelId="{359DCAF6-829E-4206-97D3-17FF7D89A62B}">
      <dsp:nvSpPr>
        <dsp:cNvPr id="0" name=""/>
        <dsp:cNvSpPr/>
      </dsp:nvSpPr>
      <dsp:spPr>
        <a:xfrm>
          <a:off x="132792" y="3457775"/>
          <a:ext cx="846856" cy="1070534"/>
        </a:xfrm>
        <a:prstGeom prst="ellipse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EECF70-247D-4196-9E2A-E07A356C5251}">
      <dsp:nvSpPr>
        <dsp:cNvPr id="0" name=""/>
        <dsp:cNvSpPr/>
      </dsp:nvSpPr>
      <dsp:spPr>
        <a:xfrm rot="10800000">
          <a:off x="53841" y="9"/>
          <a:ext cx="4151477" cy="108822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87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Плановая функция врачебной 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должности –число посещений одного врача, работающего на одну ставку за год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3841" y="9"/>
        <a:ext cx="4151477" cy="1088228"/>
      </dsp:txXfrm>
    </dsp:sp>
    <dsp:sp modelId="{BB1A4067-5D2E-4918-878C-0A140CBF33AD}">
      <dsp:nvSpPr>
        <dsp:cNvPr id="0" name=""/>
        <dsp:cNvSpPr/>
      </dsp:nvSpPr>
      <dsp:spPr>
        <a:xfrm>
          <a:off x="0" y="0"/>
          <a:ext cx="918377" cy="962233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567D5-0E2C-4D82-BB45-C2CFE2E917D6}">
      <dsp:nvSpPr>
        <dsp:cNvPr id="0" name=""/>
        <dsp:cNvSpPr/>
      </dsp:nvSpPr>
      <dsp:spPr>
        <a:xfrm rot="10800000">
          <a:off x="381004" y="1438284"/>
          <a:ext cx="3878156" cy="177461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878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рабочих дней в году * нагрузку врача на приеме в 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поликлинике 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 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рабочих часов на 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приеме+ кол- 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 рабочих дней в году* нагрузка врача  при  посещении на 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дому* количество часов 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посещениях  на  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дому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81004" y="1438284"/>
        <a:ext cx="3878156" cy="1774617"/>
      </dsp:txXfrm>
    </dsp:sp>
    <dsp:sp modelId="{155337A2-70A6-4B07-A653-69EBE5505160}">
      <dsp:nvSpPr>
        <dsp:cNvPr id="0" name=""/>
        <dsp:cNvSpPr/>
      </dsp:nvSpPr>
      <dsp:spPr>
        <a:xfrm>
          <a:off x="0" y="1834443"/>
          <a:ext cx="1088228" cy="1088228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8A3E6-31B2-4AAB-8F8B-3570DD519768}">
      <dsp:nvSpPr>
        <dsp:cNvPr id="0" name=""/>
        <dsp:cNvSpPr/>
      </dsp:nvSpPr>
      <dsp:spPr>
        <a:xfrm rot="10800000">
          <a:off x="0" y="3512542"/>
          <a:ext cx="4259162" cy="108822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878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Используется для анализа 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занятости и укомплектованности врачебных должностей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3512542"/>
        <a:ext cx="4259162" cy="1088228"/>
      </dsp:txXfrm>
    </dsp:sp>
    <dsp:sp modelId="{AE07F048-CF5E-47A5-910B-BFC8DD66C316}">
      <dsp:nvSpPr>
        <dsp:cNvPr id="0" name=""/>
        <dsp:cNvSpPr/>
      </dsp:nvSpPr>
      <dsp:spPr>
        <a:xfrm>
          <a:off x="129319" y="3633608"/>
          <a:ext cx="734281" cy="795320"/>
        </a:xfrm>
        <a:prstGeom prst="ellipse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C054BA-839A-4BFA-8DBB-DAE87E26513D}">
      <dsp:nvSpPr>
        <dsp:cNvPr id="0" name=""/>
        <dsp:cNvSpPr/>
      </dsp:nvSpPr>
      <dsp:spPr>
        <a:xfrm>
          <a:off x="0" y="0"/>
          <a:ext cx="4100348" cy="8742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Лечение при заболеваниях терапевтического профиля (кариес, пульпит, периодонтит)</a:t>
          </a:r>
        </a:p>
      </dsp:txBody>
      <dsp:txXfrm>
        <a:off x="0" y="0"/>
        <a:ext cx="4100348" cy="874291"/>
      </dsp:txXfrm>
    </dsp:sp>
    <dsp:sp modelId="{02FFF844-9344-4EF0-9AE5-AFA345B7199C}">
      <dsp:nvSpPr>
        <dsp:cNvPr id="0" name=""/>
        <dsp:cNvSpPr/>
      </dsp:nvSpPr>
      <dsp:spPr>
        <a:xfrm>
          <a:off x="79712" y="1053527"/>
          <a:ext cx="704335" cy="60486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185BBA7D-0907-4885-A871-FD91B211F10F}">
      <dsp:nvSpPr>
        <dsp:cNvPr id="0" name=""/>
        <dsp:cNvSpPr/>
      </dsp:nvSpPr>
      <dsp:spPr>
        <a:xfrm>
          <a:off x="888430" y="1029686"/>
          <a:ext cx="3174645" cy="689928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Осмотр полости рта первичного больного</a:t>
          </a:r>
        </a:p>
      </dsp:txBody>
      <dsp:txXfrm>
        <a:off x="888430" y="1029686"/>
        <a:ext cx="3174645" cy="689928"/>
      </dsp:txXfrm>
    </dsp:sp>
    <dsp:sp modelId="{814F42B4-D496-4B2E-B64E-99A59C0E4253}">
      <dsp:nvSpPr>
        <dsp:cNvPr id="0" name=""/>
        <dsp:cNvSpPr/>
      </dsp:nvSpPr>
      <dsp:spPr>
        <a:xfrm>
          <a:off x="105021" y="1805474"/>
          <a:ext cx="693278" cy="60850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15000" b="-15000"/>
          </a:stretch>
        </a:blipFill>
        <a:ln w="9525" cap="flat" cmpd="sng" algn="ctr">
          <a:solidFill>
            <a:schemeClr val="tx1"/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8A39BFC5-684C-421F-9C33-6A392942A495}">
      <dsp:nvSpPr>
        <dsp:cNvPr id="0" name=""/>
        <dsp:cNvSpPr/>
      </dsp:nvSpPr>
      <dsp:spPr>
        <a:xfrm>
          <a:off x="885961" y="1774605"/>
          <a:ext cx="3165749" cy="745431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Сбор анамнеза заболевания</a:t>
          </a:r>
        </a:p>
      </dsp:txBody>
      <dsp:txXfrm>
        <a:off x="885961" y="1774605"/>
        <a:ext cx="3165749" cy="745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7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8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08413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429D0-E43C-0741-9C5E-700103A51602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08413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7E82B-6D16-C443-95AB-6C7D5FD87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8465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C7AC0-7005-489B-8342-D8A490D7F50F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1525" y="733425"/>
            <a:ext cx="51816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43438"/>
            <a:ext cx="5378450" cy="4397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B40D6-2798-481E-87C0-D708BA5E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0105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1813" cy="87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65163" y="-278"/>
            <a:ext cx="10026650" cy="864982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3" orient="horz" pos="748" userDrawn="1">
          <p15:clr>
            <a:srgbClr val="FBAE40"/>
          </p15:clr>
        </p15:guide>
        <p15:guide id="4" pos="419" userDrawn="1">
          <p15:clr>
            <a:srgbClr val="FBAE40"/>
          </p15:clr>
        </p15:guide>
        <p15:guide id="5" pos="6316" userDrawn="1">
          <p15:clr>
            <a:srgbClr val="FBAE40"/>
          </p15:clr>
        </p15:guide>
        <p15:guide id="6" orient="horz" pos="430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0495" cy="7559675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953992"/>
            <a:ext cx="1824826" cy="615921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34591" y="1669525"/>
            <a:ext cx="9622632" cy="12599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134622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763925"/>
            <a:ext cx="9622632" cy="49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591" y="7006699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B88EB-F821-4837-AAEA-1D516E21CAC3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036" y="7006699"/>
            <a:ext cx="33857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466" y="7006699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4EB30-8DC4-48EB-BB04-F79712C35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18" Type="http://schemas.openxmlformats.org/officeDocument/2006/relationships/diagramLayout" Target="../diagrams/layout12.xml"/><Relationship Id="rId3" Type="http://schemas.openxmlformats.org/officeDocument/2006/relationships/diagramLayout" Target="../diagrams/layout9.xml"/><Relationship Id="rId21" Type="http://schemas.microsoft.com/office/2007/relationships/diagramDrawing" Target="../diagrams/drawing12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17" Type="http://schemas.openxmlformats.org/officeDocument/2006/relationships/diagramData" Target="../diagrams/data12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20" Type="http://schemas.openxmlformats.org/officeDocument/2006/relationships/diagramColors" Target="../diagrams/colors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19" Type="http://schemas.openxmlformats.org/officeDocument/2006/relationships/diagramQuickStyle" Target="../diagrams/quickStyle12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3009" y="2255520"/>
            <a:ext cx="7566661" cy="2042160"/>
          </a:xfr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Формирование объемов амбулаторной медицинской помощи 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0" y="1669524"/>
            <a:ext cx="9763840" cy="3199656"/>
          </a:xfr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Таблица 2103  </a:t>
            </a:r>
            <a:br>
              <a:rPr lang="ru-RU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«Посещения к врачам центров здоровья и комплексные обследования»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УДАЛЕНА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из ФФСН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59008" y="982980"/>
          <a:ext cx="7842091" cy="3989070"/>
        </p:xfrm>
        <a:graphic>
          <a:graphicData uri="http://schemas.openxmlformats.org/drawingml/2006/table">
            <a:tbl>
              <a:tblPr/>
              <a:tblGrid>
                <a:gridCol w="5738646"/>
                <a:gridCol w="524329"/>
                <a:gridCol w="789558"/>
                <a:gridCol w="789558"/>
              </a:tblGrid>
              <a:tr h="1794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Times New Roman"/>
                          <a:cs typeface="Times New Roman"/>
                        </a:rPr>
                        <a:t>Посещения лиц старше трудоспособного возраста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строки</a:t>
                      </a:r>
                    </a:p>
                  </a:txBody>
                  <a:tcPr marL="54697" marR="54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10">
                          <a:latin typeface="Times New Roman"/>
                          <a:ea typeface="Times New Roman"/>
                          <a:cs typeface="Times New Roman"/>
                        </a:rPr>
                        <a:t>Число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посещений</a:t>
                      </a: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10"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сельскими жителями</a:t>
                      </a:r>
                    </a:p>
                  </a:txBody>
                  <a:tcPr marL="54697" marR="54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4697" marR="54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1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97" marR="5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1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97" marR="54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Из общего числа посещений сделано лицами старше трудоспособного возраста (из табл. 2100, стр.1, гр. 3)  </a:t>
                      </a:r>
                    </a:p>
                  </a:txBody>
                  <a:tcPr marL="54697" marR="54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4697" marR="54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97" marR="54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97" marR="54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60">
                <a:tc>
                  <a:txBody>
                    <a:bodyPr/>
                    <a:lstStyle/>
                    <a:p>
                      <a:pPr marL="8001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из них:  по поводу заболеваний (из табл. 2100, стр.1, гр. 7)</a:t>
                      </a:r>
                    </a:p>
                  </a:txBody>
                  <a:tcPr marL="54697" marR="54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4697" marR="54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97" marR="54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97" marR="54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посещений врачами на дому всего (из табл. 2100, стр.1, гр. 9)</a:t>
                      </a:r>
                    </a:p>
                  </a:txBody>
                  <a:tcPr marL="54697" marR="54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4697" marR="54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97" marR="54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97" marR="54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60">
                <a:tc>
                  <a:txBody>
                    <a:bodyPr/>
                    <a:lstStyle/>
                    <a:p>
                      <a:pPr marL="8001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из них: по поводу заболеваний (из табл. 2100, стр.1, гр. 11)</a:t>
                      </a:r>
                    </a:p>
                  </a:txBody>
                  <a:tcPr marL="54697" marR="54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4697" marR="54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97" marR="54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97" marR="54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77490" y="228600"/>
            <a:ext cx="4983480" cy="46166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Таблица 2104 – </a:t>
            </a:r>
            <a:r>
              <a:rPr lang="ru-RU" sz="2400" b="1" dirty="0" smtClean="0">
                <a:solidFill>
                  <a:schemeClr val="tx1"/>
                </a:solidFill>
              </a:rPr>
              <a:t>БЕЗ ИЗМЕНЕНИЙ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158"/>
          <p:cNvSpPr>
            <a:spLocks noChangeArrowheads="1"/>
          </p:cNvSpPr>
          <p:nvPr/>
        </p:nvSpPr>
        <p:spPr bwMode="auto">
          <a:xfrm>
            <a:off x="1333500" y="5172907"/>
            <a:ext cx="8267700" cy="9535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Blip>
                <a:blip r:embed="rId2"/>
              </a:buBlip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сведения, указанные в таблице не должны превышать данные по строке 1 таблицы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2100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Blip>
                <a:blip r:embed="rId2"/>
              </a:buBlip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учитываются посещения лиц старше трудоспособного возраста, то есть посещения женщин  возрасте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и старше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 мужчин в возрасте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лет 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6066" y="3099189"/>
            <a:ext cx="2339752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(из табл. 2100, стр.1, гр. 3) 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449846" y="3560952"/>
            <a:ext cx="2339752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(из табл. 2100, стр.1, гр. 7)</a:t>
            </a:r>
            <a:endParaRPr lang="ru-RU" sz="14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1276" y="4041229"/>
            <a:ext cx="2339752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(из табл. 2100, стр.1, гр. 9)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472706" y="4591279"/>
            <a:ext cx="2339752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eaLnBrk="0" fontAlgn="b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(из табл. 2100, стр.1, гр.11)</a:t>
            </a:r>
            <a:endParaRPr lang="ru-RU" sz="14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83140" y="6295292"/>
            <a:ext cx="2900583" cy="98488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табл. 2104, стр.3, гр. 3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табл. 2104, стр.4, гр.3</a:t>
            </a:r>
            <a:endParaRPr lang="ru-RU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6100103" y="6201177"/>
            <a:ext cx="3325252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Количество посещений при оказании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паллиативной медицинской помощи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лицам старше трудоспособного возраста на дому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583723" y="6377354"/>
            <a:ext cx="1524000" cy="844061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= 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721" y="6233563"/>
            <a:ext cx="1241618" cy="132611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54380" y="397215"/>
          <a:ext cx="9452609" cy="6583514"/>
        </p:xfrm>
        <a:graphic>
          <a:graphicData uri="http://schemas.openxmlformats.org/drawingml/2006/table">
            <a:tbl>
              <a:tblPr/>
              <a:tblGrid>
                <a:gridCol w="4176674"/>
                <a:gridCol w="1074775"/>
                <a:gridCol w="978767"/>
                <a:gridCol w="1074131"/>
                <a:gridCol w="1074131"/>
                <a:gridCol w="1074131"/>
              </a:tblGrid>
              <a:tr h="24031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Из общего числа посещений (табл. 2100, стр. 1)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сделано посещений всего</a:t>
                      </a:r>
                    </a:p>
                  </a:txBody>
                  <a:tcPr marL="52475" marR="5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строки</a:t>
                      </a:r>
                    </a:p>
                  </a:txBody>
                  <a:tcPr marL="52475" marR="5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1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сельскими жителями</a:t>
                      </a:r>
                    </a:p>
                  </a:txBody>
                  <a:tcPr marL="52475" marR="5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детьми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0-17 лет</a:t>
                      </a:r>
                    </a:p>
                  </a:txBody>
                  <a:tcPr marL="52475" marR="5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сельскими жителями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400">
                          <a:latin typeface="Times New Roman"/>
                          <a:ea typeface="Times New Roman"/>
                          <a:cs typeface="Times New Roman"/>
                        </a:rPr>
                        <a:t>(из гр. 5)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заболеваниям: всего</a:t>
                      </a: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из них: в неотложной форме</a:t>
                      </a: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активных</a:t>
                      </a: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2475" marR="5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по диспансерному наблюдению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475" marR="5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2475" marR="5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профилактической и иными целями: всего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475" marR="5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52475" marR="5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в том числе: медицинский осмотр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475" marR="5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52475" marR="5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диспансеризация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475" marR="5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2475" marR="5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</a:t>
                      </a:r>
                      <a:r>
                        <a:rPr lang="ru-RU" sz="140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</a:t>
                      </a:r>
                      <a:r>
                        <a:rPr lang="ru-RU" sz="1400" spc="-1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комплексный медицинский </a:t>
                      </a:r>
                      <a:r>
                        <a:rPr lang="ru-RU" sz="140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осмотр</a:t>
                      </a:r>
                      <a:r>
                        <a:rPr lang="en-US" sz="140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u="none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ПОСЕЩЕНИЯ</a:t>
                      </a:r>
                      <a:r>
                        <a:rPr lang="ru-RU" sz="1400" b="1" u="none" spc="-1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 ЦЗ</a:t>
                      </a:r>
                      <a:r>
                        <a:rPr lang="en-US" sz="1400" b="1" u="none" spc="-1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r>
                        <a:rPr lang="ru-RU" sz="1400" b="1" u="none" spc="-1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УГЛУБЛЕННАЯ                                              ДИСПАНСЕРИЗАЦИЯ ВОВ</a:t>
                      </a:r>
                      <a:endParaRPr lang="ru-RU" sz="140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1" u="sng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475" marR="5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52475" marR="5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из них в центрах здоровья</a:t>
                      </a:r>
                    </a:p>
                  </a:txBody>
                  <a:tcPr marL="52475" marR="5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9</a:t>
                      </a:r>
                    </a:p>
                  </a:txBody>
                  <a:tcPr marL="52475" marR="5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</a:t>
                      </a:r>
                      <a:r>
                        <a:rPr lang="ru-RU" sz="140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паллиативная </a:t>
                      </a:r>
                      <a:r>
                        <a:rPr lang="ru-RU" sz="1400" spc="-1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помощь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475" marR="5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52475" marR="5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</a:t>
                      </a:r>
                      <a:r>
                        <a:rPr lang="ru-RU" sz="140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патронаж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475" marR="5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52475" marR="5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</a:t>
                      </a:r>
                      <a:r>
                        <a:rPr lang="ru-RU" sz="140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прочие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475" marR="5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52475" marR="5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Передвижными:     </a:t>
                      </a:r>
                      <a:r>
                        <a:rPr lang="ru-RU" sz="140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амбулаториями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475" marR="5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52475" marR="5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</a:t>
                      </a:r>
                      <a:r>
                        <a:rPr lang="ru-RU" sz="140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spc="-1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врачебными бригадами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475" marR="5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52475" marR="5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</a:t>
                      </a:r>
                      <a:r>
                        <a:rPr lang="ru-RU" sz="140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spc="-1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мобильными медицинскими бригадами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475" marR="5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52475" marR="5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мобильными медицинскими комплексами</a:t>
                      </a:r>
                      <a:r>
                        <a:rPr lang="ru-RU" sz="140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475" marR="5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2475" marR="5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75" marR="5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0691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6440" y="1303040"/>
            <a:ext cx="4594860" cy="120032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Данные т.2105 отражают деятельность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врачей , включая  количество посещений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врачей –стоматологов </a:t>
            </a:r>
            <a:r>
              <a:rPr lang="ru-RU" sz="1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указанных в т.2100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строках с 86 по 90 с учетом посещений по заболеванию и с профилактической целью</a:t>
            </a:r>
          </a:p>
        </p:txBody>
      </p:sp>
      <p:sp>
        <p:nvSpPr>
          <p:cNvPr id="6" name="Rectangle 696"/>
          <p:cNvSpPr>
            <a:spLocks noChangeArrowheads="1"/>
          </p:cNvSpPr>
          <p:nvPr/>
        </p:nvSpPr>
        <p:spPr bwMode="auto">
          <a:xfrm>
            <a:off x="5806440" y="2648858"/>
            <a:ext cx="4640580" cy="1008112"/>
          </a:xfrm>
          <a:prstGeom prst="rect">
            <a:avLst/>
          </a:prstGeom>
          <a:ln w="38100">
            <a:solidFill>
              <a:schemeClr val="tx1"/>
            </a:solidFill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строка 1 должна быть больше суммы строк 2+3+4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строка 5 должна быть равна сумме строк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 +7+8+10+11+12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703"/>
          <p:cNvSpPr>
            <a:spLocks noChangeArrowheads="1"/>
          </p:cNvSpPr>
          <p:nvPr/>
        </p:nvSpPr>
        <p:spPr bwMode="auto">
          <a:xfrm>
            <a:off x="5813008" y="3818782"/>
            <a:ext cx="4634012" cy="1541888"/>
          </a:xfrm>
          <a:prstGeom prst="rect">
            <a:avLst/>
          </a:prstGeom>
          <a:ln w="38100">
            <a:solidFill>
              <a:schemeClr val="tx1"/>
            </a:solidFill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посещения, выполненные передвижными подразделениями, указываются из общего числа посещений (по заболеваниям и с профилактическими и иными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целями)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нали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чии подразделения в т.1003 в соответствующих строках и графах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09"/>
          <p:cNvSpPr>
            <a:spLocks noChangeArrowheads="1"/>
          </p:cNvSpPr>
          <p:nvPr/>
        </p:nvSpPr>
        <p:spPr bwMode="auto">
          <a:xfrm>
            <a:off x="3472224" y="6950075"/>
            <a:ext cx="8506416" cy="609600"/>
          </a:xfrm>
          <a:prstGeom prst="rect">
            <a:avLst/>
          </a:prstGeom>
          <a:ln w="38100">
            <a:solidFill>
              <a:schemeClr val="tx1"/>
            </a:solidFill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 графе 3 строка 1 должна быть равна сумме граф 7+8+11 по строке 1 таблицы 2100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 графе 3 сумма строк 1+5 должна быть равна сумме граф 3+9 по строке 1 таблицы 2100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4570" y="0"/>
            <a:ext cx="5829300" cy="40825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Таблица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2105-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СТРОКИ 8, 9,16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703"/>
          <p:cNvSpPr>
            <a:spLocks noChangeArrowheads="1"/>
          </p:cNvSpPr>
          <p:nvPr/>
        </p:nvSpPr>
        <p:spPr bwMode="auto">
          <a:xfrm>
            <a:off x="5816818" y="5525662"/>
            <a:ext cx="4710212" cy="897998"/>
          </a:xfrm>
          <a:prstGeom prst="rect">
            <a:avLst/>
          </a:prstGeom>
          <a:ln w="38100">
            <a:solidFill>
              <a:schemeClr val="tx1"/>
            </a:solidFill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Посещения врачей мобильных медицинских комплексов в строке 16 заполняются если показано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 наличие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т.1003 стр.10 гр.3 и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число выездов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стр.10 гр.5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803" y="5337810"/>
            <a:ext cx="955357" cy="89534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4251"/>
            <a:ext cx="764286" cy="71627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6"/>
          <p:cNvSpPr txBox="1">
            <a:spLocks/>
          </p:cNvSpPr>
          <p:nvPr/>
        </p:nvSpPr>
        <p:spPr>
          <a:xfrm>
            <a:off x="1136522" y="2179902"/>
            <a:ext cx="7715200" cy="33123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Обращение в форме 30 включает в себя одно или несколько посещений пациента, в результате которых цель обращения достигнута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зависимости от цели обращения подразделяются на: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- обращения по поводу </a:t>
            </a:r>
            <a:r>
              <a:rPr kumimoji="0" lang="ru-RU" altLang="ru-RU" sz="1800" b="1" i="0" u="sng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заболеваний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травм, отравлений и некоторых других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последствий воздействия внешних причин (коды A00 - T98 МКБ-10);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- обращения с профилактической целью (коды Z00 - Z99 МКБ-10)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сведения, указанные в таблице 2106, должны быть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 больше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чем данные указанные в таблице 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2100.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5658" y="5174785"/>
            <a:ext cx="5295012" cy="156966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таблице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учитываются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обращения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 поводу заболеваний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врачам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стоматологам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таблице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учитываются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обращения  по поводу заболеваний  к зубным врачам,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врачам-ортодонтам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, врачам-ортопедам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040" y="2766468"/>
            <a:ext cx="746097" cy="74609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907" y="5566030"/>
            <a:ext cx="746097" cy="74609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251F0F9-A1DB-4C70-B469-4E01ADC569AE}"/>
              </a:ext>
            </a:extLst>
          </p:cNvPr>
          <p:cNvSpPr txBox="1"/>
          <p:nvPr/>
        </p:nvSpPr>
        <p:spPr>
          <a:xfrm>
            <a:off x="880110" y="342900"/>
            <a:ext cx="8641080" cy="172534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Таблица 2106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изменений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Обращения по поводу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заболеваний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всего 1__, из них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сельских жителей 2__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;д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0-17 лет ( из стр.1) 3___,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них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сельских жителей( из стр.3) 4_____.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47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696">
            <a:extLst>
              <a:ext uri="{FF2B5EF4-FFF2-40B4-BE49-F238E27FC236}">
                <a16:creationId xmlns="" xmlns:a16="http://schemas.microsoft.com/office/drawing/2014/main" id="{959D2665-1B30-4EB2-A26B-E40890B69F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3307681"/>
              </p:ext>
            </p:extLst>
          </p:nvPr>
        </p:nvGraphicFramePr>
        <p:xfrm>
          <a:off x="534511" y="1122680"/>
          <a:ext cx="8859838" cy="5608320"/>
        </p:xfrm>
        <a:graphic>
          <a:graphicData uri="http://schemas.openxmlformats.org/drawingml/2006/table">
            <a:tbl>
              <a:tblPr/>
              <a:tblGrid>
                <a:gridCol w="1169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66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44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44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102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464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7601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2032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6035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8740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6378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8740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76378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стр.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посещений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общего числа посещений (из гр.3) сделано по поводу заболеваний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посещений врачами на дому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2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врачей, включая профилактические - всего 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сельскими </a:t>
                      </a: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жителя-ми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взрослыми 18 лет и старше 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детьми 0-17 лет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сельских жителей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гр.9: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гр. 12: по поводу заболеваний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52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сельскими жителями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детьми 0-17 лет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поводу заболеваний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детьми 0-17 лет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735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735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Врачи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всего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735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…</a:t>
                      </a: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8929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приемного отделения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735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…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735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8929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 детские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8929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стоматологи-ортопеды 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8929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стоматологи-терапевты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8929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стоматологи-хирурги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735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…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Rectangle 1694">
            <a:extLst>
              <a:ext uri="{FF2B5EF4-FFF2-40B4-BE49-F238E27FC236}">
                <a16:creationId xmlns="" xmlns:a16="http://schemas.microsoft.com/office/drawing/2014/main" id="{51464C3B-D535-41FE-A69A-93BF1EC7F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9938" y="3084830"/>
            <a:ext cx="7502782" cy="3818890"/>
          </a:xfrm>
          <a:prstGeom prst="rect">
            <a:avLst/>
          </a:prstGeom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Работу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врачей-стоматологов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-показывают 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в таблице 2100</a:t>
            </a:r>
            <a:r>
              <a:rPr lang="en-US" sz="1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строках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86, 87,89,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90 соответственно занятым должностям  с разбивкой на посещения с профилактической целью и посещения по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заболеванию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в таблицах  2104,2105,2106 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Деятельность стоматологов- ортопедов отражается только в т.2701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881FDA07-7ADF-4145-8464-0909F383E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28" y="3146664"/>
            <a:ext cx="853579" cy="78017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01123883-71EA-4337-9E81-225381CAE38F}"/>
              </a:ext>
            </a:extLst>
          </p:cNvPr>
          <p:cNvSpPr txBox="1">
            <a:spLocks noChangeArrowheads="1"/>
          </p:cNvSpPr>
          <p:nvPr/>
        </p:nvSpPr>
        <p:spPr>
          <a:xfrm>
            <a:off x="2446020" y="411480"/>
            <a:ext cx="6075680" cy="33782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38200" indent="-838200"/>
            <a:r>
              <a:rPr lang="ru-RU" sz="2000" b="1" dirty="0">
                <a:latin typeface="Times New Roman" pitchFamily="18" charset="0"/>
              </a:rPr>
              <a:t>Работа врачей – стоматологов (таблица  </a:t>
            </a:r>
            <a:r>
              <a:rPr lang="ru-RU" sz="2000" b="1" dirty="0" smtClean="0">
                <a:latin typeface="Times New Roman" pitchFamily="18" charset="0"/>
              </a:rPr>
              <a:t>2100)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2020" y="3646170"/>
            <a:ext cx="3683894" cy="154087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СТОМАТОЛОГОВ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СТОМАТОЛОГОВ ДЕТСКИХ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СТОМАТОЛОГОВ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ТЕРАПЕВТОВ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СТОМАТОЛОГОВ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ХИРУРГОВ</a:t>
            </a:r>
          </a:p>
          <a:p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6195060" y="3360420"/>
            <a:ext cx="834390" cy="274320"/>
          </a:xfrm>
          <a:prstGeom prst="down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47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64">
            <a:extLst>
              <a:ext uri="{FF2B5EF4-FFF2-40B4-BE49-F238E27FC236}">
                <a16:creationId xmlns="" xmlns:a16="http://schemas.microsoft.com/office/drawing/2014/main" id="{6AD133C7-5157-43CB-9CF1-620820D00F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39209774"/>
              </p:ext>
            </p:extLst>
          </p:nvPr>
        </p:nvGraphicFramePr>
        <p:xfrm>
          <a:off x="624840" y="1040131"/>
          <a:ext cx="8763000" cy="3108328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0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14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939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0325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Контингенты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посещений врачей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стоматологов ( из т.2100)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7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первичных </a:t>
                      </a:r>
                      <a:r>
                        <a:rPr kumimoji="0" lang="ru-RU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*)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Вылечено зубов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стр. 1:  дети до 14 лет включительно 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15-17 лет включительно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Сельские жители (из стр.1)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передвижных стоматологических кабинетах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355">
            <a:extLst>
              <a:ext uri="{FF2B5EF4-FFF2-40B4-BE49-F238E27FC236}">
                <a16:creationId xmlns="" xmlns:a16="http://schemas.microsoft.com/office/drawing/2014/main" id="{8537C987-0462-4848-ACBC-1F701456A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0820" y="2677160"/>
            <a:ext cx="4699000" cy="984684"/>
          </a:xfrm>
          <a:prstGeom prst="rect">
            <a:avLst/>
          </a:prstGeom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таблицу включаются  сведения о работе врачей - стоматологов,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они состоят в штате медицинской организации</a:t>
            </a:r>
            <a:r>
              <a:rPr lang="ru-RU" b="1" u="sng" dirty="0"/>
              <a:t> </a:t>
            </a:r>
          </a:p>
        </p:txBody>
      </p:sp>
      <p:sp>
        <p:nvSpPr>
          <p:cNvPr id="5" name="Rectangle 353">
            <a:extLst>
              <a:ext uri="{FF2B5EF4-FFF2-40B4-BE49-F238E27FC236}">
                <a16:creationId xmlns="" xmlns:a16="http://schemas.microsoft.com/office/drawing/2014/main" id="{D124FEA1-0AC0-41AA-BA2B-04C1F129F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502" y="4207215"/>
            <a:ext cx="8686800" cy="533400"/>
          </a:xfrm>
          <a:prstGeom prst="rect">
            <a:avLst/>
          </a:prstGeom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 Первичным считается первое посещение за стоматологической помощью в отчетном году по любому поводу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A5D67C37-061F-4879-B5AA-62E196D79C7B}"/>
              </a:ext>
            </a:extLst>
          </p:cNvPr>
          <p:cNvSpPr txBox="1">
            <a:spLocks noChangeArrowheads="1"/>
          </p:cNvSpPr>
          <p:nvPr/>
        </p:nvSpPr>
        <p:spPr>
          <a:xfrm>
            <a:off x="1388110" y="232410"/>
            <a:ext cx="6553200" cy="457200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sz="2000" b="1" dirty="0">
                <a:latin typeface="Times New Roman" pitchFamily="18" charset="0"/>
              </a:rPr>
              <a:t>Таблица  </a:t>
            </a:r>
            <a:r>
              <a:rPr lang="ru-RU" sz="2000" b="1" dirty="0" smtClean="0">
                <a:latin typeface="Times New Roman" pitchFamily="18" charset="0"/>
              </a:rPr>
              <a:t>2710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7" name="Rectangle 872"/>
          <p:cNvSpPr>
            <a:spLocks noChangeArrowheads="1"/>
          </p:cNvSpPr>
          <p:nvPr/>
        </p:nvSpPr>
        <p:spPr bwMode="auto">
          <a:xfrm>
            <a:off x="1818323" y="4949140"/>
            <a:ext cx="7394257" cy="194315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>
              <a:buNone/>
            </a:pPr>
            <a:r>
              <a:rPr lang="ru-RU" altLang="ru-RU" sz="1600" dirty="0" smtClean="0">
                <a:latin typeface="Times New Roman" pitchFamily="18" charset="0"/>
              </a:rPr>
              <a:t>В графе 11 показывать </a:t>
            </a:r>
            <a:r>
              <a:rPr lang="ru-RU" altLang="ru-RU" sz="1600" b="1" u="sng" dirty="0" smtClean="0">
                <a:latin typeface="Times New Roman" pitchFamily="18" charset="0"/>
              </a:rPr>
              <a:t>общее число санированных</a:t>
            </a:r>
            <a:r>
              <a:rPr lang="ru-RU" altLang="ru-RU" sz="1600" b="1" dirty="0" smtClean="0">
                <a:latin typeface="Times New Roman" pitchFamily="18" charset="0"/>
              </a:rPr>
              <a:t>, </a:t>
            </a:r>
            <a:r>
              <a:rPr lang="ru-RU" altLang="ru-RU" sz="1600" dirty="0" smtClean="0">
                <a:latin typeface="Times New Roman" pitchFamily="18" charset="0"/>
              </a:rPr>
              <a:t>как по обращаемости, так и санированных( гр.14) из нуждавшихся (гр.13),выявленных во время прохождения осмотра в порядке плановой санации. </a:t>
            </a:r>
          </a:p>
          <a:p>
            <a:pPr marL="0">
              <a:buNone/>
            </a:pPr>
            <a:endParaRPr lang="ru-RU" altLang="ru-RU" sz="1600" dirty="0" smtClean="0">
              <a:latin typeface="Times New Roman" pitchFamily="18" charset="0"/>
            </a:endParaRPr>
          </a:p>
          <a:p>
            <a:pPr marL="0">
              <a:buNone/>
            </a:pPr>
            <a:r>
              <a:rPr lang="ru-RU" altLang="ru-RU" sz="1600" dirty="0" smtClean="0">
                <a:latin typeface="Times New Roman" pitchFamily="18" charset="0"/>
              </a:rPr>
              <a:t>Разница между графами 11 и 14 по всем строкам должна быть </a:t>
            </a:r>
            <a:r>
              <a:rPr lang="ru-RU" altLang="ru-RU" sz="1600" b="1" u="sng" dirty="0" smtClean="0">
                <a:latin typeface="Times New Roman" pitchFamily="18" charset="0"/>
              </a:rPr>
              <a:t>на «санированных с приема » </a:t>
            </a:r>
            <a:r>
              <a:rPr lang="ru-RU" altLang="ru-RU" sz="1600" dirty="0" smtClean="0">
                <a:latin typeface="Times New Roman" pitchFamily="18" charset="0"/>
              </a:rPr>
              <a:t>при обращении пациента за медицинской помощью  в медицинскую организацию вне осмотра в порядке плановой санации.</a:t>
            </a:r>
          </a:p>
          <a:p>
            <a:pPr marL="0">
              <a:buNone/>
            </a:pPr>
            <a:r>
              <a:rPr lang="ru-RU" altLang="ru-RU" sz="1600" dirty="0" smtClean="0">
                <a:latin typeface="Times New Roman" pitchFamily="18" charset="0"/>
              </a:rPr>
              <a:t> </a:t>
            </a:r>
          </a:p>
          <a:p>
            <a:pPr marL="0">
              <a:buFont typeface="Wingdings" pitchFamily="2" charset="2"/>
              <a:buNone/>
            </a:pPr>
            <a:endParaRPr lang="ru-RU" altLang="ru-RU" sz="1600" dirty="0" smtClean="0">
              <a:latin typeface="Times New Roman" pitchFamily="18" charset="0"/>
            </a:endParaRPr>
          </a:p>
          <a:p>
            <a:pPr marL="0">
              <a:buFont typeface="Wingdings" pitchFamily="2" charset="2"/>
              <a:buNone/>
            </a:pPr>
            <a:endParaRPr lang="ru-RU" altLang="ru-RU" sz="1600" u="sng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7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8CDE842-E137-4551-BE22-76916B6A2C7E}"/>
              </a:ext>
            </a:extLst>
          </p:cNvPr>
          <p:cNvSpPr txBox="1"/>
          <p:nvPr/>
        </p:nvSpPr>
        <p:spPr>
          <a:xfrm>
            <a:off x="4422008" y="694418"/>
            <a:ext cx="4957893" cy="707886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всех врачей-стоматологов  включается  в т.2100 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строках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86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,87,89,90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C2D9C3B-69EC-419C-B0D4-1847C78DB9B8}"/>
              </a:ext>
            </a:extLst>
          </p:cNvPr>
          <p:cNvSpPr txBox="1"/>
          <p:nvPr/>
        </p:nvSpPr>
        <p:spPr>
          <a:xfrm>
            <a:off x="4444868" y="1474218"/>
            <a:ext cx="4957892" cy="1415772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посещений «всего»  к детским стоматологам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стоматологам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стоматологам – хирургам детей от 0 до 17 лет в т.2100  в поликлинике и на дому в сумме  строк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Стр.86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гр.5 + гр.12)+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стр87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гр.5 + гр.12)+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стр.90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(гр.5+гр.12)  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соответствовать сумме  посещений к врачам стоматологам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от 0 до 14 лет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 от 15 до 17 лет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т.2710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стр.4 гр.3+стр.5 гр.3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863D4EC-2958-479D-A02D-D714433BAB2B}"/>
              </a:ext>
            </a:extLst>
          </p:cNvPr>
          <p:cNvSpPr txBox="1"/>
          <p:nvPr/>
        </p:nvSpPr>
        <p:spPr>
          <a:xfrm>
            <a:off x="4456298" y="2981252"/>
            <a:ext cx="4957892" cy="2031325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посещений по заболеванию к детским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стоматологам, стоматологам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стоматологам – хирургам детей от 0 до 17 лет в т.2100  в поликлинике и на дому в сумме  строк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Стр.86 ( гр.8+гр.13)+стр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87 ( гр.8 + гр.13)+ стр.90 (гр.8+гр.13) 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должно соответствовать сумме  посещений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заболеванию к врачам стоматологам детей и подростков т.2710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стр.4(гр.3-гр.12)+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стр5 (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гр.3-гр.12)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69AA9D9-3FAA-4448-ACE6-D269C2A3D3D5}"/>
              </a:ext>
            </a:extLst>
          </p:cNvPr>
          <p:cNvSpPr txBox="1"/>
          <p:nvPr/>
        </p:nvSpPr>
        <p:spPr>
          <a:xfrm>
            <a:off x="4467729" y="5051947"/>
            <a:ext cx="4957891" cy="1384995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Проверять разницу по всем графам т.2710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взрослых». У них не должно быть молочных зубов и «отрицательных чисел» ни в одной графе таблицы.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первичных посещений в гр.4 не должно быть больше посещений всего в гр.3 т.2710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7605DBD-31E7-4EE4-99D7-6AD6EFE1C3BE}"/>
              </a:ext>
            </a:extLst>
          </p:cNvPr>
          <p:cNvSpPr txBox="1"/>
          <p:nvPr/>
        </p:nvSpPr>
        <p:spPr>
          <a:xfrm>
            <a:off x="4433438" y="6537926"/>
            <a:ext cx="4957890" cy="954107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Строка 1  т.2710 по всем графам должна быть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не меньше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суммы  строк 4 «дети» и 5 «подростки» по всем графам. Разница по всем графам должна выходить на  «взрослых»</a:t>
            </a:r>
          </a:p>
          <a:p>
            <a:pPr algn="ctr"/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CBC504A-C69C-4DBC-A87C-704C382BE769}"/>
              </a:ext>
            </a:extLst>
          </p:cNvPr>
          <p:cNvSpPr txBox="1"/>
          <p:nvPr/>
        </p:nvSpPr>
        <p:spPr>
          <a:xfrm>
            <a:off x="177127" y="1472663"/>
            <a:ext cx="3461151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Т.2710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«Работа врачей-стоматологов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B4244E2-756A-404C-8787-E341CF998A98}"/>
              </a:ext>
            </a:extLst>
          </p:cNvPr>
          <p:cNvSpPr txBox="1"/>
          <p:nvPr/>
        </p:nvSpPr>
        <p:spPr>
          <a:xfrm>
            <a:off x="400370" y="4840750"/>
            <a:ext cx="3131262" cy="23037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Данные </a:t>
            </a:r>
            <a:r>
              <a:rPr lang="ru-RU" u="sng" dirty="0" smtClean="0"/>
              <a:t>СП и ДСП </a:t>
            </a:r>
            <a:r>
              <a:rPr lang="ru-RU" dirty="0"/>
              <a:t>должны быть обязательно заверены</a:t>
            </a:r>
          </a:p>
          <a:p>
            <a:pPr algn="ctr"/>
            <a:r>
              <a:rPr lang="ru-RU" dirty="0"/>
              <a:t> организационно</a:t>
            </a:r>
          </a:p>
          <a:p>
            <a:pPr algn="ctr"/>
            <a:r>
              <a:rPr lang="ru-RU" dirty="0"/>
              <a:t>методическим  отделом по стоматологии</a:t>
            </a:r>
          </a:p>
          <a:p>
            <a:r>
              <a:rPr lang="ru-RU" dirty="0"/>
              <a:t> 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="" xmlns:a16="http://schemas.microsoft.com/office/drawing/2014/main" id="{ADAEDBB7-0794-4721-85B6-90A59F694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47" y="4066475"/>
            <a:ext cx="737274" cy="668149"/>
          </a:xfrm>
          <a:prstGeom prst="rect">
            <a:avLst/>
          </a:prstGeom>
          <a:solidFill>
            <a:srgbClr val="388E3C"/>
          </a:solidFill>
          <a:ln>
            <a:noFill/>
          </a:ln>
          <a:extLst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046220" y="994410"/>
            <a:ext cx="0" cy="62636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057650" y="982980"/>
            <a:ext cx="388620" cy="114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3" idx="1"/>
          </p:cNvCxnSpPr>
          <p:nvPr/>
        </p:nvCxnSpPr>
        <p:spPr>
          <a:xfrm flipV="1">
            <a:off x="4023360" y="2182104"/>
            <a:ext cx="421508" cy="10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034790" y="3817620"/>
            <a:ext cx="44577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034790" y="5577840"/>
            <a:ext cx="37719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034790" y="7258050"/>
            <a:ext cx="411480" cy="114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623310" y="2743200"/>
            <a:ext cx="4000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трелка вниз 26"/>
          <p:cNvSpPr/>
          <p:nvPr/>
        </p:nvSpPr>
        <p:spPr>
          <a:xfrm>
            <a:off x="1577340" y="3737610"/>
            <a:ext cx="914400" cy="1097280"/>
          </a:xfrm>
          <a:prstGeom prst="downArrow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47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6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13138912"/>
              </p:ext>
            </p:extLst>
          </p:nvPr>
        </p:nvGraphicFramePr>
        <p:xfrm>
          <a:off x="533400" y="1143001"/>
          <a:ext cx="8763000" cy="4092579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0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14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939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0325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Контингенты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посещений зубных врачей и  гигиенистов стоматологических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8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7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первичных </a:t>
                      </a:r>
                      <a:r>
                        <a:rPr kumimoji="0" lang="ru-RU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*)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профилактической и иными  целями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 зубными врачами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гигиенистами стоматологическими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стр. 1:  дети до 14 лет включительно 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15-17 лет включительно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Сельские жители (из стр.1)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передвижных стоматологических кабинетах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4102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Rectangle 353"/>
          <p:cNvSpPr>
            <a:spLocks noChangeArrowheads="1"/>
          </p:cNvSpPr>
          <p:nvPr/>
        </p:nvSpPr>
        <p:spPr bwMode="auto">
          <a:xfrm>
            <a:off x="609600" y="5311140"/>
            <a:ext cx="8686800" cy="533400"/>
          </a:xfrm>
          <a:prstGeom prst="rect">
            <a:avLst/>
          </a:prstGeom>
          <a:ln w="38100">
            <a:solidFill>
              <a:schemeClr val="tx1"/>
            </a:solidFill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dirty="0"/>
              <a:t>*)  </a:t>
            </a:r>
            <a:r>
              <a:rPr lang="ru-RU" sz="1600" dirty="0"/>
              <a:t>Первичным считается первое посещение за стоматологической помощью в отчетном году по любому поводу</a:t>
            </a:r>
          </a:p>
        </p:txBody>
      </p:sp>
      <p:sp>
        <p:nvSpPr>
          <p:cNvPr id="5" name="Rectangle 355"/>
          <p:cNvSpPr>
            <a:spLocks noChangeArrowheads="1"/>
          </p:cNvSpPr>
          <p:nvPr/>
        </p:nvSpPr>
        <p:spPr bwMode="auto">
          <a:xfrm>
            <a:off x="5215890" y="3459872"/>
            <a:ext cx="4568190" cy="1134988"/>
          </a:xfrm>
          <a:prstGeom prst="rect">
            <a:avLst/>
          </a:prstGeom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/>
            <a:r>
              <a:rPr lang="ru-RU" sz="1600" dirty="0" smtClean="0"/>
              <a:t>        в </a:t>
            </a:r>
            <a:r>
              <a:rPr lang="ru-RU" sz="1600" dirty="0"/>
              <a:t>таблицу включаются </a:t>
            </a:r>
            <a:r>
              <a:rPr lang="ru-RU" sz="1600" dirty="0" smtClean="0"/>
              <a:t>сведения </a:t>
            </a:r>
            <a:r>
              <a:rPr lang="ru-RU" sz="1600" dirty="0"/>
              <a:t>о деятельности гигиенистов стоматологических и зубных </a:t>
            </a:r>
            <a:r>
              <a:rPr lang="ru-RU" sz="1600" dirty="0" smtClean="0"/>
              <a:t>врачей, если </a:t>
            </a:r>
            <a:r>
              <a:rPr lang="ru-RU" sz="1600" dirty="0"/>
              <a:t>они состоят в штате медицинской организации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35430" y="155044"/>
            <a:ext cx="6553200" cy="381000"/>
          </a:xfr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sz="2000" b="1" dirty="0">
                <a:latin typeface="Times New Roman" pitchFamily="18" charset="0"/>
              </a:rPr>
              <a:t>Работа стоматологического кабинета таблица 2700</a:t>
            </a:r>
            <a:r>
              <a:rPr lang="ru-RU" sz="2000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0047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4102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3" name="Group 881"/>
          <p:cNvGraphicFramePr>
            <a:graphicFrameLocks/>
          </p:cNvGraphicFramePr>
          <p:nvPr/>
        </p:nvGraphicFramePr>
        <p:xfrm>
          <a:off x="533400" y="990600"/>
          <a:ext cx="8763000" cy="3739198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9215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0962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6991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2546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2072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720725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51435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Контингенты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Вылечено зубов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(гр.6)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Удалено зубов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постоянных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санировано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CEF2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Профилактическая работа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 курс профилактики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 объем работы в УЕТ (из гр.3)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12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постоянных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поводу осложненного кариеса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осмотрено в порядке плановой санации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гр. 12 нуждались в санации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гр. 13 санировано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CEF2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6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CEF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CEF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46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5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…..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872"/>
          <p:cNvSpPr>
            <a:spLocks noChangeArrowheads="1"/>
          </p:cNvSpPr>
          <p:nvPr/>
        </p:nvSpPr>
        <p:spPr bwMode="auto">
          <a:xfrm>
            <a:off x="3144203" y="3989020"/>
            <a:ext cx="7359674" cy="251728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>
              <a:buNone/>
            </a:pPr>
            <a:r>
              <a:rPr lang="ru-RU" altLang="ru-RU" sz="1600" b="1" dirty="0" smtClean="0">
                <a:latin typeface="Times New Roman" pitchFamily="18" charset="0"/>
              </a:rPr>
              <a:t>В графе 11 показывать </a:t>
            </a:r>
            <a:r>
              <a:rPr lang="ru-RU" altLang="ru-RU" sz="1800" b="1" u="sng" dirty="0" smtClean="0">
                <a:latin typeface="Times New Roman" pitchFamily="18" charset="0"/>
              </a:rPr>
              <a:t>общее число санированных</a:t>
            </a:r>
            <a:r>
              <a:rPr lang="ru-RU" altLang="ru-RU" sz="1600" b="1" dirty="0" smtClean="0">
                <a:latin typeface="Times New Roman" pitchFamily="18" charset="0"/>
              </a:rPr>
              <a:t>, как по обращаемости, так и санированных( гр.14) из нуждавшихся (гр.13),выявленных во время прохождения осмотра в порядке плановой санации. </a:t>
            </a:r>
          </a:p>
          <a:p>
            <a:pPr marL="0">
              <a:buNone/>
            </a:pPr>
            <a:endParaRPr lang="ru-RU" altLang="ru-RU" sz="1600" b="1" dirty="0" smtClean="0">
              <a:latin typeface="Times New Roman" pitchFamily="18" charset="0"/>
            </a:endParaRPr>
          </a:p>
          <a:p>
            <a:pPr marL="0">
              <a:buFont typeface="Wingdings" pitchFamily="2" charset="2"/>
              <a:buNone/>
            </a:pPr>
            <a:r>
              <a:rPr lang="ru-RU" altLang="ru-RU" sz="1600" b="1" dirty="0" smtClean="0">
                <a:latin typeface="Times New Roman" pitchFamily="18" charset="0"/>
              </a:rPr>
              <a:t>Разница </a:t>
            </a:r>
            <a:r>
              <a:rPr lang="ru-RU" altLang="ru-RU" sz="1600" b="1" dirty="0">
                <a:latin typeface="Times New Roman" pitchFamily="18" charset="0"/>
              </a:rPr>
              <a:t>между графами 11 и 14 по всем строкам должна быть </a:t>
            </a:r>
            <a:r>
              <a:rPr lang="ru-RU" altLang="ru-RU" sz="1800" b="1" u="sng" dirty="0">
                <a:latin typeface="Times New Roman" pitchFamily="18" charset="0"/>
              </a:rPr>
              <a:t>на </a:t>
            </a:r>
            <a:r>
              <a:rPr lang="ru-RU" altLang="ru-RU" sz="1800" b="1" u="sng" dirty="0" smtClean="0">
                <a:latin typeface="Times New Roman" pitchFamily="18" charset="0"/>
              </a:rPr>
              <a:t>«санированных с приема » </a:t>
            </a:r>
            <a:r>
              <a:rPr lang="ru-RU" altLang="ru-RU" sz="1600" b="1" dirty="0">
                <a:latin typeface="Times New Roman" pitchFamily="18" charset="0"/>
              </a:rPr>
              <a:t>при обращении пациента за медицинской </a:t>
            </a:r>
            <a:r>
              <a:rPr lang="ru-RU" altLang="ru-RU" sz="1600" b="1" dirty="0" smtClean="0">
                <a:latin typeface="Times New Roman" pitchFamily="18" charset="0"/>
              </a:rPr>
              <a:t>помощью  в медицинскую организацию вне осмотра в порядке плановой санации. </a:t>
            </a:r>
          </a:p>
          <a:p>
            <a:pPr marL="0">
              <a:buFont typeface="Wingdings" pitchFamily="2" charset="2"/>
              <a:buNone/>
            </a:pPr>
            <a:r>
              <a:rPr lang="ru-RU" altLang="ru-RU" sz="1600" b="1" dirty="0" smtClean="0">
                <a:latin typeface="Times New Roman" pitchFamily="18" charset="0"/>
              </a:rPr>
              <a:t>Данные гр.5 по всем строкам равны данным гр. 12</a:t>
            </a:r>
            <a:endParaRPr lang="ru-RU" altLang="ru-RU" sz="1600" b="1" dirty="0">
              <a:latin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86560" y="156210"/>
            <a:ext cx="6553200" cy="457200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>
                <a:latin typeface="Times New Roman" pitchFamily="18" charset="0"/>
              </a:rPr>
              <a:t>таблица 2700 (продолжение)</a:t>
            </a:r>
            <a:r>
              <a:rPr lang="ru-RU" altLang="ru-RU" sz="2000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0047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EE1A00D-C667-4BFA-A233-0F63B9CA6201}"/>
              </a:ext>
            </a:extLst>
          </p:cNvPr>
          <p:cNvSpPr txBox="1"/>
          <p:nvPr/>
        </p:nvSpPr>
        <p:spPr>
          <a:xfrm>
            <a:off x="177127" y="1472663"/>
            <a:ext cx="3461151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Т.2700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«Работа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стоматологического кабинета»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AEED245-35EA-450B-8B84-721ECEF617A9}"/>
              </a:ext>
            </a:extLst>
          </p:cNvPr>
          <p:cNvSpPr txBox="1"/>
          <p:nvPr/>
        </p:nvSpPr>
        <p:spPr>
          <a:xfrm>
            <a:off x="342071" y="4060859"/>
            <a:ext cx="3131262" cy="2303772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Данные </a:t>
            </a:r>
            <a:r>
              <a:rPr lang="ru-RU" u="sng" dirty="0" smtClean="0"/>
              <a:t>СП</a:t>
            </a:r>
            <a:r>
              <a:rPr lang="ru-RU" dirty="0" smtClean="0"/>
              <a:t> и </a:t>
            </a:r>
            <a:r>
              <a:rPr lang="ru-RU" u="sng" dirty="0" smtClean="0"/>
              <a:t>ДСП</a:t>
            </a:r>
            <a:r>
              <a:rPr lang="ru-RU" dirty="0" smtClean="0"/>
              <a:t> </a:t>
            </a:r>
            <a:r>
              <a:rPr lang="ru-RU" dirty="0"/>
              <a:t>должны быть обязательно заверены</a:t>
            </a:r>
          </a:p>
          <a:p>
            <a:pPr algn="ctr"/>
            <a:r>
              <a:rPr lang="ru-RU" dirty="0"/>
              <a:t> организационно</a:t>
            </a:r>
          </a:p>
          <a:p>
            <a:pPr algn="ctr"/>
            <a:r>
              <a:rPr lang="ru-RU" dirty="0"/>
              <a:t>методическим  отделом по стоматологии</a:t>
            </a:r>
          </a:p>
          <a:p>
            <a:r>
              <a:rPr lang="ru-RU" dirty="0"/>
              <a:t> 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948A4270-C9C6-4CF4-B720-9932D23A9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2788920"/>
            <a:ext cx="1131570" cy="1025477"/>
          </a:xfrm>
          <a:prstGeom prst="rect">
            <a:avLst/>
          </a:prstGeom>
          <a:solidFill>
            <a:srgbClr val="388E3C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extLst/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E569D8-5651-40ED-A439-85772602B8CC}"/>
              </a:ext>
            </a:extLst>
          </p:cNvPr>
          <p:cNvSpPr txBox="1"/>
          <p:nvPr/>
        </p:nvSpPr>
        <p:spPr>
          <a:xfrm>
            <a:off x="4145734" y="772694"/>
            <a:ext cx="4882392" cy="138499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зубных врачей и гигиенистов стоматологических не включать в т.2100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0987633-53F9-4B29-A8EE-4E9AF3AF375C}"/>
              </a:ext>
            </a:extLst>
          </p:cNvPr>
          <p:cNvSpPr txBox="1"/>
          <p:nvPr/>
        </p:nvSpPr>
        <p:spPr>
          <a:xfrm>
            <a:off x="4202884" y="2320395"/>
            <a:ext cx="4861106" cy="181588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Проверять разницу по всем графам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т.2700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 «взрослых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них не должно быть молочных зубов и «отрицательных чисел» ни в одной графе таблицы.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первичных посещений в гр.4 не должно быть больше посещений всего в гр.3 т.2700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02E2886-F530-48C7-B704-67AEB73C2A2D}"/>
              </a:ext>
            </a:extLst>
          </p:cNvPr>
          <p:cNvSpPr txBox="1"/>
          <p:nvPr/>
        </p:nvSpPr>
        <p:spPr>
          <a:xfrm>
            <a:off x="4191454" y="4236694"/>
            <a:ext cx="4882392" cy="33855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осуществлять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вида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</a:t>
            </a:r>
          </a:p>
        </p:txBody>
      </p:sp>
      <p:sp>
        <p:nvSpPr>
          <p:cNvPr id="8" name="Стрелка: вниз 8">
            <a:extLst>
              <a:ext uri="{FF2B5EF4-FFF2-40B4-BE49-F238E27FC236}">
                <a16:creationId xmlns="" xmlns:a16="http://schemas.microsoft.com/office/drawing/2014/main" id="{A84BFC13-506F-43A5-AF6C-AE907E103D8C}"/>
              </a:ext>
            </a:extLst>
          </p:cNvPr>
          <p:cNvSpPr/>
          <p:nvPr/>
        </p:nvSpPr>
        <p:spPr>
          <a:xfrm>
            <a:off x="4534494" y="4617719"/>
            <a:ext cx="1203366" cy="765811"/>
          </a:xfrm>
          <a:prstGeom prst="downArrow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9">
            <a:extLst>
              <a:ext uri="{FF2B5EF4-FFF2-40B4-BE49-F238E27FC236}">
                <a16:creationId xmlns="" xmlns:a16="http://schemas.microsoft.com/office/drawing/2014/main" id="{31F2ECF9-D177-4CE8-A74A-D3E56E50D258}"/>
              </a:ext>
            </a:extLst>
          </p:cNvPr>
          <p:cNvSpPr/>
          <p:nvPr/>
        </p:nvSpPr>
        <p:spPr>
          <a:xfrm>
            <a:off x="7911190" y="4594860"/>
            <a:ext cx="1095650" cy="822960"/>
          </a:xfrm>
          <a:prstGeom prst="downArrow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88E8054-241E-404F-BE4C-F2A83E4FCB7E}"/>
              </a:ext>
            </a:extLst>
          </p:cNvPr>
          <p:cNvSpPr txBox="1"/>
          <p:nvPr/>
        </p:nvSpPr>
        <p:spPr>
          <a:xfrm>
            <a:off x="3616927" y="5421707"/>
            <a:ext cx="2778895" cy="181588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Строка </a:t>
            </a:r>
            <a:r>
              <a:rPr lang="ru-RU" sz="1400" dirty="0"/>
              <a:t>1 по всем графам </a:t>
            </a:r>
            <a:r>
              <a:rPr lang="ru-RU" sz="1400" b="1" u="sng" dirty="0"/>
              <a:t>должна быть равна </a:t>
            </a:r>
            <a:r>
              <a:rPr lang="ru-RU" sz="1400" dirty="0"/>
              <a:t>сумме строк 2 «зубные врачи» и 3 «гигиенисты стоматологические» </a:t>
            </a:r>
            <a:endParaRPr lang="ru-RU" sz="1400" dirty="0" smtClean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15FDDE2-11C9-490C-8F41-2A84B1FBBEC4}"/>
              </a:ext>
            </a:extLst>
          </p:cNvPr>
          <p:cNvSpPr txBox="1"/>
          <p:nvPr/>
        </p:nvSpPr>
        <p:spPr>
          <a:xfrm>
            <a:off x="7081569" y="5433114"/>
            <a:ext cx="2850892" cy="178510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Строка </a:t>
            </a:r>
            <a:r>
              <a:rPr lang="ru-RU" sz="1400" dirty="0"/>
              <a:t>1 по всем графам должна быть </a:t>
            </a:r>
            <a:r>
              <a:rPr lang="ru-RU" sz="1400" b="1" u="sng" dirty="0"/>
              <a:t>не меньше суммы  </a:t>
            </a:r>
            <a:r>
              <a:rPr lang="ru-RU" sz="1400" dirty="0"/>
              <a:t>строк 4 «дети» и 5 «подростки». </a:t>
            </a:r>
            <a:r>
              <a:rPr lang="ru-RU" sz="1400" dirty="0" smtClean="0"/>
              <a:t>Разница между этими строками  </a:t>
            </a:r>
            <a:r>
              <a:rPr lang="ru-RU" sz="1400" dirty="0"/>
              <a:t>должна выходить на  «взрослых</a:t>
            </a:r>
            <a:r>
              <a:rPr lang="ru-RU" sz="1400" dirty="0" smtClean="0"/>
              <a:t>»</a:t>
            </a:r>
          </a:p>
          <a:p>
            <a:pPr algn="ctr"/>
            <a:endParaRPr lang="ru-RU" sz="1400" dirty="0"/>
          </a:p>
          <a:p>
            <a:pPr algn="ctr"/>
            <a:endParaRPr lang="ru-RU" sz="12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886200" y="1211580"/>
            <a:ext cx="11430" cy="31661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863340" y="1200150"/>
            <a:ext cx="331470" cy="228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909060" y="2788920"/>
            <a:ext cx="297180" cy="114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7" idx="1"/>
          </p:cNvCxnSpPr>
          <p:nvPr/>
        </p:nvCxnSpPr>
        <p:spPr>
          <a:xfrm>
            <a:off x="3897630" y="4366260"/>
            <a:ext cx="293824" cy="3971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2" idx="3"/>
          </p:cNvCxnSpPr>
          <p:nvPr/>
        </p:nvCxnSpPr>
        <p:spPr>
          <a:xfrm flipV="1">
            <a:off x="3638278" y="1977391"/>
            <a:ext cx="225062" cy="3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трелка вниз 28"/>
          <p:cNvSpPr/>
          <p:nvPr/>
        </p:nvSpPr>
        <p:spPr>
          <a:xfrm>
            <a:off x="1325880" y="2480310"/>
            <a:ext cx="1428750" cy="1554480"/>
          </a:xfrm>
          <a:prstGeom prst="downArrow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47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"/>
          <p:cNvSpPr txBox="1">
            <a:spLocks/>
          </p:cNvSpPr>
          <p:nvPr/>
        </p:nvSpPr>
        <p:spPr>
          <a:xfrm>
            <a:off x="1054056" y="1675901"/>
            <a:ext cx="8780079" cy="4215279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.Заполнение ФФСН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N30 ”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Сведения о медицинской организации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”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.Определения объемов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посещения ,обращения.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.Посещения , подлежащие 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учету,</a:t>
            </a:r>
            <a:r>
              <a:rPr kumimoji="0" lang="ru-RU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не подлежащие учету.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3.Первичная документация.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4.Контроль часто встречающихся ошибок при заполнении ФФСН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N30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5.Показатели деятельности амбулаторно-поликлинического учреждения.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II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.Стоматология.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III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.Формирование территориальной программы государственных гарантий.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1.Посещения с профилактическими и иными целями.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2.Посещения в неотложной форме.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3.Обращения по заболеванию.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IV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.Объемы ТПГГ.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 txBox="1">
            <a:spLocks noGrp="1"/>
          </p:cNvSpPr>
          <p:nvPr>
            <p:ph type="ctrTitle"/>
          </p:nvPr>
        </p:nvSpPr>
        <p:spPr>
          <a:xfrm>
            <a:off x="2251710" y="0"/>
            <a:ext cx="6115050" cy="707886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презентации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422324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FAC07EE-E023-4F13-9F45-F124962240CD}"/>
              </a:ext>
            </a:extLst>
          </p:cNvPr>
          <p:cNvSpPr txBox="1"/>
          <p:nvPr/>
        </p:nvSpPr>
        <p:spPr>
          <a:xfrm>
            <a:off x="433315" y="906827"/>
            <a:ext cx="2239860" cy="2215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Т.2701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«Число лиц, получивших зубные протезы , всего»</a:t>
            </a:r>
          </a:p>
          <a:p>
            <a:pPr algn="ctr"/>
            <a:endParaRPr lang="ru-RU" sz="2000" dirty="0"/>
          </a:p>
          <a:p>
            <a:pPr algn="ctr"/>
            <a:endParaRPr lang="ru-RU" dirty="0"/>
          </a:p>
        </p:txBody>
      </p:sp>
      <p:sp>
        <p:nvSpPr>
          <p:cNvPr id="3" name="Стрелка: вниз 3">
            <a:extLst>
              <a:ext uri="{FF2B5EF4-FFF2-40B4-BE49-F238E27FC236}">
                <a16:creationId xmlns="" xmlns:a16="http://schemas.microsoft.com/office/drawing/2014/main" id="{B9859833-5788-4E42-8F3F-2C046017D2F2}"/>
              </a:ext>
            </a:extLst>
          </p:cNvPr>
          <p:cNvSpPr/>
          <p:nvPr/>
        </p:nvSpPr>
        <p:spPr>
          <a:xfrm>
            <a:off x="1190048" y="3115998"/>
            <a:ext cx="898920" cy="727128"/>
          </a:xfrm>
          <a:prstGeom prst="downArrow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FC86577-CD8E-4C1F-8B21-67F69778C862}"/>
              </a:ext>
            </a:extLst>
          </p:cNvPr>
          <p:cNvSpPr txBox="1"/>
          <p:nvPr/>
        </p:nvSpPr>
        <p:spPr>
          <a:xfrm>
            <a:off x="433314" y="3869254"/>
            <a:ext cx="2239860" cy="160043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 и ДСП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обязательно заверены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организационно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методическим  отделом по стоматологии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8A2A9CA-975E-4DB4-A73B-F2590A1628F9}"/>
              </a:ext>
            </a:extLst>
          </p:cNvPr>
          <p:cNvSpPr txBox="1"/>
          <p:nvPr/>
        </p:nvSpPr>
        <p:spPr>
          <a:xfrm>
            <a:off x="3523308" y="1360124"/>
            <a:ext cx="2539241" cy="21852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Т.2702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«Число лиц, получивших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ортодонтическое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лечение»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" name="Стрелка: вниз 6">
            <a:extLst>
              <a:ext uri="{FF2B5EF4-FFF2-40B4-BE49-F238E27FC236}">
                <a16:creationId xmlns="" xmlns:a16="http://schemas.microsoft.com/office/drawing/2014/main" id="{1748FD68-F281-4919-A9CE-9413BBDAD700}"/>
              </a:ext>
            </a:extLst>
          </p:cNvPr>
          <p:cNvSpPr/>
          <p:nvPr/>
        </p:nvSpPr>
        <p:spPr>
          <a:xfrm rot="10800000" flipV="1">
            <a:off x="4206240" y="3520440"/>
            <a:ext cx="1049532" cy="785594"/>
          </a:xfrm>
          <a:prstGeom prst="downArrow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72917F2-BD68-4F7F-846C-DDBBEFD0CA98}"/>
              </a:ext>
            </a:extLst>
          </p:cNvPr>
          <p:cNvSpPr txBox="1"/>
          <p:nvPr/>
        </p:nvSpPr>
        <p:spPr>
          <a:xfrm>
            <a:off x="3666408" y="4305836"/>
            <a:ext cx="2396141" cy="160043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для 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 и ДСП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обязательно заверены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организационно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методическим  отделом по стоматологии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007AB4E-D7D9-42B4-B328-C637C35FDB08}"/>
              </a:ext>
            </a:extLst>
          </p:cNvPr>
          <p:cNvSpPr txBox="1"/>
          <p:nvPr/>
        </p:nvSpPr>
        <p:spPr>
          <a:xfrm>
            <a:off x="6690112" y="2452731"/>
            <a:ext cx="2901633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Т.2704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«Число лиц, получивших профилактическое лечение у гигиениста стоматологического»</a:t>
            </a:r>
          </a:p>
        </p:txBody>
      </p:sp>
      <p:sp>
        <p:nvSpPr>
          <p:cNvPr id="9" name="Стрелка: вниз 9">
            <a:extLst>
              <a:ext uri="{FF2B5EF4-FFF2-40B4-BE49-F238E27FC236}">
                <a16:creationId xmlns="" xmlns:a16="http://schemas.microsoft.com/office/drawing/2014/main" id="{67A378D1-3BE7-40A7-BA37-6EDE8B03930E}"/>
              </a:ext>
            </a:extLst>
          </p:cNvPr>
          <p:cNvSpPr/>
          <p:nvPr/>
        </p:nvSpPr>
        <p:spPr>
          <a:xfrm>
            <a:off x="7629920" y="4377690"/>
            <a:ext cx="965439" cy="767420"/>
          </a:xfrm>
          <a:prstGeom prst="downArrow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8D79460-6ECE-48B7-9829-A132B930124C}"/>
              </a:ext>
            </a:extLst>
          </p:cNvPr>
          <p:cNvSpPr txBox="1"/>
          <p:nvPr/>
        </p:nvSpPr>
        <p:spPr>
          <a:xfrm>
            <a:off x="6520569" y="5185286"/>
            <a:ext cx="3139756" cy="116955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Сведения </a:t>
            </a:r>
            <a:r>
              <a:rPr lang="ru-RU" sz="1400" dirty="0"/>
              <a:t>должны совпадать с данными т.2700 стр.3 гр.15</a:t>
            </a:r>
          </a:p>
          <a:p>
            <a:pPr algn="ctr"/>
            <a:endParaRPr lang="ru-RU" sz="1400" dirty="0"/>
          </a:p>
          <a:p>
            <a:pPr algn="ct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0047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011" y="1"/>
            <a:ext cx="6906339" cy="54864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ПЕРВИЧНАЯ ДОКУМЕНТАЦИЯ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FBCE544-C6B7-4BC9-89E8-27F682290F3D}"/>
              </a:ext>
            </a:extLst>
          </p:cNvPr>
          <p:cNvSpPr txBox="1"/>
          <p:nvPr/>
        </p:nvSpPr>
        <p:spPr>
          <a:xfrm>
            <a:off x="1135679" y="834035"/>
            <a:ext cx="843123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«Талон пациента, получающего  медицинскую помощь в амбулаторных условиях».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025-1/у  (приказ Минздрава России от 15 декабря 2014 г. N 834н)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«Ведомость учета врачебных посещений в амбулаторно - поликлинических учреждениях, на дому».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039/у-02 (приказ Минздрава России от 30.12.2002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413).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«Медицинская карта амбулаторного больного».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025/у. (приказ Минздрава России от 15 декабря 2014 г. N 834н)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«Журнал регистрации амбулаторных больных».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N 074/у (Приказ Минздрава СССР от 4 октября 1980 года N1030 ”Об утверждении форм первичной медицинской документации учреждений здравоохранения”).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Форма N 039-1/у-88 (письмо Министерства Здравоохранения СССР от 12.05.1988 г. N 08-14/9-14 “О порядке учета  в лечебно-профилактических учреждениях посещений к врачам и среднему медицинскому персоналу”)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«Медицинская карта стоматологического больного».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043/у (Приказ Минздрава СССР от 4 октября 1980 года N1030 ”Об утверждении форм первичной медицинской документации учреждений здравоохранения” в редакции от 31.12.2002)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Листок ежедневного учета работы врача – стоматолога (зубного врача) стоматологической поликлиники, отделения, кабинета».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037/у-88-« (Приказ Минздрава СССР от 4 октября 1980 года N1030 ”Об утверждении форм первичной медицинской документации учреждений здравоохранения” в редакции от 31.12.2002)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FBCE544-C6B7-4BC9-89E8-27F682290F3D}"/>
              </a:ext>
            </a:extLst>
          </p:cNvPr>
          <p:cNvSpPr txBox="1"/>
          <p:nvPr/>
        </p:nvSpPr>
        <p:spPr>
          <a:xfrm>
            <a:off x="1459792" y="1377157"/>
            <a:ext cx="814140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«Сводная ведомость учета работы врача - стоматолога (зубного врача) стоматологической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поликлиники, отделения, кабинета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039-2/у-88- (Приказ Минздрава СССР от 4 октября 1980 года N1030 «Об утверждении форм первичной медицинской документации учреждений здравоохранения» в редакции от 31.12.2002)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«Дневник учета работы врача стоматолога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ортодонта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039-3/у (Приказ Минздрава СССР от 4 октября 1980 года N1030 ”Об утверждении форм первичной медицинской документации учреждений здравоохранения” в редакции от 31.12.2002)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«Дневник учета работы врача стоматолога – ортопеда». Форма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039-4/ у (Приказ Минздрава СССР от 4 октября 1980 года N1030 ”Об утверждении форм первичной медицинской документации учреждений здравоохранения” в редакции от 31.12.2002)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«Листок ежедневного учета работы врача стоматолога-ортопеда». Форма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037-1/ у (Приказ Минздрава СССР от 4 октября 1980 года N1030 ”Об утверждении форм первичной медицинской документации учреждений здравоохранения” в редакции от 31.12.2002).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EED5F89-A92D-4706-8D7A-1AF58852D3A3}"/>
              </a:ext>
            </a:extLst>
          </p:cNvPr>
          <p:cNvSpPr txBox="1"/>
          <p:nvPr/>
        </p:nvSpPr>
        <p:spPr>
          <a:xfrm>
            <a:off x="1209972" y="205740"/>
            <a:ext cx="8368368" cy="408253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4.Контроль  часто встречающихся ошибок при заполнении  ФФСН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30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F027E38-4CB9-430C-B842-72725CCFEE9D}"/>
              </a:ext>
            </a:extLst>
          </p:cNvPr>
          <p:cNvSpPr txBox="1"/>
          <p:nvPr/>
        </p:nvSpPr>
        <p:spPr>
          <a:xfrm>
            <a:off x="313786" y="1101711"/>
            <a:ext cx="3320954" cy="16719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Т.2100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«Работа врачей амбулаторно-поликлинической организации»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5BB85CD7-576F-4B30-B40B-8CEC445D1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23757"/>
            <a:ext cx="668149" cy="668149"/>
          </a:xfrm>
          <a:prstGeom prst="rect">
            <a:avLst/>
          </a:prstGeom>
          <a:solidFill>
            <a:srgbClr val="388E3C"/>
          </a:solidFill>
          <a:ln>
            <a:noFill/>
          </a:ln>
          <a:ex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5D0C14-D641-49AB-B525-EE4AF3A8F0AB}"/>
              </a:ext>
            </a:extLst>
          </p:cNvPr>
          <p:cNvSpPr txBox="1"/>
          <p:nvPr/>
        </p:nvSpPr>
        <p:spPr>
          <a:xfrm>
            <a:off x="162906" y="3380304"/>
            <a:ext cx="3461151" cy="2985433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забывать проверять соответствие  данных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количеству патронажей педиатров участковых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(т.2100  стр. 46 (гр.9-гр.11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гр.12-гр.13) и акушеров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гинекологов ( т. 2100 стр.5(гр.9-гр.11) с данными оперативного мониторинга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«Столичное здравоохранение» (подпрограмма 2 п 2.21)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 количеству посещений акушеров гинекологов с данными оперативного мониторинга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«Столичное здравоохранение» (подпрограмма 4 п.4.18,подпрограмма 2.4 стр.104 )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9EDF3B-2342-43C6-BBA3-AC5602C16EFB}"/>
              </a:ext>
            </a:extLst>
          </p:cNvPr>
          <p:cNvSpPr txBox="1"/>
          <p:nvPr/>
        </p:nvSpPr>
        <p:spPr>
          <a:xfrm>
            <a:off x="767193" y="6263185"/>
            <a:ext cx="2490425" cy="6155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не должны противоречить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 другу</a:t>
            </a:r>
          </a:p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525B652-9B7C-4F36-9CE5-4E08B12FC110}"/>
              </a:ext>
            </a:extLst>
          </p:cNvPr>
          <p:cNvSpPr txBox="1"/>
          <p:nvPr/>
        </p:nvSpPr>
        <p:spPr>
          <a:xfrm>
            <a:off x="4216580" y="885698"/>
            <a:ext cx="4865614" cy="954107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соответствия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т.1100 «Должности и физические лица медицинской организации» гр.5.гр.6 (штатные и занятые ставки) и т.2100 «Работа врачей амбулаторно поликлинической организации»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88DD47C-4819-4FF7-BA6A-C5451D132134}"/>
              </a:ext>
            </a:extLst>
          </p:cNvPr>
          <p:cNvSpPr txBox="1"/>
          <p:nvPr/>
        </p:nvSpPr>
        <p:spPr>
          <a:xfrm>
            <a:off x="8977915" y="773857"/>
            <a:ext cx="1439578" cy="938719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забывать проверять соответствие между таблицами  по каждой строке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B14659-BB5B-427A-911C-49DBAE252F1E}"/>
              </a:ext>
            </a:extLst>
          </p:cNvPr>
          <p:cNvSpPr txBox="1"/>
          <p:nvPr/>
        </p:nvSpPr>
        <p:spPr>
          <a:xfrm>
            <a:off x="4255114" y="1971960"/>
            <a:ext cx="4882392" cy="1015663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поликлиник смешанного типа не забывать проверять</a:t>
            </a:r>
            <a:r>
              <a:rPr lang="en-US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посещений взрослыми в поликлинике  по заболеванию гр.7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должно превышать количество посещений взрослыми в поликлинике всего (гр.3-гр.5).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FEA32A-B77D-4BD0-9BA9-4EBFCE4C57F4}"/>
              </a:ext>
            </a:extLst>
          </p:cNvPr>
          <p:cNvSpPr txBox="1"/>
          <p:nvPr/>
        </p:nvSpPr>
        <p:spPr>
          <a:xfrm>
            <a:off x="9005766" y="1843384"/>
            <a:ext cx="1366007" cy="907941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забывать проверять разницу по каждой строке</a:t>
            </a:r>
            <a:endParaRPr 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85C8D8C-AA32-40B3-B1E5-4AE66E71B9CF}"/>
              </a:ext>
            </a:extLst>
          </p:cNvPr>
          <p:cNvSpPr txBox="1"/>
          <p:nvPr/>
        </p:nvSpPr>
        <p:spPr>
          <a:xfrm>
            <a:off x="4253273" y="3097749"/>
            <a:ext cx="4882392" cy="830997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посещений педиатров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(разница строк 45 и 46) и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(разница строк 96 и 97) с профилактической целью и по заболеванию не должно превышать количество посещений педиатров и терапевтов всего, как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и на дому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E031058-61C1-4BFD-ABCE-FE25F5176BA2}"/>
              </a:ext>
            </a:extLst>
          </p:cNvPr>
          <p:cNvSpPr txBox="1"/>
          <p:nvPr/>
        </p:nvSpPr>
        <p:spPr>
          <a:xfrm>
            <a:off x="9072878" y="3009260"/>
            <a:ext cx="1298895" cy="938719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забывать проверять значения  в разнице строк 46-47</a:t>
            </a:r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96-97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876830A-BBA9-4F18-ADD1-086409F14E12}"/>
              </a:ext>
            </a:extLst>
          </p:cNvPr>
          <p:cNvSpPr txBox="1"/>
          <p:nvPr/>
        </p:nvSpPr>
        <p:spPr>
          <a:xfrm>
            <a:off x="4241844" y="4122554"/>
            <a:ext cx="4913308" cy="1015663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посещений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оказании паллиативной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врачами указывать в соответствующих графах т.2100: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 поликлинике гр.3 т.2100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 дому гр.9 т.2100 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строки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85B4DCB-345F-454E-8D2B-13A4BF971F81}"/>
              </a:ext>
            </a:extLst>
          </p:cNvPr>
          <p:cNvSpPr txBox="1"/>
          <p:nvPr/>
        </p:nvSpPr>
        <p:spPr>
          <a:xfrm>
            <a:off x="4158510" y="5418134"/>
            <a:ext cx="4865616" cy="830997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посещений врачей стоматологов всего, детьми, взрослыми в т.2100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соответствовать количеству посещений врачей стоматологов всего, детьми, взрослыми т.2710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CDCB07-0D65-4B7F-A919-138182F5650C}"/>
              </a:ext>
            </a:extLst>
          </p:cNvPr>
          <p:cNvSpPr txBox="1"/>
          <p:nvPr/>
        </p:nvSpPr>
        <p:spPr>
          <a:xfrm>
            <a:off x="8974332" y="4973918"/>
            <a:ext cx="1366008" cy="1107996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забывать проверять по каждой из перечисленных позиции (всего, дети, взрослые)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4A5CA2B-841E-4750-86B8-933EE5F70360}"/>
              </a:ext>
            </a:extLst>
          </p:cNvPr>
          <p:cNvSpPr txBox="1"/>
          <p:nvPr/>
        </p:nvSpPr>
        <p:spPr>
          <a:xfrm>
            <a:off x="4195558" y="6531315"/>
            <a:ext cx="4925582" cy="646331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патронажей педиатров и акушеров гинекологов в т.2100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соответствовать т.2105 стр.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гр.3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652A49F-5A1F-48EE-A567-1EBC39D2086B}"/>
              </a:ext>
            </a:extLst>
          </p:cNvPr>
          <p:cNvSpPr txBox="1"/>
          <p:nvPr/>
        </p:nvSpPr>
        <p:spPr>
          <a:xfrm>
            <a:off x="8938260" y="6440309"/>
            <a:ext cx="1470660" cy="769441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забывать проверять соответствие между таблицами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3886200" y="1245870"/>
            <a:ext cx="22860" cy="5612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943350" y="1234440"/>
            <a:ext cx="262890" cy="114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9" idx="1"/>
          </p:cNvCxnSpPr>
          <p:nvPr/>
        </p:nvCxnSpPr>
        <p:spPr>
          <a:xfrm flipV="1">
            <a:off x="3931920" y="2479792"/>
            <a:ext cx="323194" cy="5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11" idx="1"/>
          </p:cNvCxnSpPr>
          <p:nvPr/>
        </p:nvCxnSpPr>
        <p:spPr>
          <a:xfrm flipV="1">
            <a:off x="3897630" y="3513248"/>
            <a:ext cx="355643" cy="71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13" idx="1"/>
          </p:cNvCxnSpPr>
          <p:nvPr/>
        </p:nvCxnSpPr>
        <p:spPr>
          <a:xfrm>
            <a:off x="3897630" y="4629150"/>
            <a:ext cx="344214" cy="12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14" idx="1"/>
          </p:cNvCxnSpPr>
          <p:nvPr/>
        </p:nvCxnSpPr>
        <p:spPr>
          <a:xfrm>
            <a:off x="3920490" y="5829300"/>
            <a:ext cx="238020" cy="43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16" idx="1"/>
          </p:cNvCxnSpPr>
          <p:nvPr/>
        </p:nvCxnSpPr>
        <p:spPr>
          <a:xfrm flipV="1">
            <a:off x="3886200" y="6854481"/>
            <a:ext cx="309358" cy="149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3" idx="3"/>
          </p:cNvCxnSpPr>
          <p:nvPr/>
        </p:nvCxnSpPr>
        <p:spPr>
          <a:xfrm>
            <a:off x="3634740" y="1937678"/>
            <a:ext cx="251460" cy="54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трелка вниз 48"/>
          <p:cNvSpPr/>
          <p:nvPr/>
        </p:nvSpPr>
        <p:spPr>
          <a:xfrm>
            <a:off x="1394460" y="2777490"/>
            <a:ext cx="1051560" cy="571500"/>
          </a:xfrm>
          <a:prstGeom prst="downArrow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4734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F027E38-4CB9-430C-B842-72725CCFEE9D}"/>
              </a:ext>
            </a:extLst>
          </p:cNvPr>
          <p:cNvSpPr txBox="1"/>
          <p:nvPr/>
        </p:nvSpPr>
        <p:spPr>
          <a:xfrm>
            <a:off x="404557" y="1106790"/>
            <a:ext cx="3571113" cy="31393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Т.2101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«Посещения к среднему медицинскому персоналу, ведущему самостоятельный прием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525B652-9B7C-4F36-9CE5-4E08B12FC110}"/>
              </a:ext>
            </a:extLst>
          </p:cNvPr>
          <p:cNvSpPr txBox="1"/>
          <p:nvPr/>
        </p:nvSpPr>
        <p:spPr>
          <a:xfrm>
            <a:off x="4539702" y="1366565"/>
            <a:ext cx="4865614" cy="738664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Посещения среднего медицинского персонала стоматологического профиля (зубных врачей и гигиенистов стоматологических) не учитываются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B14659-BB5B-427A-911C-49DBAE252F1E}"/>
              </a:ext>
            </a:extLst>
          </p:cNvPr>
          <p:cNvSpPr txBox="1"/>
          <p:nvPr/>
        </p:nvSpPr>
        <p:spPr>
          <a:xfrm>
            <a:off x="4500064" y="3037965"/>
            <a:ext cx="4882392" cy="738664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,как самостоятельный прием к среднему медицинскому персоналу, посещение акушерки при проведении  диспансеризации взрослого населения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5D0C14-D641-49AB-B525-EE4AF3A8F0AB}"/>
              </a:ext>
            </a:extLst>
          </p:cNvPr>
          <p:cNvSpPr txBox="1"/>
          <p:nvPr/>
        </p:nvSpPr>
        <p:spPr>
          <a:xfrm>
            <a:off x="923329" y="4886569"/>
            <a:ext cx="3461151" cy="2616101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забывать проверять соответствие  данных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посещений  к среднему медицинскому персоналу, ведущему самостоятельный прием в т.2101 ФФСН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N30 c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данными оперативного мониторинга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«Столичное здравоохранение» (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разница  строк подпрограммы 2 п.2.13.1-п.2.17)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BB85CD7-576F-4B30-B40B-8CEC445D1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452" y="4321402"/>
            <a:ext cx="668149" cy="668149"/>
          </a:xfrm>
          <a:prstGeom prst="rect">
            <a:avLst/>
          </a:prstGeom>
          <a:solidFill>
            <a:srgbClr val="388E3C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extLst/>
        </p:spPr>
      </p:pic>
      <p:sp>
        <p:nvSpPr>
          <p:cNvPr id="7" name="Стрелка вправо 6"/>
          <p:cNvSpPr/>
          <p:nvPr/>
        </p:nvSpPr>
        <p:spPr>
          <a:xfrm>
            <a:off x="3989070" y="1565910"/>
            <a:ext cx="560070" cy="525780"/>
          </a:xfrm>
          <a:prstGeom prst="rightArrow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989070" y="3223260"/>
            <a:ext cx="491490" cy="594360"/>
          </a:xfrm>
          <a:prstGeom prst="rightArrow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023110" y="4251960"/>
            <a:ext cx="685800" cy="640080"/>
          </a:xfrm>
          <a:prstGeom prst="downArrow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4734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F027E38-4CB9-430C-B842-72725CCFEE9D}"/>
              </a:ext>
            </a:extLst>
          </p:cNvPr>
          <p:cNvSpPr txBox="1"/>
          <p:nvPr/>
        </p:nvSpPr>
        <p:spPr>
          <a:xfrm>
            <a:off x="275818" y="800590"/>
            <a:ext cx="3873272" cy="31945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.2104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ФФСН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N30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«Посещения лиц старше трудоспособного возраста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»-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посещений при оказании паллиативной помощи  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3B14659-BB5B-427A-911C-49DBAE252F1E}"/>
              </a:ext>
            </a:extLst>
          </p:cNvPr>
          <p:cNvSpPr txBox="1"/>
          <p:nvPr/>
        </p:nvSpPr>
        <p:spPr>
          <a:xfrm>
            <a:off x="4414287" y="1050025"/>
            <a:ext cx="4882392" cy="1815882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Проверять количество посещений при оказании паллиативной помощи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лицам старше трудоспособного возраста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поликлинике и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дому(ФФСН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т.2104 (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стр.3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гр.3-стр.4 гр.3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)+ (стр.1 гр.3-стр.2 гр.3).Данные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должны противоречить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сведениям, представленным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т.2105 по паллиативной помощи взрослым (т.2105 стр. 10 гр.3-стр.10 гр.5).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FEA32A-B77D-4BD0-9BA9-4EBFCE4C57F4}"/>
              </a:ext>
            </a:extLst>
          </p:cNvPr>
          <p:cNvSpPr txBox="1"/>
          <p:nvPr/>
        </p:nvSpPr>
        <p:spPr>
          <a:xfrm>
            <a:off x="9154356" y="841606"/>
            <a:ext cx="1366007" cy="553998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забывать сопоставлять данные между таблицами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5D0C14-D641-49AB-B525-EE4AF3A8F0AB}"/>
              </a:ext>
            </a:extLst>
          </p:cNvPr>
          <p:cNvSpPr txBox="1"/>
          <p:nvPr/>
        </p:nvSpPr>
        <p:spPr>
          <a:xfrm>
            <a:off x="1862297" y="4358799"/>
            <a:ext cx="3461151" cy="3200876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забывать проверять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данные по количеству посещений при оказании паллиативной помощи лицам старше трудоспособного возраста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(ФФСН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N30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т.2104  (стр. 1гр.3- стр.2 гр.3)+(стр.3 гр.3-стр.4 гр.3)) не должны противоречить  количеству посещений врачей за счет бюджета, представленным в оперативном  мониторинге «Столичное здравоохранение» (подпрограмма 2 п 2.16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в организациях , оказывающих  паллиативную помощь.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9EDF3B-2342-43C6-BBA3-AC5602C16EFB}"/>
              </a:ext>
            </a:extLst>
          </p:cNvPr>
          <p:cNvSpPr txBox="1"/>
          <p:nvPr/>
        </p:nvSpPr>
        <p:spPr>
          <a:xfrm>
            <a:off x="5487965" y="6762698"/>
            <a:ext cx="2121093" cy="5539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не должны противоречить </a:t>
            </a:r>
          </a:p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 другу</a:t>
            </a:r>
          </a:p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5BB85CD7-576F-4B30-B40B-8CEC445D1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450" y="3217441"/>
            <a:ext cx="668149" cy="668149"/>
          </a:xfrm>
          <a:prstGeom prst="rect">
            <a:avLst/>
          </a:prstGeom>
          <a:solidFill>
            <a:srgbClr val="388E3C"/>
          </a:solidFill>
          <a:ln>
            <a:noFill/>
          </a:ln>
          <a:extLst/>
        </p:spPr>
      </p:pic>
      <p:sp>
        <p:nvSpPr>
          <p:cNvPr id="8" name="Стрелка вправо 7"/>
          <p:cNvSpPr/>
          <p:nvPr/>
        </p:nvSpPr>
        <p:spPr>
          <a:xfrm>
            <a:off x="4171950" y="1805940"/>
            <a:ext cx="240030" cy="4572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051810" y="3966210"/>
            <a:ext cx="697230" cy="38862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47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F027E38-4CB9-430C-B842-72725CCFEE9D}"/>
              </a:ext>
            </a:extLst>
          </p:cNvPr>
          <p:cNvSpPr txBox="1"/>
          <p:nvPr/>
        </p:nvSpPr>
        <p:spPr>
          <a:xfrm>
            <a:off x="284943" y="925830"/>
            <a:ext cx="3281217" cy="26196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Т.2105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ФФСН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525B652-9B7C-4F36-9CE5-4E08B12FC110}"/>
              </a:ext>
            </a:extLst>
          </p:cNvPr>
          <p:cNvSpPr txBox="1"/>
          <p:nvPr/>
        </p:nvSpPr>
        <p:spPr>
          <a:xfrm>
            <a:off x="4100558" y="1144537"/>
            <a:ext cx="5984457" cy="707886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т.2105 ФФСН </a:t>
            </a:r>
            <a:r>
              <a:rPr lang="en-US" sz="1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N30 </a:t>
            </a:r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строке 2 «посещения по заболеванию в неотложной форме»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указывать все посещения в неотложной форме в поликлинике и на дому.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посещений в неотложной форме на дому выделяется из общего количества посещений в неотложной форме в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т.2100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ФФСН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N30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строке 123 в  гр.с 9 по 13.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B14659-BB5B-427A-911C-49DBAE252F1E}"/>
              </a:ext>
            </a:extLst>
          </p:cNvPr>
          <p:cNvSpPr txBox="1"/>
          <p:nvPr/>
        </p:nvSpPr>
        <p:spPr>
          <a:xfrm>
            <a:off x="4133929" y="2274038"/>
            <a:ext cx="5984457" cy="553998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посещений при оказании паллиативной помощи в т.2105 </a:t>
            </a:r>
            <a:r>
              <a:rPr lang="ru-RU" sz="1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стр.10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 всего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»- гр.3,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 детям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»- гр.5,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соответствовать количеству посещений при оказании паллиативной помощи  в поликлинике и на дому , указанным в т.2100  по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паллиативной помощи 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 всего», «по детям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5D0C14-D641-49AB-B525-EE4AF3A8F0AB}"/>
              </a:ext>
            </a:extLst>
          </p:cNvPr>
          <p:cNvSpPr txBox="1"/>
          <p:nvPr/>
        </p:nvSpPr>
        <p:spPr>
          <a:xfrm>
            <a:off x="277867" y="4103332"/>
            <a:ext cx="3300249" cy="3016210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забывать проверять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Количество посещений в неотложной форме т.2105 ФФСН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N30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оперативном мониторинге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«Столичное здравоохранение» представлено в общем числе посещений в подпрограмме 2 п.2.13.1 и 2.17 , а так же в подпрограмме 2.4 п.13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количество посещений при оказании паллиативной помощи в т.2105 ФФСН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N30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стр.9 гр.3  не должно противоречить  данным оперативного мониторинга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«Столичное здравоохранение» (подпрограмма 2 п.2.16)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BB85CD7-576F-4B30-B40B-8CEC445D1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1291590" cy="1140747"/>
          </a:xfrm>
          <a:prstGeom prst="rect">
            <a:avLst/>
          </a:prstGeom>
          <a:solidFill>
            <a:srgbClr val="388E3C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ex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B9EDF3B-2342-43C6-BBA3-AC5602C16EFB}"/>
              </a:ext>
            </a:extLst>
          </p:cNvPr>
          <p:cNvSpPr txBox="1"/>
          <p:nvPr/>
        </p:nvSpPr>
        <p:spPr>
          <a:xfrm>
            <a:off x="1564565" y="6811419"/>
            <a:ext cx="2490425" cy="6155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не должны противоречить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 другу</a:t>
            </a:r>
          </a:p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4140C50-B396-4E10-9A9A-DC30ECDDDC92}"/>
              </a:ext>
            </a:extLst>
          </p:cNvPr>
          <p:cNvSpPr txBox="1"/>
          <p:nvPr/>
        </p:nvSpPr>
        <p:spPr>
          <a:xfrm>
            <a:off x="4152662" y="3697390"/>
            <a:ext cx="6033702" cy="1384995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т.2105 стр.7 «диспансеризация» включают</a:t>
            </a:r>
            <a:r>
              <a:rPr lang="en-US" sz="1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1.Количество посещений врачей при прохождении диспансеризации (детское население) в соответствии с приказом Минздрава России от 15.02.2013 N 72н «О проведении диспансеризации пребывающих в стационарных учреждениях детей-сирот и детей, находящихся в трудной жизненной ситуации» 2.Количество посещений  врачей при прохождении диспансеризации в соответствии с приказом Минздрава России от 11.04.2013 N216н «Об утверждении порядка диспансеризации детей- сирот и детей, оставшихся без  попечения родителей, в том числе усыновленных (удочеренных),принятых под опеку (попечительство)в приемную или патронатную семью».</a:t>
            </a:r>
          </a:p>
          <a:p>
            <a:r>
              <a:rPr lang="ru-RU" sz="800" dirty="0"/>
              <a:t>Количество посещений врачей при прохождении диспансеризации (взрослое население) в соответствии с приказом Минздрава России от 03.02.2015 N 36 ан « Об утверждении порядка проведения диспансеризации определенных групп взрослого населения» (один раз в три года).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4734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85C8D8C-AA32-40B3-B1E5-4AE66E71B9CF}"/>
              </a:ext>
            </a:extLst>
          </p:cNvPr>
          <p:cNvSpPr txBox="1"/>
          <p:nvPr/>
        </p:nvSpPr>
        <p:spPr>
          <a:xfrm>
            <a:off x="1113308" y="1564194"/>
            <a:ext cx="8366233" cy="3785652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т.2105 стр.6 «медицинский осмотр» включают</a:t>
            </a: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посещений врачей при прохождении профилактических осмотров (детское население) в соответствии с приказом Минздрава России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10.08.17 N514н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порядке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профилактичесчких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медицинских осмотров несовершеннолетних».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посещений всех врачей при прохождении профилактических осмотров (взрослое население) в соответствии с приказом Минздрава России от 06.12.2012 N1011н «Об утверждении порядка проведения профилактического медицинского осмотра»(1 раз в 2 года).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посещений врачей при прохождении предварительных осмотров (взрослое население) в соответствии с приказом Министерства Здравоохранения и Социального Развития Российской Федерации от 12.04.2011 N 302н «Об утверждении перечней вредных и (или) опасных производственных факторов и работ, при выполнении которых производятся обязательные предварительные и периодические медицинские осмотры (обследования), и порядка проведения обязательных предварительных и периодических медицинских осмотров (обследований) работников, занятых на тяжелых работах и на работах с вредными и ( или) опасными условиями труда».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F027E38-4CB9-430C-B842-72725CCFEE9D}"/>
              </a:ext>
            </a:extLst>
          </p:cNvPr>
          <p:cNvSpPr txBox="1"/>
          <p:nvPr/>
        </p:nvSpPr>
        <p:spPr>
          <a:xfrm>
            <a:off x="3289738" y="314771"/>
            <a:ext cx="4002602" cy="4082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Т.2105 ФФСН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30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4734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F027E38-4CB9-430C-B842-72725CCFEE9D}"/>
              </a:ext>
            </a:extLst>
          </p:cNvPr>
          <p:cNvSpPr txBox="1"/>
          <p:nvPr/>
        </p:nvSpPr>
        <p:spPr>
          <a:xfrm>
            <a:off x="2703654" y="217170"/>
            <a:ext cx="4920155" cy="4082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Т.2105 ФФСН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30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(продолжение)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5C8D8C-AA32-40B3-B1E5-4AE66E71B9CF}"/>
              </a:ext>
            </a:extLst>
          </p:cNvPr>
          <p:cNvSpPr txBox="1"/>
          <p:nvPr/>
        </p:nvSpPr>
        <p:spPr>
          <a:xfrm>
            <a:off x="1191872" y="1376717"/>
            <a:ext cx="8272167" cy="3293209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посещений врачей при прохождении периодических осмотров (взрослое население) в соответствии с приказом Министерства Здравоохранения и Социального Развития Российской Федерации от 12.04.2011 N 302 н «Об утверждении перечней вредных и (или) опасных производственных факторов и работ, при выполнении которых производятся обязательные предварительные и периодические медицинские осмотры (обследования), и порядка проведения обязательных предварительных и периодических медицинских осмотров (обследований) работников, занятых на тяжелых работах и на работах с вредными и (или) опасными условиями труда».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посещений (детское население)врачей при других видах медицинских осмотров (например, спортсменов)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Количество посещений (взрослое население) при прохождении других видов медицинских осмотров (на водительские права, осмотры призывников, ведение « здоровой беременности», оформление документов на опеку и др.)</a:t>
            </a:r>
          </a:p>
        </p:txBody>
      </p:sp>
    </p:spTree>
    <p:extLst>
      <p:ext uri="{BB962C8B-B14F-4D97-AF65-F5344CB8AC3E}">
        <p14:creationId xmlns="" xmlns:p14="http://schemas.microsoft.com/office/powerpoint/2010/main" val="2004734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F027E38-4CB9-430C-B842-72725CCFEE9D}"/>
              </a:ext>
            </a:extLst>
          </p:cNvPr>
          <p:cNvSpPr txBox="1"/>
          <p:nvPr/>
        </p:nvSpPr>
        <p:spPr>
          <a:xfrm>
            <a:off x="796290" y="924516"/>
            <a:ext cx="3461151" cy="29356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Т.2106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«Обращения по поводу заболеваний, всего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525B652-9B7C-4F36-9CE5-4E08B12FC110}"/>
              </a:ext>
            </a:extLst>
          </p:cNvPr>
          <p:cNvSpPr txBox="1"/>
          <p:nvPr/>
        </p:nvSpPr>
        <p:spPr>
          <a:xfrm>
            <a:off x="4861580" y="942945"/>
            <a:ext cx="5048229" cy="2215991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в ФФСН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30 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состоять из одного или нескольких посещений пациента, в результате которых цель обращения достигнута.</a:t>
            </a:r>
          </a:p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1.Приказ 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03.08.2018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483“Об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статистического инструментария для организации Министерством Здравоохранения Российской Федерации федерального статистического наблюдения в сфере охраны здоровья ”.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B14659-BB5B-427A-911C-49DBAE252F1E}"/>
              </a:ext>
            </a:extLst>
          </p:cNvPr>
          <p:cNvSpPr txBox="1"/>
          <p:nvPr/>
        </p:nvSpPr>
        <p:spPr>
          <a:xfrm>
            <a:off x="4998741" y="3475490"/>
            <a:ext cx="4882392" cy="523220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в ФФСН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30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включает сумму обращений по ОМС, бюджету, другим источникам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5D0C14-D641-49AB-B525-EE4AF3A8F0AB}"/>
              </a:ext>
            </a:extLst>
          </p:cNvPr>
          <p:cNvSpPr txBox="1"/>
          <p:nvPr/>
        </p:nvSpPr>
        <p:spPr>
          <a:xfrm>
            <a:off x="981357" y="4411841"/>
            <a:ext cx="3461151" cy="2277547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забывать проверять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обращений в ФФСН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N30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совпадает с количеством обращений по ОМС в оперативном мониторинге «Столичное здравоохранение» программа 2 п.2.19,п.2.20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BB85CD7-576F-4B30-B40B-8CEC445D1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" y="3938003"/>
            <a:ext cx="1201549" cy="954037"/>
          </a:xfrm>
          <a:prstGeom prst="rect">
            <a:avLst/>
          </a:prstGeom>
          <a:solidFill>
            <a:srgbClr val="388E3C"/>
          </a:solidFill>
          <a:ln>
            <a:noFill/>
          </a:ln>
          <a:ex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B9EDF3B-2342-43C6-BBA3-AC5602C16EFB}"/>
              </a:ext>
            </a:extLst>
          </p:cNvPr>
          <p:cNvSpPr txBox="1"/>
          <p:nvPr/>
        </p:nvSpPr>
        <p:spPr>
          <a:xfrm>
            <a:off x="1929497" y="6742907"/>
            <a:ext cx="245714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не должны совпадать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4EF8D2-7E1E-4A43-BB83-B140FC8E7773}"/>
              </a:ext>
            </a:extLst>
          </p:cNvPr>
          <p:cNvSpPr txBox="1"/>
          <p:nvPr/>
        </p:nvSpPr>
        <p:spPr>
          <a:xfrm>
            <a:off x="5021601" y="4584243"/>
            <a:ext cx="4882392" cy="738664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обращений в ФФСН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N30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совпадает с количеством обращений по ТПГГ.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4734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696"/>
          <p:cNvGraphicFramePr>
            <a:graphicFrameLocks/>
          </p:cNvGraphicFramePr>
          <p:nvPr/>
        </p:nvGraphicFramePr>
        <p:xfrm>
          <a:off x="441432" y="1161927"/>
          <a:ext cx="9196553" cy="5644422"/>
        </p:xfrm>
        <a:graphic>
          <a:graphicData uri="http://schemas.openxmlformats.org/drawingml/2006/table">
            <a:tbl>
              <a:tblPr/>
              <a:tblGrid>
                <a:gridCol w="12139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13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416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42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42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549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9790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4010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8544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1352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9280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1352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79280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801182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стр.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посещений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общего числа посещений (из гр.3) сделано по поводу заболеваний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посещений врачами на дому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7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врачей, включая профилактические - всего 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сельскими </a:t>
                      </a: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жителя-ми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взрослыми 18 лет и старше 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детьми 0-17 лет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сельских жителей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гр.9: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гр. 12: по поводу заболеваний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5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сельскими жителями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детьми 0-17 лет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поводу заболеваний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детьми 0-17 лет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7061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706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Врачи </a:t>
                      </a: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всего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706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…</a:t>
                      </a: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5101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приемного отделения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7061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…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7061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5101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 детские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5101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стоматологи-ортопеды 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45101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стоматологи-терапевты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45101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стоматологи-хирурги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706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…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Rectangle 1694"/>
          <p:cNvSpPr>
            <a:spLocks noChangeArrowheads="1"/>
          </p:cNvSpPr>
          <p:nvPr/>
        </p:nvSpPr>
        <p:spPr bwMode="auto">
          <a:xfrm>
            <a:off x="2186940" y="3070860"/>
            <a:ext cx="7128510" cy="1638300"/>
          </a:xfrm>
          <a:prstGeom prst="rect">
            <a:avLst/>
          </a:prstGeom>
          <a:ln w="38100">
            <a:solidFill>
              <a:schemeClr val="tx1"/>
            </a:solidFill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Работу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врачей-стоматологов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включая деятельность врачей-стоматологов передвижных установок и кабинетов в образовательных учреждениях, 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показывают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таблице 2100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строках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86 ,87,89,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90 соответственно занятым должностям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 разбивкой на заболеваемость 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профилактику.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Работу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зубных врачей и гигиенистов стоматологических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таблице 2100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не показывают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endParaRPr lang="ru-RU" sz="1600" dirty="0"/>
          </a:p>
        </p:txBody>
      </p:sp>
      <p:sp>
        <p:nvSpPr>
          <p:cNvPr id="6" name="Rectangle 1698"/>
          <p:cNvSpPr>
            <a:spLocks noChangeArrowheads="1"/>
          </p:cNvSpPr>
          <p:nvPr/>
        </p:nvSpPr>
        <p:spPr bwMode="auto">
          <a:xfrm>
            <a:off x="2209800" y="4953000"/>
            <a:ext cx="6991350" cy="1836420"/>
          </a:xfrm>
          <a:prstGeom prst="rect">
            <a:avLst/>
          </a:prstGeom>
          <a:ln w="38100">
            <a:solidFill>
              <a:schemeClr val="tx1"/>
            </a:solidFill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Посещения 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врачам вспомогательных отделений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кабинетов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таблице 2100 не учитывают. Работу вспомогательных отделений и кабинетов показывают в соответствующих таблицах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формы ,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за исключением случаев «ведения» пациента врачом вспомогательных отделений             ( кабинетов)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назначения лечения , контроля состояния пациента  в процессе и после окончания курса проведенного лечения.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965" y="4552474"/>
            <a:ext cx="1088455" cy="116252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91740" y="400050"/>
            <a:ext cx="5966460" cy="70788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Таблица 2100.Работа врачей медицинской организации. 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НОВЫЕ СТРОКИ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123,124</a:t>
            </a:r>
            <a:endParaRPr lang="ru-RU" sz="20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7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8CDE842-E137-4551-BE22-76916B6A2C7E}"/>
              </a:ext>
            </a:extLst>
          </p:cNvPr>
          <p:cNvSpPr txBox="1"/>
          <p:nvPr/>
        </p:nvSpPr>
        <p:spPr>
          <a:xfrm>
            <a:off x="4422008" y="694418"/>
            <a:ext cx="4957893" cy="707886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всех врачей-стоматологов  включается  в т.2100 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строках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86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,87,89,90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C2D9C3B-69EC-419C-B0D4-1847C78DB9B8}"/>
              </a:ext>
            </a:extLst>
          </p:cNvPr>
          <p:cNvSpPr txBox="1"/>
          <p:nvPr/>
        </p:nvSpPr>
        <p:spPr>
          <a:xfrm>
            <a:off x="4444868" y="1474218"/>
            <a:ext cx="4957892" cy="1415772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посещений «всего»  к детским стоматологам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стоматологам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стоматологам – хирургам детей от 0 до 17 лет в т.2100  в поликлинике и на дому в сумме  строк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Стр.86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гр.5 + гр.12)+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стр87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гр.5 + гр.12)+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стр.90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(гр.5+гр.12)  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соответствовать сумме  посещений к врачам стоматологам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от 0 до 14 лет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 от 15 до 17 лет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т.2710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стр.4 гр.3+стр.5 гр.3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63D4EC-2958-479D-A02D-D714433BAB2B}"/>
              </a:ext>
            </a:extLst>
          </p:cNvPr>
          <p:cNvSpPr txBox="1"/>
          <p:nvPr/>
        </p:nvSpPr>
        <p:spPr>
          <a:xfrm>
            <a:off x="4456298" y="2981252"/>
            <a:ext cx="4957892" cy="2031325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посещений по заболеванию к детским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стоматологам, стоматологам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стоматологам – хирургам детей от 0 до 17 лет в т.2100  в поликлинике и на дому в сумме  строк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Стр.86 ( гр.8+гр.13)+стр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87 ( гр.8 + гр.13)+ стр.90 (гр.8+гр.13) 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должно соответствовать сумме  посещений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заболеванию к врачам стоматологам детей и подростков т.2710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стр.4(гр.3-гр.12)+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стр5 (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гр.3-гр.12)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9AA9D9-3FAA-4448-ACE6-D269C2A3D3D5}"/>
              </a:ext>
            </a:extLst>
          </p:cNvPr>
          <p:cNvSpPr txBox="1"/>
          <p:nvPr/>
        </p:nvSpPr>
        <p:spPr>
          <a:xfrm>
            <a:off x="4467729" y="5051947"/>
            <a:ext cx="4957891" cy="1384995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Проверять разницу по всем графам т.2710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взрослых». У них не должно быть молочных зубов и «отрицательных чисел» ни в одной графе таблицы.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первичных посещений в гр.4 не должно быть больше посещений всего в гр.3 т.2710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605DBD-31E7-4EE4-99D7-6AD6EFE1C3BE}"/>
              </a:ext>
            </a:extLst>
          </p:cNvPr>
          <p:cNvSpPr txBox="1"/>
          <p:nvPr/>
        </p:nvSpPr>
        <p:spPr>
          <a:xfrm>
            <a:off x="4433438" y="6537926"/>
            <a:ext cx="4957890" cy="954107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Строка 1  т.2710 по всем графам должна быть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не меньше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суммы  строк 4 «дети» и 5 «подростки» по всем графам. Разница по всем графам должна выходить на  «взрослых»</a:t>
            </a:r>
          </a:p>
          <a:p>
            <a:pPr algn="ctr"/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BC504A-C69C-4DBC-A87C-704C382BE769}"/>
              </a:ext>
            </a:extLst>
          </p:cNvPr>
          <p:cNvSpPr txBox="1"/>
          <p:nvPr/>
        </p:nvSpPr>
        <p:spPr>
          <a:xfrm>
            <a:off x="177127" y="1472663"/>
            <a:ext cx="3461151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Т.2710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«Работа врачей-стоматологов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4244E2-756A-404C-8787-E341CF998A98}"/>
              </a:ext>
            </a:extLst>
          </p:cNvPr>
          <p:cNvSpPr txBox="1"/>
          <p:nvPr/>
        </p:nvSpPr>
        <p:spPr>
          <a:xfrm>
            <a:off x="400370" y="4840750"/>
            <a:ext cx="3131262" cy="23037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Данные </a:t>
            </a:r>
            <a:r>
              <a:rPr lang="ru-RU" u="sng" dirty="0" smtClean="0"/>
              <a:t>СП и ДСП </a:t>
            </a:r>
            <a:r>
              <a:rPr lang="ru-RU" dirty="0"/>
              <a:t>должны быть обязательно заверены</a:t>
            </a:r>
          </a:p>
          <a:p>
            <a:pPr algn="ctr"/>
            <a:r>
              <a:rPr lang="ru-RU" dirty="0"/>
              <a:t> организационно</a:t>
            </a:r>
          </a:p>
          <a:p>
            <a:pPr algn="ctr"/>
            <a:r>
              <a:rPr lang="ru-RU" dirty="0"/>
              <a:t>методическим  отделом по стоматологии</a:t>
            </a:r>
          </a:p>
          <a:p>
            <a:r>
              <a:rPr lang="ru-RU" dirty="0"/>
              <a:t> 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ADAEDBB7-0794-4721-85B6-90A59F694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347" y="4066475"/>
            <a:ext cx="737274" cy="668149"/>
          </a:xfrm>
          <a:prstGeom prst="rect">
            <a:avLst/>
          </a:prstGeom>
          <a:solidFill>
            <a:srgbClr val="388E3C"/>
          </a:solidFill>
          <a:ln>
            <a:noFill/>
          </a:ln>
          <a:extLst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046220" y="994410"/>
            <a:ext cx="0" cy="62636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057650" y="982980"/>
            <a:ext cx="388620" cy="114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3" idx="1"/>
          </p:cNvCxnSpPr>
          <p:nvPr/>
        </p:nvCxnSpPr>
        <p:spPr>
          <a:xfrm flipV="1">
            <a:off x="4023360" y="2182104"/>
            <a:ext cx="421508" cy="10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034790" y="3817620"/>
            <a:ext cx="44577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034790" y="5577840"/>
            <a:ext cx="37719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034790" y="7258050"/>
            <a:ext cx="411480" cy="114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623310" y="2743200"/>
            <a:ext cx="4000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трелка вниз 26"/>
          <p:cNvSpPr/>
          <p:nvPr/>
        </p:nvSpPr>
        <p:spPr>
          <a:xfrm>
            <a:off x="1577340" y="3737610"/>
            <a:ext cx="914400" cy="1097280"/>
          </a:xfrm>
          <a:prstGeom prst="downArrow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4734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EE1A00D-C667-4BFA-A233-0F63B9CA6201}"/>
              </a:ext>
            </a:extLst>
          </p:cNvPr>
          <p:cNvSpPr txBox="1"/>
          <p:nvPr/>
        </p:nvSpPr>
        <p:spPr>
          <a:xfrm>
            <a:off x="177127" y="1472663"/>
            <a:ext cx="3461151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Т.2700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«Работа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стоматологического кабинета»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AEED245-35EA-450B-8B84-721ECEF617A9}"/>
              </a:ext>
            </a:extLst>
          </p:cNvPr>
          <p:cNvSpPr txBox="1"/>
          <p:nvPr/>
        </p:nvSpPr>
        <p:spPr>
          <a:xfrm>
            <a:off x="342071" y="4060859"/>
            <a:ext cx="3131262" cy="2303772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Данные </a:t>
            </a:r>
            <a:r>
              <a:rPr lang="ru-RU" u="sng" dirty="0" smtClean="0"/>
              <a:t>СП</a:t>
            </a:r>
            <a:r>
              <a:rPr lang="ru-RU" dirty="0" smtClean="0"/>
              <a:t> и </a:t>
            </a:r>
            <a:r>
              <a:rPr lang="ru-RU" u="sng" dirty="0" smtClean="0"/>
              <a:t>ДСП</a:t>
            </a:r>
            <a:r>
              <a:rPr lang="ru-RU" dirty="0" smtClean="0"/>
              <a:t> </a:t>
            </a:r>
            <a:r>
              <a:rPr lang="ru-RU" dirty="0"/>
              <a:t>должны быть обязательно заверены</a:t>
            </a:r>
          </a:p>
          <a:p>
            <a:pPr algn="ctr"/>
            <a:r>
              <a:rPr lang="ru-RU" dirty="0"/>
              <a:t> организационно</a:t>
            </a:r>
          </a:p>
          <a:p>
            <a:pPr algn="ctr"/>
            <a:r>
              <a:rPr lang="ru-RU" dirty="0"/>
              <a:t>методическим  отделом по стоматологии</a:t>
            </a:r>
          </a:p>
          <a:p>
            <a:r>
              <a:rPr lang="ru-RU" dirty="0"/>
              <a:t> 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948A4270-C9C6-4CF4-B720-9932D23A9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2788920"/>
            <a:ext cx="1131570" cy="1025477"/>
          </a:xfrm>
          <a:prstGeom prst="rect">
            <a:avLst/>
          </a:prstGeom>
          <a:solidFill>
            <a:srgbClr val="388E3C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extLst/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E569D8-5651-40ED-A439-85772602B8CC}"/>
              </a:ext>
            </a:extLst>
          </p:cNvPr>
          <p:cNvSpPr txBox="1"/>
          <p:nvPr/>
        </p:nvSpPr>
        <p:spPr>
          <a:xfrm>
            <a:off x="4145734" y="772694"/>
            <a:ext cx="4882392" cy="138499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зубных врачей и гигиенистов стоматологических не включать в т.2100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0987633-53F9-4B29-A8EE-4E9AF3AF375C}"/>
              </a:ext>
            </a:extLst>
          </p:cNvPr>
          <p:cNvSpPr txBox="1"/>
          <p:nvPr/>
        </p:nvSpPr>
        <p:spPr>
          <a:xfrm>
            <a:off x="4202884" y="2320395"/>
            <a:ext cx="4861106" cy="181588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Проверять разницу по всем графам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т.2700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 «взрослых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них не должно быть молочных зубов и «отрицательных чисел» ни в одной графе таблицы.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первичных посещений в гр.4 не должно быть больше посещений всего в гр.3 т.2700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02E2886-F530-48C7-B704-67AEB73C2A2D}"/>
              </a:ext>
            </a:extLst>
          </p:cNvPr>
          <p:cNvSpPr txBox="1"/>
          <p:nvPr/>
        </p:nvSpPr>
        <p:spPr>
          <a:xfrm>
            <a:off x="4191454" y="4236694"/>
            <a:ext cx="4882392" cy="33855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осуществлять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вида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</a:t>
            </a:r>
          </a:p>
        </p:txBody>
      </p:sp>
      <p:sp>
        <p:nvSpPr>
          <p:cNvPr id="8" name="Стрелка: вниз 8">
            <a:extLst>
              <a:ext uri="{FF2B5EF4-FFF2-40B4-BE49-F238E27FC236}">
                <a16:creationId xmlns="" xmlns:a16="http://schemas.microsoft.com/office/drawing/2014/main" id="{A84BFC13-506F-43A5-AF6C-AE907E103D8C}"/>
              </a:ext>
            </a:extLst>
          </p:cNvPr>
          <p:cNvSpPr/>
          <p:nvPr/>
        </p:nvSpPr>
        <p:spPr>
          <a:xfrm>
            <a:off x="4534494" y="4617719"/>
            <a:ext cx="1203366" cy="765811"/>
          </a:xfrm>
          <a:prstGeom prst="downArrow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9">
            <a:extLst>
              <a:ext uri="{FF2B5EF4-FFF2-40B4-BE49-F238E27FC236}">
                <a16:creationId xmlns="" xmlns:a16="http://schemas.microsoft.com/office/drawing/2014/main" id="{31F2ECF9-D177-4CE8-A74A-D3E56E50D258}"/>
              </a:ext>
            </a:extLst>
          </p:cNvPr>
          <p:cNvSpPr/>
          <p:nvPr/>
        </p:nvSpPr>
        <p:spPr>
          <a:xfrm>
            <a:off x="7911190" y="4594860"/>
            <a:ext cx="1095650" cy="822960"/>
          </a:xfrm>
          <a:prstGeom prst="downArrow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88E8054-241E-404F-BE4C-F2A83E4FCB7E}"/>
              </a:ext>
            </a:extLst>
          </p:cNvPr>
          <p:cNvSpPr txBox="1"/>
          <p:nvPr/>
        </p:nvSpPr>
        <p:spPr>
          <a:xfrm>
            <a:off x="3616927" y="5421707"/>
            <a:ext cx="2778895" cy="181588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Строка </a:t>
            </a:r>
            <a:r>
              <a:rPr lang="ru-RU" sz="1400" dirty="0"/>
              <a:t>1 по всем графам </a:t>
            </a:r>
            <a:r>
              <a:rPr lang="ru-RU" sz="1400" b="1" u="sng" dirty="0"/>
              <a:t>должна быть равна </a:t>
            </a:r>
            <a:r>
              <a:rPr lang="ru-RU" sz="1400" dirty="0"/>
              <a:t>сумме строк 2 «зубные врачи» и 3 «гигиенисты стоматологические» </a:t>
            </a:r>
            <a:endParaRPr lang="ru-RU" sz="1400" dirty="0" smtClean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15FDDE2-11C9-490C-8F41-2A84B1FBBEC4}"/>
              </a:ext>
            </a:extLst>
          </p:cNvPr>
          <p:cNvSpPr txBox="1"/>
          <p:nvPr/>
        </p:nvSpPr>
        <p:spPr>
          <a:xfrm>
            <a:off x="7081569" y="5433114"/>
            <a:ext cx="2850892" cy="178510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Строка </a:t>
            </a:r>
            <a:r>
              <a:rPr lang="ru-RU" sz="1400" dirty="0"/>
              <a:t>1 по всем графам должна быть </a:t>
            </a:r>
            <a:r>
              <a:rPr lang="ru-RU" sz="1400" b="1" u="sng" dirty="0"/>
              <a:t>не меньше суммы  </a:t>
            </a:r>
            <a:r>
              <a:rPr lang="ru-RU" sz="1400" dirty="0"/>
              <a:t>строк 4 «дети» и 5 «подростки». </a:t>
            </a:r>
            <a:r>
              <a:rPr lang="ru-RU" sz="1400" dirty="0" smtClean="0"/>
              <a:t>Разница между этими строками  </a:t>
            </a:r>
            <a:r>
              <a:rPr lang="ru-RU" sz="1400" dirty="0"/>
              <a:t>должна выходить на  «взрослых</a:t>
            </a:r>
            <a:r>
              <a:rPr lang="ru-RU" sz="1400" dirty="0" smtClean="0"/>
              <a:t>»</a:t>
            </a:r>
          </a:p>
          <a:p>
            <a:pPr algn="ctr"/>
            <a:endParaRPr lang="ru-RU" sz="1400" dirty="0"/>
          </a:p>
          <a:p>
            <a:pPr algn="ctr"/>
            <a:endParaRPr lang="ru-RU" sz="12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886200" y="1211580"/>
            <a:ext cx="11430" cy="31661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863340" y="1200150"/>
            <a:ext cx="331470" cy="228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909060" y="2788920"/>
            <a:ext cx="297180" cy="114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7" idx="1"/>
          </p:cNvCxnSpPr>
          <p:nvPr/>
        </p:nvCxnSpPr>
        <p:spPr>
          <a:xfrm>
            <a:off x="3897630" y="4366260"/>
            <a:ext cx="293824" cy="3971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2" idx="3"/>
          </p:cNvCxnSpPr>
          <p:nvPr/>
        </p:nvCxnSpPr>
        <p:spPr>
          <a:xfrm flipV="1">
            <a:off x="3638278" y="1977391"/>
            <a:ext cx="225062" cy="3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трелка вниз 28"/>
          <p:cNvSpPr/>
          <p:nvPr/>
        </p:nvSpPr>
        <p:spPr>
          <a:xfrm>
            <a:off x="1325880" y="2480310"/>
            <a:ext cx="1428750" cy="1554480"/>
          </a:xfrm>
          <a:prstGeom prst="downArrow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47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808C1DA-7BB7-4C02-A6D3-1A6DDFE8E181}"/>
              </a:ext>
            </a:extLst>
          </p:cNvPr>
          <p:cNvSpPr txBox="1"/>
          <p:nvPr/>
        </p:nvSpPr>
        <p:spPr>
          <a:xfrm>
            <a:off x="2125910" y="136671"/>
            <a:ext cx="5654180" cy="369332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5.Основные показатели деятельности АПУ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BD4FEC-90F8-4ED4-AF0E-48F5D4A0CF5A}"/>
              </a:ext>
            </a:extLst>
          </p:cNvPr>
          <p:cNvSpPr txBox="1"/>
          <p:nvPr/>
        </p:nvSpPr>
        <p:spPr>
          <a:xfrm>
            <a:off x="0" y="998219"/>
            <a:ext cx="4953000" cy="45902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B88D98F7-D873-454F-ACF7-32393D206F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20866628"/>
              </p:ext>
            </p:extLst>
          </p:nvPr>
        </p:nvGraphicFramePr>
        <p:xfrm>
          <a:off x="337888" y="901700"/>
          <a:ext cx="4323012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5F7B3F9-A0B4-49F8-A4A3-717C8CEB00C7}"/>
              </a:ext>
            </a:extLst>
          </p:cNvPr>
          <p:cNvSpPr txBox="1"/>
          <p:nvPr/>
        </p:nvSpPr>
        <p:spPr>
          <a:xfrm>
            <a:off x="5364548" y="2306319"/>
            <a:ext cx="4767512" cy="42308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AA2D1B38-422D-4826-9472-AF9E49C548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310463027"/>
              </p:ext>
            </p:extLst>
          </p:nvPr>
        </p:nvGraphicFramePr>
        <p:xfrm>
          <a:off x="5713120" y="2317749"/>
          <a:ext cx="4146843" cy="4230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2004734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BAF28A5-5458-4C92-B381-D722FA5670AA}"/>
              </a:ext>
            </a:extLst>
          </p:cNvPr>
          <p:cNvSpPr txBox="1"/>
          <p:nvPr/>
        </p:nvSpPr>
        <p:spPr>
          <a:xfrm>
            <a:off x="0" y="758151"/>
            <a:ext cx="4797611" cy="45709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8F9052D-4F30-4216-9631-25106E933005}"/>
              </a:ext>
            </a:extLst>
          </p:cNvPr>
          <p:cNvSpPr txBox="1"/>
          <p:nvPr/>
        </p:nvSpPr>
        <p:spPr>
          <a:xfrm>
            <a:off x="4953001" y="2111476"/>
            <a:ext cx="4953000" cy="40099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D1DF5FF7-BD22-41A0-8EC5-2775A0A27A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96477193"/>
              </p:ext>
            </p:extLst>
          </p:nvPr>
        </p:nvGraphicFramePr>
        <p:xfrm>
          <a:off x="260291" y="876300"/>
          <a:ext cx="4420537" cy="4426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DEE119FB-B9C4-414F-A450-75E5009B44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62027871"/>
              </p:ext>
            </p:extLst>
          </p:nvPr>
        </p:nvGraphicFramePr>
        <p:xfrm>
          <a:off x="5365071" y="2111476"/>
          <a:ext cx="4540929" cy="400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20047340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781D51D-A5C3-4EF7-B3F3-63ABBAE87CBF}"/>
              </a:ext>
            </a:extLst>
          </p:cNvPr>
          <p:cNvSpPr txBox="1"/>
          <p:nvPr/>
        </p:nvSpPr>
        <p:spPr>
          <a:xfrm>
            <a:off x="692092" y="940196"/>
            <a:ext cx="4502208" cy="50618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9E2CE993-BBE6-4273-A362-5196425BCF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75176437"/>
              </p:ext>
            </p:extLst>
          </p:nvPr>
        </p:nvGraphicFramePr>
        <p:xfrm>
          <a:off x="631796" y="1055334"/>
          <a:ext cx="4502208" cy="4842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380E054-DF0E-4108-B7E2-DA02F7EA9A71}"/>
              </a:ext>
            </a:extLst>
          </p:cNvPr>
          <p:cNvSpPr txBox="1"/>
          <p:nvPr/>
        </p:nvSpPr>
        <p:spPr>
          <a:xfrm>
            <a:off x="5685848" y="1694576"/>
            <a:ext cx="4654492" cy="50618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B3BFDB8B-BFAD-4E0C-8911-8F935F9538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817870812"/>
              </p:ext>
            </p:extLst>
          </p:nvPr>
        </p:nvGraphicFramePr>
        <p:xfrm>
          <a:off x="5692491" y="1832574"/>
          <a:ext cx="4654492" cy="4728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2004734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D17CFE-A49B-4566-9E24-338C00A6A34F}"/>
              </a:ext>
            </a:extLst>
          </p:cNvPr>
          <p:cNvSpPr txBox="1"/>
          <p:nvPr/>
        </p:nvSpPr>
        <p:spPr>
          <a:xfrm>
            <a:off x="1004861" y="1330516"/>
            <a:ext cx="4772054" cy="5357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6FD66891-6ABB-4FEB-8CE4-D7B439DF25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67626750"/>
              </p:ext>
            </p:extLst>
          </p:nvPr>
        </p:nvGraphicFramePr>
        <p:xfrm>
          <a:off x="1195361" y="1566339"/>
          <a:ext cx="4533898" cy="4757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ABB4CED-CAEA-4B98-BE29-C76AC216E60F}"/>
              </a:ext>
            </a:extLst>
          </p:cNvPr>
          <p:cNvSpPr txBox="1"/>
          <p:nvPr/>
        </p:nvSpPr>
        <p:spPr>
          <a:xfrm>
            <a:off x="5919759" y="1330516"/>
            <a:ext cx="4772054" cy="5357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6C1DF71D-A8A6-4981-9EA4-F824A5B246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332141069"/>
              </p:ext>
            </p:extLst>
          </p:nvPr>
        </p:nvGraphicFramePr>
        <p:xfrm>
          <a:off x="5967415" y="1644510"/>
          <a:ext cx="4259161" cy="4600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20047340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>
            <a:extLst>
              <a:ext uri="{FF2B5EF4-FFF2-40B4-BE49-F238E27FC236}">
                <a16:creationId xmlns:a16="http://schemas.microsoft.com/office/drawing/2014/main" xmlns="" id="{C0AAB36B-EF59-4379-93B7-DAC240FB9991}"/>
              </a:ext>
            </a:extLst>
          </p:cNvPr>
          <p:cNvSpPr txBox="1">
            <a:spLocks/>
          </p:cNvSpPr>
          <p:nvPr/>
        </p:nvSpPr>
        <p:spPr>
          <a:xfrm>
            <a:off x="3050540" y="0"/>
            <a:ext cx="4559300" cy="76944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II.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Стоматология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118DCF6-8AE7-4CD4-9B43-2B7A44BD3882}"/>
              </a:ext>
            </a:extLst>
          </p:cNvPr>
          <p:cNvSpPr txBox="1"/>
          <p:nvPr/>
        </p:nvSpPr>
        <p:spPr>
          <a:xfrm>
            <a:off x="1064568" y="1124744"/>
            <a:ext cx="7914332" cy="487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1.Деятельность врачей-стоматологов отражается в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т.2710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«Работа врачей стоматологов» по всем строкам и графам(включая гр.5 «с профилактической и иными целями»).</a:t>
            </a:r>
          </a:p>
          <a:p>
            <a:pPr>
              <a:buFont typeface="Wingdings" pitchFamily="2" charset="2"/>
              <a:buChar char="q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т.2100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врачей амбулаторно-поликлинической организации»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строках с 86 по 90 с разбивкой на число профилактических посещений и число посещений по заболеванию в соответствующих графах.</a:t>
            </a:r>
          </a:p>
          <a:p>
            <a:pPr>
              <a:buFont typeface="Wingdings" pitchFamily="2" charset="2"/>
              <a:buChar char="q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деятельность врачей стоматологов- ортопедов и стоматологов –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ортодонтов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отражается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т.2701,2702.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E85048F-93B7-41E9-90C2-2BC3CC3C2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35" y="939800"/>
            <a:ext cx="788865" cy="79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047340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696">
            <a:extLst>
              <a:ext uri="{FF2B5EF4-FFF2-40B4-BE49-F238E27FC236}">
                <a16:creationId xmlns="" xmlns:a16="http://schemas.microsoft.com/office/drawing/2014/main" id="{959D2665-1B30-4EB2-A26B-E40890B69F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3307681"/>
              </p:ext>
            </p:extLst>
          </p:nvPr>
        </p:nvGraphicFramePr>
        <p:xfrm>
          <a:off x="534511" y="1122680"/>
          <a:ext cx="8859838" cy="5608320"/>
        </p:xfrm>
        <a:graphic>
          <a:graphicData uri="http://schemas.openxmlformats.org/drawingml/2006/table">
            <a:tbl>
              <a:tblPr/>
              <a:tblGrid>
                <a:gridCol w="1169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66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44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44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102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464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7601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2032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6035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8740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6378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8740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76378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стр.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посещений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общего числа посещений (из гр.3) сделано по поводу заболеваний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посещений врачами на дому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2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врачей, включая профилактические - всего 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сельскими </a:t>
                      </a: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жителя-ми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взрослыми 18 лет и старше 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детьми 0-17 лет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сельских жителей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гр.9: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гр. 12: по поводу заболеваний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52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сельскими жителями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детьми 0-17 лет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поводу заболеваний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детьми 0-17 лет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735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735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Врачи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всего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735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…</a:t>
                      </a: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8929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приемного отделения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735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…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735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8929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 детские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8929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стоматологи-ортопеды 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8929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стоматологи-терапевты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8929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стоматологи-хирурги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735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…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Rectangle 1694">
            <a:extLst>
              <a:ext uri="{FF2B5EF4-FFF2-40B4-BE49-F238E27FC236}">
                <a16:creationId xmlns="" xmlns:a16="http://schemas.microsoft.com/office/drawing/2014/main" id="{51464C3B-D535-41FE-A69A-93BF1EC7F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9938" y="3084830"/>
            <a:ext cx="7502782" cy="3818890"/>
          </a:xfrm>
          <a:prstGeom prst="rect">
            <a:avLst/>
          </a:prstGeom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Работу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врачей-стоматологов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-показывают 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в таблице 2100</a:t>
            </a:r>
            <a:r>
              <a:rPr lang="en-US" sz="1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строках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86, 87,89,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90 соответственно занятым должностям  с разбивкой на посещения с профилактической целью и посещения по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заболеванию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в таблицах  2104,2105,2106 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Деятельность стоматологов- ортопедов отражается только в т.2701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881FDA07-7ADF-4145-8464-0909F383E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28" y="3146664"/>
            <a:ext cx="853579" cy="78017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01123883-71EA-4337-9E81-225381CAE38F}"/>
              </a:ext>
            </a:extLst>
          </p:cNvPr>
          <p:cNvSpPr txBox="1">
            <a:spLocks noChangeArrowheads="1"/>
          </p:cNvSpPr>
          <p:nvPr/>
        </p:nvSpPr>
        <p:spPr>
          <a:xfrm>
            <a:off x="2446020" y="411480"/>
            <a:ext cx="6075680" cy="33782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38200" indent="-838200"/>
            <a:r>
              <a:rPr lang="ru-RU" sz="2000" b="1" dirty="0">
                <a:latin typeface="Times New Roman" pitchFamily="18" charset="0"/>
              </a:rPr>
              <a:t>Работа врачей – стоматологов (таблица  </a:t>
            </a:r>
            <a:r>
              <a:rPr lang="ru-RU" sz="2000" b="1" dirty="0" smtClean="0">
                <a:latin typeface="Times New Roman" pitchFamily="18" charset="0"/>
              </a:rPr>
              <a:t>2100)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2020" y="3646170"/>
            <a:ext cx="3683894" cy="154087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СТОМАТОЛОГОВ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СТОМАТОЛОГОВ ДЕТСКИХ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СТОМАТОЛОГОВ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ТЕРАПЕВТОВ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СТОМАТОЛОГОВ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ХИРУРГОВ</a:t>
            </a:r>
          </a:p>
          <a:p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6195060" y="3360420"/>
            <a:ext cx="834390" cy="274320"/>
          </a:xfrm>
          <a:prstGeom prst="down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47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8CDE842-E137-4551-BE22-76916B6A2C7E}"/>
              </a:ext>
            </a:extLst>
          </p:cNvPr>
          <p:cNvSpPr txBox="1"/>
          <p:nvPr/>
        </p:nvSpPr>
        <p:spPr>
          <a:xfrm>
            <a:off x="4422008" y="694418"/>
            <a:ext cx="4957893" cy="707886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всех врачей-стоматологов  включается  в т.2100 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строках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86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,87,89,90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C2D9C3B-69EC-419C-B0D4-1847C78DB9B8}"/>
              </a:ext>
            </a:extLst>
          </p:cNvPr>
          <p:cNvSpPr txBox="1"/>
          <p:nvPr/>
        </p:nvSpPr>
        <p:spPr>
          <a:xfrm>
            <a:off x="4444868" y="1474218"/>
            <a:ext cx="4957892" cy="1415772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посещений «всего»  к детским стоматологам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стоматологам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стоматологам – хирургам детей от 0 до 17 лет в т.2100  в поликлинике и на дому в сумме  строк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Стр.86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гр.5 + гр.12)+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стр87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гр.5 + гр.12)+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стр.90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(гр.5+гр.12)  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соответствовать сумме  посещений к врачам стоматологам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от 0 до 14 лет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 от 15 до 17 лет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т.2710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стр.4 гр.3+стр.5 гр.3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63D4EC-2958-479D-A02D-D714433BAB2B}"/>
              </a:ext>
            </a:extLst>
          </p:cNvPr>
          <p:cNvSpPr txBox="1"/>
          <p:nvPr/>
        </p:nvSpPr>
        <p:spPr>
          <a:xfrm>
            <a:off x="4456298" y="2981252"/>
            <a:ext cx="4957892" cy="2031325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посещений по заболеванию к детским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стоматологам, стоматологам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стоматологам – хирургам детей от 0 до 17 лет в т.2100  в поликлинике и на дому в сумме  строк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Стр.86 ( гр.8+гр.13)+стр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87 ( гр.8 + гр.13)+ стр.90 (гр.8+гр.13) 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должно соответствовать сумме  посещений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заболеванию к врачам стоматологам детей и подростков т.2710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стр.4(гр.3-гр.12)+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стр5 (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гр.3-гр.12)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9AA9D9-3FAA-4448-ACE6-D269C2A3D3D5}"/>
              </a:ext>
            </a:extLst>
          </p:cNvPr>
          <p:cNvSpPr txBox="1"/>
          <p:nvPr/>
        </p:nvSpPr>
        <p:spPr>
          <a:xfrm>
            <a:off x="4467729" y="5051947"/>
            <a:ext cx="4957891" cy="1384995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Проверять разницу по всем графам т.2710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взрослых». У них не должно быть молочных зубов и «отрицательных чисел» ни в одной графе таблицы.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первичных посещений в гр.4 не должно быть больше посещений всего в гр.3 т.2710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605DBD-31E7-4EE4-99D7-6AD6EFE1C3BE}"/>
              </a:ext>
            </a:extLst>
          </p:cNvPr>
          <p:cNvSpPr txBox="1"/>
          <p:nvPr/>
        </p:nvSpPr>
        <p:spPr>
          <a:xfrm>
            <a:off x="4433438" y="6537926"/>
            <a:ext cx="4957890" cy="954107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Строка 1  т.2710 по всем графам должна быть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не меньше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суммы  строк 4 «дети» и 5 «подростки» по всем графам. Разница по всем графам должна выходить на  «взрослых»</a:t>
            </a:r>
          </a:p>
          <a:p>
            <a:pPr algn="ctr"/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BC504A-C69C-4DBC-A87C-704C382BE769}"/>
              </a:ext>
            </a:extLst>
          </p:cNvPr>
          <p:cNvSpPr txBox="1"/>
          <p:nvPr/>
        </p:nvSpPr>
        <p:spPr>
          <a:xfrm>
            <a:off x="177127" y="1472663"/>
            <a:ext cx="3461151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Т.2710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«Работа врачей-стоматологов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4244E2-756A-404C-8787-E341CF998A98}"/>
              </a:ext>
            </a:extLst>
          </p:cNvPr>
          <p:cNvSpPr txBox="1"/>
          <p:nvPr/>
        </p:nvSpPr>
        <p:spPr>
          <a:xfrm>
            <a:off x="400370" y="4840750"/>
            <a:ext cx="3131262" cy="23037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Данные </a:t>
            </a:r>
            <a:r>
              <a:rPr lang="ru-RU" u="sng" dirty="0" smtClean="0"/>
              <a:t>СП и ДСП </a:t>
            </a:r>
            <a:r>
              <a:rPr lang="ru-RU" dirty="0"/>
              <a:t>должны быть обязательно заверены</a:t>
            </a:r>
          </a:p>
          <a:p>
            <a:pPr algn="ctr"/>
            <a:r>
              <a:rPr lang="ru-RU" dirty="0"/>
              <a:t> организационно</a:t>
            </a:r>
          </a:p>
          <a:p>
            <a:pPr algn="ctr"/>
            <a:r>
              <a:rPr lang="ru-RU" dirty="0"/>
              <a:t>методическим  отделом по стоматологии</a:t>
            </a:r>
          </a:p>
          <a:p>
            <a:r>
              <a:rPr lang="ru-RU" dirty="0"/>
              <a:t> 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ADAEDBB7-0794-4721-85B6-90A59F694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347" y="4066475"/>
            <a:ext cx="737274" cy="668149"/>
          </a:xfrm>
          <a:prstGeom prst="rect">
            <a:avLst/>
          </a:prstGeom>
          <a:solidFill>
            <a:srgbClr val="388E3C"/>
          </a:solidFill>
          <a:ln>
            <a:noFill/>
          </a:ln>
          <a:extLst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046220" y="994410"/>
            <a:ext cx="0" cy="62636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057650" y="982980"/>
            <a:ext cx="388620" cy="114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3" idx="1"/>
          </p:cNvCxnSpPr>
          <p:nvPr/>
        </p:nvCxnSpPr>
        <p:spPr>
          <a:xfrm flipV="1">
            <a:off x="4023360" y="2182104"/>
            <a:ext cx="421508" cy="10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034790" y="3817620"/>
            <a:ext cx="44577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034790" y="5577840"/>
            <a:ext cx="37719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034790" y="7258050"/>
            <a:ext cx="411480" cy="114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623310" y="2743200"/>
            <a:ext cx="4000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трелка вниз 26"/>
          <p:cNvSpPr/>
          <p:nvPr/>
        </p:nvSpPr>
        <p:spPr>
          <a:xfrm>
            <a:off x="1577340" y="3737610"/>
            <a:ext cx="914400" cy="1097280"/>
          </a:xfrm>
          <a:prstGeom prst="downArrow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47340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6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13138912"/>
              </p:ext>
            </p:extLst>
          </p:nvPr>
        </p:nvGraphicFramePr>
        <p:xfrm>
          <a:off x="533400" y="1143001"/>
          <a:ext cx="8763000" cy="4092579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0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14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939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0325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Контингенты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посещений зубных врачей и  гигиенистов стоматологических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8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7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первичных </a:t>
                      </a:r>
                      <a:r>
                        <a:rPr kumimoji="0" lang="ru-RU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*)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профилактической и иными  целями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 зубными врачами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гигиенистами стоматологическими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стр. 1:  дети до 14 лет включительно 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15-17 лет включительно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Сельские жители (из стр.1)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передвижных стоматологических кабинетах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4102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Rectangle 353"/>
          <p:cNvSpPr>
            <a:spLocks noChangeArrowheads="1"/>
          </p:cNvSpPr>
          <p:nvPr/>
        </p:nvSpPr>
        <p:spPr bwMode="auto">
          <a:xfrm>
            <a:off x="609600" y="5311140"/>
            <a:ext cx="8686800" cy="533400"/>
          </a:xfrm>
          <a:prstGeom prst="rect">
            <a:avLst/>
          </a:prstGeom>
          <a:ln w="38100">
            <a:solidFill>
              <a:schemeClr val="tx1"/>
            </a:solidFill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dirty="0"/>
              <a:t>*)  </a:t>
            </a:r>
            <a:r>
              <a:rPr lang="ru-RU" sz="1600" dirty="0"/>
              <a:t>Первичным считается первое посещение за стоматологической помощью в отчетном году по любому поводу</a:t>
            </a:r>
          </a:p>
        </p:txBody>
      </p:sp>
      <p:sp>
        <p:nvSpPr>
          <p:cNvPr id="5" name="Rectangle 355"/>
          <p:cNvSpPr>
            <a:spLocks noChangeArrowheads="1"/>
          </p:cNvSpPr>
          <p:nvPr/>
        </p:nvSpPr>
        <p:spPr bwMode="auto">
          <a:xfrm>
            <a:off x="5215890" y="3459872"/>
            <a:ext cx="4568190" cy="1134988"/>
          </a:xfrm>
          <a:prstGeom prst="rect">
            <a:avLst/>
          </a:prstGeom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/>
            <a:r>
              <a:rPr lang="ru-RU" sz="1600" dirty="0" smtClean="0"/>
              <a:t>        в </a:t>
            </a:r>
            <a:r>
              <a:rPr lang="ru-RU" sz="1600" dirty="0"/>
              <a:t>таблицу включаются </a:t>
            </a:r>
            <a:r>
              <a:rPr lang="ru-RU" sz="1600" dirty="0" smtClean="0"/>
              <a:t>сведения </a:t>
            </a:r>
            <a:r>
              <a:rPr lang="ru-RU" sz="1600" dirty="0"/>
              <a:t>о деятельности гигиенистов стоматологических и зубных </a:t>
            </a:r>
            <a:r>
              <a:rPr lang="ru-RU" sz="1600" dirty="0" smtClean="0"/>
              <a:t>врачей, если </a:t>
            </a:r>
            <a:r>
              <a:rPr lang="ru-RU" sz="1600" dirty="0"/>
              <a:t>они состоят в штате медицинской организации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35430" y="155044"/>
            <a:ext cx="6553200" cy="381000"/>
          </a:xfr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sz="2000" b="1" dirty="0">
                <a:latin typeface="Times New Roman" pitchFamily="18" charset="0"/>
              </a:rPr>
              <a:t>Работа стоматологического кабинета таблица 2700</a:t>
            </a:r>
            <a:r>
              <a:rPr lang="ru-RU" sz="2000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0047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6780" y="0"/>
            <a:ext cx="6572250" cy="46166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Заполнение новых строк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123,124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в таблице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2100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81869" y="1200152"/>
          <a:ext cx="8276433" cy="2943651"/>
        </p:xfrm>
        <a:graphic>
          <a:graphicData uri="http://schemas.openxmlformats.org/drawingml/2006/table">
            <a:tbl>
              <a:tblPr/>
              <a:tblGrid>
                <a:gridCol w="1812437"/>
                <a:gridCol w="365789"/>
                <a:gridCol w="566484"/>
                <a:gridCol w="537075"/>
                <a:gridCol w="554101"/>
                <a:gridCol w="441630"/>
                <a:gridCol w="439050"/>
                <a:gridCol w="439050"/>
                <a:gridCol w="581445"/>
                <a:gridCol w="581445"/>
                <a:gridCol w="682050"/>
                <a:gridCol w="593827"/>
                <a:gridCol w="682050"/>
              </a:tblGrid>
              <a:tr h="127256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</a:p>
                  </a:txBody>
                  <a:tcPr marL="50118" marR="50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стро-ки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118" marR="50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Число посещений</a:t>
                      </a:r>
                    </a:p>
                  </a:txBody>
                  <a:tcPr marL="50118" marR="50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Из общего числа посещений (из гр.3) сделано по поводу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заболеваний</a:t>
                      </a:r>
                    </a:p>
                  </a:txBody>
                  <a:tcPr marL="50118" marR="50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Число посещений врачами на дому</a:t>
                      </a:r>
                    </a:p>
                  </a:txBody>
                  <a:tcPr marL="50118" marR="50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врачей, включая профилак-тические - всего</a:t>
                      </a:r>
                    </a:p>
                  </a:txBody>
                  <a:tcPr marL="50118" marR="50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</a:p>
                  </a:txBody>
                  <a:tcPr marL="50118" marR="50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сель-скими жителя-ми</a:t>
                      </a:r>
                    </a:p>
                  </a:txBody>
                  <a:tcPr marL="50118" marR="50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взрос-лыми</a:t>
                      </a:r>
                      <a:b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 лет и более </a:t>
                      </a:r>
                    </a:p>
                  </a:txBody>
                  <a:tcPr marL="50118" marR="50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детьми</a:t>
                      </a:r>
                      <a:b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0-17 лет </a:t>
                      </a:r>
                    </a:p>
                  </a:txBody>
                  <a:tcPr marL="50118" marR="50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50118" marR="50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из них сельских жителей</a:t>
                      </a:r>
                    </a:p>
                  </a:txBody>
                  <a:tcPr marL="50118" marR="50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из гр.9:</a:t>
                      </a:r>
                    </a:p>
                  </a:txBody>
                  <a:tcPr marL="50118" marR="50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из гр. 12: </a:t>
                      </a:r>
                      <a:b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 поводу заболеваний</a:t>
                      </a:r>
                    </a:p>
                  </a:txBody>
                  <a:tcPr marL="50118" marR="50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33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сельскими жителями</a:t>
                      </a:r>
                    </a:p>
                  </a:txBody>
                  <a:tcPr marL="50118" marR="50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детьми</a:t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0-17 лет </a:t>
                      </a:r>
                    </a:p>
                  </a:txBody>
                  <a:tcPr marL="50118" marR="50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 поводу заболева-ний</a:t>
                      </a:r>
                    </a:p>
                  </a:txBody>
                  <a:tcPr marL="50118" marR="50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детей </a:t>
                      </a:r>
                      <a:b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0-17 лет</a:t>
                      </a:r>
                    </a:p>
                  </a:txBody>
                  <a:tcPr marL="50118" marR="50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893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0118" marR="50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0118" marR="50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0118" marR="50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0118" marR="50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50118" marR="50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50118" marR="50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0118" marR="50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50118" marR="50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50118" marR="50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50118" marR="50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50118" marR="50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50118" marR="50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50118" marR="50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8184" y="4217670"/>
          <a:ext cx="8238684" cy="2661095"/>
        </p:xfrm>
        <a:graphic>
          <a:graphicData uri="http://schemas.openxmlformats.org/drawingml/2006/table">
            <a:tbl>
              <a:tblPr/>
              <a:tblGrid>
                <a:gridCol w="1838389"/>
                <a:gridCol w="383035"/>
                <a:gridCol w="593191"/>
                <a:gridCol w="562397"/>
                <a:gridCol w="495405"/>
                <a:gridCol w="462451"/>
                <a:gridCol w="459749"/>
                <a:gridCol w="459209"/>
                <a:gridCol w="459749"/>
                <a:gridCol w="608857"/>
                <a:gridCol w="580223"/>
                <a:gridCol w="621824"/>
                <a:gridCol w="714205"/>
              </a:tblGrid>
              <a:tr h="1290575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Из 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общего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числа</a:t>
                      </a:r>
                    </a:p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посещений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(стр. 1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):</a:t>
                      </a:r>
                    </a:p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4145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отделениях, кабинетах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пунктах</a:t>
                      </a:r>
                    </a:p>
                    <a:p>
                      <a:pPr marL="144145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4145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неотложной медицинской помощи</a:t>
                      </a:r>
                    </a:p>
                  </a:txBody>
                  <a:tcPr marL="50118" marR="50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</a:p>
                  </a:txBody>
                  <a:tcPr marL="50118" marR="50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118" marR="50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118" marR="50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118" marR="50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118" marR="50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118" marR="50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118" marR="50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118" marR="50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118" marR="50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118" marR="50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118" marR="50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118" marR="50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384">
                <a:tc>
                  <a:txBody>
                    <a:bodyPr/>
                    <a:lstStyle/>
                    <a:p>
                      <a:pPr marL="144145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4145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в отделениях,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кабинетах</a:t>
                      </a:r>
                    </a:p>
                    <a:p>
                      <a:pPr marL="144145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4145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паллиативной </a:t>
                      </a:r>
                    </a:p>
                    <a:p>
                      <a:pPr marL="144145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4145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медицинской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помощи</a:t>
                      </a:r>
                    </a:p>
                  </a:txBody>
                  <a:tcPr marL="50118" marR="50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</a:p>
                  </a:txBody>
                  <a:tcPr marL="50118" marR="50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118" marR="50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118" marR="50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118" marR="50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118" marR="50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118" marR="50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118" marR="50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118" marR="50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118" marR="50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118" marR="50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118" marR="50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118" marR="50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46013" y="518746"/>
            <a:ext cx="6545800" cy="353943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строке 123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указать количество посещений врачей ,оказывающих помощь в отделении (кабинете) неотложной медицинской помощи   при наличии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отделения (кабинета) неотложной медицинской помощи в структуре поликлиники медицинской организации ( т.1001 стр.69)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графах с 9 по 13 стр. 123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указать количество посещений  при оказании неотложной медицинской помощи на дому при наличии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пункта ( отделения) неотложной медицинской помощи на дому (т.1001  стр. 101).</a:t>
            </a:r>
          </a:p>
          <a:p>
            <a:r>
              <a:rPr lang="ru-RU" altLang="ru-RU" sz="1600" b="1" u="sng" dirty="0" smtClean="0">
                <a:latin typeface="Times New Roman" pitchFamily="18" charset="0"/>
                <a:cs typeface="Times New Roman" pitchFamily="18" charset="0"/>
              </a:rPr>
              <a:t>Контроль стр. 123 т.2100 с т.2105 стр.2</a:t>
            </a:r>
            <a:r>
              <a:rPr lang="en-US" altLang="ru-RU" sz="16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Данные т.2100 стр.123 гр.3+т.2100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стр.123 гр.9 могут быть 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&lt;=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т.2105 стр.2 гр.3 </a:t>
            </a:r>
          </a:p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Данные т.2100 стр.123 гр.5+т.2100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стр.123 гр.12 могут быть 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т.2105 стр.2 гр.5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81643" y="4204910"/>
            <a:ext cx="6747803" cy="335476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графах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3,5 и 9,12 строки 124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указать количество посещений при оказании паллиативной помощи в поликлинике и на дому при условии  наличия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кабинета (отделения) 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паллиативной медицинской помощи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(т.1001 стр.85)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и  наличия лицензии на оказание паллиативной  медицинской помощи.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учреждений , в штатном расписании  которых есть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выездная патронажная служба паллиативной  медицинской помощи  или отделение паллиативной помощи на дому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указать количество посещений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врачами при оказании паллиативной медицинской помощи на дому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т.2102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условии заполнения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т.1001 стр. 142 « прочие» с расшифровкой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наличия лицензии на оказание паллиативной медицинской помощи.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4307" y="1397391"/>
            <a:ext cx="1723293" cy="135421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Посещения  при оказании неотложной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медицинской помощи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на дому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ранее вносились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т.2102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лево 13"/>
          <p:cNvSpPr/>
          <p:nvPr/>
        </p:nvSpPr>
        <p:spPr>
          <a:xfrm>
            <a:off x="3645877" y="2098430"/>
            <a:ext cx="445477" cy="515815"/>
          </a:xfrm>
          <a:prstGeom prst="left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4102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3" name="Group 881"/>
          <p:cNvGraphicFramePr>
            <a:graphicFrameLocks/>
          </p:cNvGraphicFramePr>
          <p:nvPr/>
        </p:nvGraphicFramePr>
        <p:xfrm>
          <a:off x="533400" y="990600"/>
          <a:ext cx="8763000" cy="3739198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6991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2546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51435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Контингенты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Вылечено зубов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(гр.6)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Удалено зубов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постоянных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санировано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CEF2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Профилактическая работа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 курс профилактики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 объем работы в УЕТ (из гр.3)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12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постоянных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поводу осложненного кариеса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осмотрено в порядке плановой санации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гр. 12 нуждались в санации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гр. 13 санировано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CEF2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6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CEF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CEF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6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5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…..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Rectangle 872"/>
          <p:cNvSpPr>
            <a:spLocks noChangeArrowheads="1"/>
          </p:cNvSpPr>
          <p:nvPr/>
        </p:nvSpPr>
        <p:spPr bwMode="auto">
          <a:xfrm>
            <a:off x="3144203" y="3989020"/>
            <a:ext cx="7359674" cy="251728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>
              <a:buNone/>
            </a:pPr>
            <a:r>
              <a:rPr lang="ru-RU" altLang="ru-RU" sz="1600" b="1" dirty="0" smtClean="0">
                <a:latin typeface="Times New Roman" pitchFamily="18" charset="0"/>
              </a:rPr>
              <a:t>В графе 11 показывать </a:t>
            </a:r>
            <a:r>
              <a:rPr lang="ru-RU" altLang="ru-RU" sz="1800" b="1" u="sng" dirty="0" smtClean="0">
                <a:latin typeface="Times New Roman" pitchFamily="18" charset="0"/>
              </a:rPr>
              <a:t>общее число санированных</a:t>
            </a:r>
            <a:r>
              <a:rPr lang="ru-RU" altLang="ru-RU" sz="1600" b="1" dirty="0" smtClean="0">
                <a:latin typeface="Times New Roman" pitchFamily="18" charset="0"/>
              </a:rPr>
              <a:t>, как по обращаемости, так и санированных( гр.14) из нуждавшихся (гр.13),выявленных во время прохождения осмотра в порядке плановой санации. </a:t>
            </a:r>
          </a:p>
          <a:p>
            <a:pPr marL="0">
              <a:buNone/>
            </a:pPr>
            <a:endParaRPr lang="ru-RU" altLang="ru-RU" sz="1600" b="1" dirty="0" smtClean="0">
              <a:latin typeface="Times New Roman" pitchFamily="18" charset="0"/>
            </a:endParaRPr>
          </a:p>
          <a:p>
            <a:pPr marL="0">
              <a:buFont typeface="Wingdings" pitchFamily="2" charset="2"/>
              <a:buNone/>
            </a:pPr>
            <a:r>
              <a:rPr lang="ru-RU" altLang="ru-RU" sz="1600" b="1" dirty="0" smtClean="0">
                <a:latin typeface="Times New Roman" pitchFamily="18" charset="0"/>
              </a:rPr>
              <a:t>Разница </a:t>
            </a:r>
            <a:r>
              <a:rPr lang="ru-RU" altLang="ru-RU" sz="1600" b="1" dirty="0">
                <a:latin typeface="Times New Roman" pitchFamily="18" charset="0"/>
              </a:rPr>
              <a:t>между графами 11 и 14 по всем строкам должна быть </a:t>
            </a:r>
            <a:r>
              <a:rPr lang="ru-RU" altLang="ru-RU" sz="1800" b="1" u="sng" dirty="0">
                <a:latin typeface="Times New Roman" pitchFamily="18" charset="0"/>
              </a:rPr>
              <a:t>на </a:t>
            </a:r>
            <a:r>
              <a:rPr lang="ru-RU" altLang="ru-RU" sz="1800" b="1" u="sng" dirty="0" smtClean="0">
                <a:latin typeface="Times New Roman" pitchFamily="18" charset="0"/>
              </a:rPr>
              <a:t>«санированных с приема » </a:t>
            </a:r>
            <a:r>
              <a:rPr lang="ru-RU" altLang="ru-RU" sz="1600" b="1" dirty="0">
                <a:latin typeface="Times New Roman" pitchFamily="18" charset="0"/>
              </a:rPr>
              <a:t>при обращении пациента за медицинской </a:t>
            </a:r>
            <a:r>
              <a:rPr lang="ru-RU" altLang="ru-RU" sz="1600" b="1" dirty="0" smtClean="0">
                <a:latin typeface="Times New Roman" pitchFamily="18" charset="0"/>
              </a:rPr>
              <a:t>помощью  в медицинскую организацию вне осмотра в порядке плановой санации. </a:t>
            </a:r>
          </a:p>
          <a:p>
            <a:pPr marL="0">
              <a:buFont typeface="Wingdings" pitchFamily="2" charset="2"/>
              <a:buNone/>
            </a:pPr>
            <a:r>
              <a:rPr lang="ru-RU" altLang="ru-RU" sz="1600" b="1" dirty="0" smtClean="0">
                <a:latin typeface="Times New Roman" pitchFamily="18" charset="0"/>
              </a:rPr>
              <a:t>Данные гр.5 по всем строкам равны данным гр. 12</a:t>
            </a:r>
            <a:endParaRPr lang="ru-RU" altLang="ru-RU" sz="1600" b="1" dirty="0">
              <a:latin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86560" y="156210"/>
            <a:ext cx="6553200" cy="457200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>
                <a:latin typeface="Times New Roman" pitchFamily="18" charset="0"/>
              </a:rPr>
              <a:t>таблица 2700 (продолжение)</a:t>
            </a:r>
            <a:r>
              <a:rPr lang="ru-RU" altLang="ru-RU" sz="2000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0047340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EE1A00D-C667-4BFA-A233-0F63B9CA6201}"/>
              </a:ext>
            </a:extLst>
          </p:cNvPr>
          <p:cNvSpPr txBox="1"/>
          <p:nvPr/>
        </p:nvSpPr>
        <p:spPr>
          <a:xfrm>
            <a:off x="177127" y="1472663"/>
            <a:ext cx="3461151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Т.2700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«Работа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стоматологического кабинета»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AEED245-35EA-450B-8B84-721ECEF617A9}"/>
              </a:ext>
            </a:extLst>
          </p:cNvPr>
          <p:cNvSpPr txBox="1"/>
          <p:nvPr/>
        </p:nvSpPr>
        <p:spPr>
          <a:xfrm>
            <a:off x="342071" y="4060859"/>
            <a:ext cx="3131262" cy="2303772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Данные </a:t>
            </a:r>
            <a:r>
              <a:rPr lang="ru-RU" u="sng" dirty="0" smtClean="0"/>
              <a:t>СП</a:t>
            </a:r>
            <a:r>
              <a:rPr lang="ru-RU" dirty="0" smtClean="0"/>
              <a:t> и </a:t>
            </a:r>
            <a:r>
              <a:rPr lang="ru-RU" u="sng" dirty="0" smtClean="0"/>
              <a:t>ДСП</a:t>
            </a:r>
            <a:r>
              <a:rPr lang="ru-RU" dirty="0" smtClean="0"/>
              <a:t> </a:t>
            </a:r>
            <a:r>
              <a:rPr lang="ru-RU" dirty="0"/>
              <a:t>должны быть обязательно заверены</a:t>
            </a:r>
          </a:p>
          <a:p>
            <a:pPr algn="ctr"/>
            <a:r>
              <a:rPr lang="ru-RU" dirty="0"/>
              <a:t> организационно</a:t>
            </a:r>
          </a:p>
          <a:p>
            <a:pPr algn="ctr"/>
            <a:r>
              <a:rPr lang="ru-RU" dirty="0"/>
              <a:t>методическим  отделом по стоматологии</a:t>
            </a:r>
          </a:p>
          <a:p>
            <a:r>
              <a:rPr lang="ru-RU" dirty="0"/>
              <a:t> 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948A4270-C9C6-4CF4-B720-9932D23A9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2788920"/>
            <a:ext cx="1131570" cy="1025477"/>
          </a:xfrm>
          <a:prstGeom prst="rect">
            <a:avLst/>
          </a:prstGeom>
          <a:solidFill>
            <a:srgbClr val="388E3C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extLst/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E569D8-5651-40ED-A439-85772602B8CC}"/>
              </a:ext>
            </a:extLst>
          </p:cNvPr>
          <p:cNvSpPr txBox="1"/>
          <p:nvPr/>
        </p:nvSpPr>
        <p:spPr>
          <a:xfrm>
            <a:off x="4145734" y="772694"/>
            <a:ext cx="4882392" cy="138499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зубных врачей и гигиенистов стоматологических не включать в т.2100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0987633-53F9-4B29-A8EE-4E9AF3AF375C}"/>
              </a:ext>
            </a:extLst>
          </p:cNvPr>
          <p:cNvSpPr txBox="1"/>
          <p:nvPr/>
        </p:nvSpPr>
        <p:spPr>
          <a:xfrm>
            <a:off x="4202884" y="2320395"/>
            <a:ext cx="4861106" cy="181588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Проверять разницу по всем графам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т.2700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 «взрослых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них не должно быть молочных зубов и «отрицательных чисел» ни в одной графе таблицы.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первичных посещений в гр.4 не должно быть больше посещений всего в гр.3 т.2700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02E2886-F530-48C7-B704-67AEB73C2A2D}"/>
              </a:ext>
            </a:extLst>
          </p:cNvPr>
          <p:cNvSpPr txBox="1"/>
          <p:nvPr/>
        </p:nvSpPr>
        <p:spPr>
          <a:xfrm>
            <a:off x="4191454" y="4236694"/>
            <a:ext cx="4882392" cy="33855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осуществлять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вида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</a:t>
            </a:r>
          </a:p>
        </p:txBody>
      </p:sp>
      <p:sp>
        <p:nvSpPr>
          <p:cNvPr id="8" name="Стрелка: вниз 8">
            <a:extLst>
              <a:ext uri="{FF2B5EF4-FFF2-40B4-BE49-F238E27FC236}">
                <a16:creationId xmlns="" xmlns:a16="http://schemas.microsoft.com/office/drawing/2014/main" id="{A84BFC13-506F-43A5-AF6C-AE907E103D8C}"/>
              </a:ext>
            </a:extLst>
          </p:cNvPr>
          <p:cNvSpPr/>
          <p:nvPr/>
        </p:nvSpPr>
        <p:spPr>
          <a:xfrm>
            <a:off x="4534494" y="4617719"/>
            <a:ext cx="1203366" cy="765811"/>
          </a:xfrm>
          <a:prstGeom prst="downArrow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9">
            <a:extLst>
              <a:ext uri="{FF2B5EF4-FFF2-40B4-BE49-F238E27FC236}">
                <a16:creationId xmlns="" xmlns:a16="http://schemas.microsoft.com/office/drawing/2014/main" id="{31F2ECF9-D177-4CE8-A74A-D3E56E50D258}"/>
              </a:ext>
            </a:extLst>
          </p:cNvPr>
          <p:cNvSpPr/>
          <p:nvPr/>
        </p:nvSpPr>
        <p:spPr>
          <a:xfrm>
            <a:off x="7911190" y="4594860"/>
            <a:ext cx="1095650" cy="822960"/>
          </a:xfrm>
          <a:prstGeom prst="downArrow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88E8054-241E-404F-BE4C-F2A83E4FCB7E}"/>
              </a:ext>
            </a:extLst>
          </p:cNvPr>
          <p:cNvSpPr txBox="1"/>
          <p:nvPr/>
        </p:nvSpPr>
        <p:spPr>
          <a:xfrm>
            <a:off x="3616927" y="5421707"/>
            <a:ext cx="2778895" cy="181588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Строка </a:t>
            </a:r>
            <a:r>
              <a:rPr lang="ru-RU" sz="1400" dirty="0"/>
              <a:t>1 по всем графам </a:t>
            </a:r>
            <a:r>
              <a:rPr lang="ru-RU" sz="1400" b="1" u="sng" dirty="0"/>
              <a:t>должна быть равна </a:t>
            </a:r>
            <a:r>
              <a:rPr lang="ru-RU" sz="1400" dirty="0"/>
              <a:t>сумме строк 2 «зубные врачи» и 3 «гигиенисты стоматологические» </a:t>
            </a:r>
            <a:endParaRPr lang="ru-RU" sz="1400" dirty="0" smtClean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15FDDE2-11C9-490C-8F41-2A84B1FBBEC4}"/>
              </a:ext>
            </a:extLst>
          </p:cNvPr>
          <p:cNvSpPr txBox="1"/>
          <p:nvPr/>
        </p:nvSpPr>
        <p:spPr>
          <a:xfrm>
            <a:off x="7081569" y="5433114"/>
            <a:ext cx="2850892" cy="178510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Строка </a:t>
            </a:r>
            <a:r>
              <a:rPr lang="ru-RU" sz="1400" dirty="0"/>
              <a:t>1 по всем графам должна быть </a:t>
            </a:r>
            <a:r>
              <a:rPr lang="ru-RU" sz="1400" b="1" u="sng" dirty="0"/>
              <a:t>не меньше суммы  </a:t>
            </a:r>
            <a:r>
              <a:rPr lang="ru-RU" sz="1400" dirty="0"/>
              <a:t>строк 4 «дети» и 5 «подростки». </a:t>
            </a:r>
            <a:r>
              <a:rPr lang="ru-RU" sz="1400" dirty="0" smtClean="0"/>
              <a:t>Разница между этими строками  </a:t>
            </a:r>
            <a:r>
              <a:rPr lang="ru-RU" sz="1400" dirty="0"/>
              <a:t>должна выходить на  «взрослых</a:t>
            </a:r>
            <a:r>
              <a:rPr lang="ru-RU" sz="1400" dirty="0" smtClean="0"/>
              <a:t>»</a:t>
            </a:r>
          </a:p>
          <a:p>
            <a:pPr algn="ctr"/>
            <a:endParaRPr lang="ru-RU" sz="1400" dirty="0"/>
          </a:p>
          <a:p>
            <a:pPr algn="ctr"/>
            <a:endParaRPr lang="ru-RU" sz="12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886200" y="1211580"/>
            <a:ext cx="11430" cy="31661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863340" y="1200150"/>
            <a:ext cx="331470" cy="228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909060" y="2788920"/>
            <a:ext cx="297180" cy="114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7" idx="1"/>
          </p:cNvCxnSpPr>
          <p:nvPr/>
        </p:nvCxnSpPr>
        <p:spPr>
          <a:xfrm>
            <a:off x="3897630" y="4366260"/>
            <a:ext cx="293824" cy="3971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2" idx="3"/>
          </p:cNvCxnSpPr>
          <p:nvPr/>
        </p:nvCxnSpPr>
        <p:spPr>
          <a:xfrm flipV="1">
            <a:off x="3638278" y="1977391"/>
            <a:ext cx="225062" cy="3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трелка вниз 28"/>
          <p:cNvSpPr/>
          <p:nvPr/>
        </p:nvSpPr>
        <p:spPr>
          <a:xfrm>
            <a:off x="1325880" y="2480310"/>
            <a:ext cx="1428750" cy="1554480"/>
          </a:xfrm>
          <a:prstGeom prst="downArrow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47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AC07EE-E023-4F13-9F45-F124962240CD}"/>
              </a:ext>
            </a:extLst>
          </p:cNvPr>
          <p:cNvSpPr txBox="1"/>
          <p:nvPr/>
        </p:nvSpPr>
        <p:spPr>
          <a:xfrm>
            <a:off x="433315" y="906827"/>
            <a:ext cx="2239860" cy="2215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Т.2701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«Число лиц, получивших зубные протезы , всего»</a:t>
            </a:r>
          </a:p>
          <a:p>
            <a:pPr algn="ctr"/>
            <a:endParaRPr lang="ru-RU" sz="2000" dirty="0"/>
          </a:p>
          <a:p>
            <a:pPr algn="ctr"/>
            <a:endParaRPr lang="ru-RU" dirty="0"/>
          </a:p>
        </p:txBody>
      </p:sp>
      <p:sp>
        <p:nvSpPr>
          <p:cNvPr id="3" name="Стрелка: вниз 3">
            <a:extLst>
              <a:ext uri="{FF2B5EF4-FFF2-40B4-BE49-F238E27FC236}">
                <a16:creationId xmlns:a16="http://schemas.microsoft.com/office/drawing/2014/main" xmlns="" id="{B9859833-5788-4E42-8F3F-2C046017D2F2}"/>
              </a:ext>
            </a:extLst>
          </p:cNvPr>
          <p:cNvSpPr/>
          <p:nvPr/>
        </p:nvSpPr>
        <p:spPr>
          <a:xfrm>
            <a:off x="1190048" y="3115998"/>
            <a:ext cx="898920" cy="727128"/>
          </a:xfrm>
          <a:prstGeom prst="downArrow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C86577-CD8E-4C1F-8B21-67F69778C862}"/>
              </a:ext>
            </a:extLst>
          </p:cNvPr>
          <p:cNvSpPr txBox="1"/>
          <p:nvPr/>
        </p:nvSpPr>
        <p:spPr>
          <a:xfrm>
            <a:off x="433314" y="3869254"/>
            <a:ext cx="2239860" cy="1384995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должны быть обязательно заверены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организационно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методическим  отделом по стоматологии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A2A9CA-975E-4DB4-A73B-F2590A1628F9}"/>
              </a:ext>
            </a:extLst>
          </p:cNvPr>
          <p:cNvSpPr txBox="1"/>
          <p:nvPr/>
        </p:nvSpPr>
        <p:spPr>
          <a:xfrm>
            <a:off x="3523308" y="1360124"/>
            <a:ext cx="2539241" cy="21852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Т.2702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«Число лиц, получивших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ортодонтическое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лечение»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" name="Стрелка: вниз 6">
            <a:extLst>
              <a:ext uri="{FF2B5EF4-FFF2-40B4-BE49-F238E27FC236}">
                <a16:creationId xmlns:a16="http://schemas.microsoft.com/office/drawing/2014/main" xmlns="" id="{1748FD68-F281-4919-A9CE-9413BBDAD700}"/>
              </a:ext>
            </a:extLst>
          </p:cNvPr>
          <p:cNvSpPr/>
          <p:nvPr/>
        </p:nvSpPr>
        <p:spPr>
          <a:xfrm rot="10800000" flipV="1">
            <a:off x="4206240" y="3520440"/>
            <a:ext cx="1049532" cy="785594"/>
          </a:xfrm>
          <a:prstGeom prst="downArrow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72917F2-BD68-4F7F-846C-DDBBEFD0CA98}"/>
              </a:ext>
            </a:extLst>
          </p:cNvPr>
          <p:cNvSpPr txBox="1"/>
          <p:nvPr/>
        </p:nvSpPr>
        <p:spPr>
          <a:xfrm>
            <a:off x="3666408" y="4305836"/>
            <a:ext cx="2396141" cy="1384995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должны быть обязательно заверены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организационно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методическим  отделом по стоматологии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07AB4E-D7D9-42B4-B328-C637C35FDB08}"/>
              </a:ext>
            </a:extLst>
          </p:cNvPr>
          <p:cNvSpPr txBox="1"/>
          <p:nvPr/>
        </p:nvSpPr>
        <p:spPr>
          <a:xfrm>
            <a:off x="6690112" y="2452731"/>
            <a:ext cx="2901633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Т.2704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«Число лиц, получивших профилактическое лечение у гигиениста стоматологического»</a:t>
            </a:r>
          </a:p>
        </p:txBody>
      </p:sp>
      <p:sp>
        <p:nvSpPr>
          <p:cNvPr id="9" name="Стрелка: вниз 9">
            <a:extLst>
              <a:ext uri="{FF2B5EF4-FFF2-40B4-BE49-F238E27FC236}">
                <a16:creationId xmlns:a16="http://schemas.microsoft.com/office/drawing/2014/main" xmlns="" id="{67A378D1-3BE7-40A7-BA37-6EDE8B03930E}"/>
              </a:ext>
            </a:extLst>
          </p:cNvPr>
          <p:cNvSpPr/>
          <p:nvPr/>
        </p:nvSpPr>
        <p:spPr>
          <a:xfrm>
            <a:off x="7629920" y="4377690"/>
            <a:ext cx="965439" cy="767420"/>
          </a:xfrm>
          <a:prstGeom prst="downArrow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D79460-6ECE-48B7-9829-A132B930124C}"/>
              </a:ext>
            </a:extLst>
          </p:cNvPr>
          <p:cNvSpPr txBox="1"/>
          <p:nvPr/>
        </p:nvSpPr>
        <p:spPr>
          <a:xfrm>
            <a:off x="6451989" y="5162426"/>
            <a:ext cx="3139756" cy="1169551"/>
          </a:xfrm>
          <a:prstGeom prst="rect">
            <a:avLst/>
          </a:prstGeom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Сведения </a:t>
            </a:r>
            <a:r>
              <a:rPr lang="ru-RU" sz="1400" dirty="0"/>
              <a:t>должны совпадать с данными т.2700 стр.3 гр.15</a:t>
            </a:r>
          </a:p>
          <a:p>
            <a:pPr algn="ctr"/>
            <a:endParaRPr lang="ru-RU" sz="1400" dirty="0"/>
          </a:p>
          <a:p>
            <a:pPr algn="ctr"/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20047340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1250" y="1405890"/>
            <a:ext cx="8797290" cy="5505165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0047340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5"/>
          <p:cNvSpPr txBox="1">
            <a:spLocks/>
          </p:cNvSpPr>
          <p:nvPr/>
        </p:nvSpPr>
        <p:spPr>
          <a:xfrm>
            <a:off x="1674596" y="1961426"/>
            <a:ext cx="7572273" cy="353640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стоматологов- ортопедов 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ортодонтов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отражается только в т.2701,т.2702 ф.30.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 ведется в лицах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не в посещениях.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Соответственно, в общем количестве посещений ФФСН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N30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т.2100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этих врачей не учитывается.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47340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FBCE544-C6B7-4BC9-89E8-27F682290F3D}"/>
              </a:ext>
            </a:extLst>
          </p:cNvPr>
          <p:cNvSpPr txBox="1"/>
          <p:nvPr/>
        </p:nvSpPr>
        <p:spPr>
          <a:xfrm>
            <a:off x="1047654" y="971550"/>
            <a:ext cx="9067895" cy="5755422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3.Первичная документация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«Талон пациента, получающего  медицинскую помощь в амбулаторных условиях».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025-1/у  (приказ Минздрава России от 15 декабря 2014 г. N 834н)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«Медицинская карта стоматологического больного».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043/у (Приказ Минздрава СССР от 4 октября 1980 года N1030 ”Об утверждении форм первичной медицинской документации учреждений здравоохранения” в редакции от 31.12.2002)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Листок ежедневного учета работы врача – стоматолога (зубного врача) стоматологической поликлиники, отделения, кабинета».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037/у-88-« (Приказ Минздрава СССР от 4 октября 1980 года N1030 ”Об утверждении форм первичной медицинской документации учреждений здравоохранения”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редакции от 31.12.2002)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«Сводная ведомость учета работы врача - стоматолога (зубного врача) стоматологической поликлиники ,отделения ,кабинета».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039-2/у-88- (Приказ Минздрава СССР от 4 октября 1980 года N1030 «Об утверждении форм первичной медицинской документации учреждений здравоохранения» в редакции от 31.12.2002)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«Дневник учета работы врача стоматолога – ортодонта».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039-3/у (Приказ Минздрава СССР от 4 октября 1980 года N1030 ”Об утверждении форм первичной медицинской документации учреждений здравоохранения” в редакции от 31.12.2002)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«Дневник учета работы врача стоматолога – ортопеда». Форма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039-4/ у (Приказ Минздрава СССР от 4 октября 1980 года N1030 ”Об утверждении форм первичной медицинской документации учреждений здравоохранения” в редакции от 31.12.2002)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«Листок ежедневного учета работы врача стоматолога-ортопеда». Форма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037-1/ у (Приказ Минздрава СССР от 4 октября 1980 года N1030 ”Об утверждении форм первичной медицинской документации учреждений здравоохранения” в редакции от 31.12.2002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20047340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0741BCC9-FB1F-463F-9F69-17FD9EB8F3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26751758"/>
              </p:ext>
            </p:extLst>
          </p:nvPr>
        </p:nvGraphicFramePr>
        <p:xfrm>
          <a:off x="505941" y="1303020"/>
          <a:ext cx="4100349" cy="3526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60BD226E-BDF1-4A53-8D56-5FA2F85CE5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12783017"/>
              </p:ext>
            </p:extLst>
          </p:nvPr>
        </p:nvGraphicFramePr>
        <p:xfrm>
          <a:off x="5532120" y="1120140"/>
          <a:ext cx="4171950" cy="2410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4651D741-1ABC-4EAD-9E69-038AE3CAC0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84653341"/>
              </p:ext>
            </p:extLst>
          </p:nvPr>
        </p:nvGraphicFramePr>
        <p:xfrm>
          <a:off x="5221288" y="3630689"/>
          <a:ext cx="4563981" cy="2637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5" name="Стрелка: вверх 6">
            <a:extLst>
              <a:ext uri="{FF2B5EF4-FFF2-40B4-BE49-F238E27FC236}">
                <a16:creationId xmlns:a16="http://schemas.microsoft.com/office/drawing/2014/main" xmlns="" id="{4E9FAC4F-C297-4A1C-9B75-C0254F5DAF42}"/>
              </a:ext>
            </a:extLst>
          </p:cNvPr>
          <p:cNvSpPr/>
          <p:nvPr/>
        </p:nvSpPr>
        <p:spPr>
          <a:xfrm>
            <a:off x="6977778" y="5233369"/>
            <a:ext cx="945081" cy="341930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77BD65CB-FAE5-4136-AB55-CD441F6F35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690510036"/>
              </p:ext>
            </p:extLst>
          </p:nvPr>
        </p:nvGraphicFramePr>
        <p:xfrm>
          <a:off x="494511" y="3962159"/>
          <a:ext cx="4103180" cy="2637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7" name="Стрелка: вверх 8">
            <a:extLst>
              <a:ext uri="{FF2B5EF4-FFF2-40B4-BE49-F238E27FC236}">
                <a16:creationId xmlns:a16="http://schemas.microsoft.com/office/drawing/2014/main" xmlns="" id="{3347C854-69C2-42D5-9210-34E538B84B46}"/>
              </a:ext>
            </a:extLst>
          </p:cNvPr>
          <p:cNvSpPr/>
          <p:nvPr/>
        </p:nvSpPr>
        <p:spPr>
          <a:xfrm>
            <a:off x="2045096" y="5617176"/>
            <a:ext cx="945081" cy="312453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дзаголовок 6">
            <a:extLst>
              <a:ext uri="{FF2B5EF4-FFF2-40B4-BE49-F238E27FC236}">
                <a16:creationId xmlns:a16="http://schemas.microsoft.com/office/drawing/2014/main" xmlns="" id="{3963D212-4345-4C1D-AA9E-99DB463D3872}"/>
              </a:ext>
            </a:extLst>
          </p:cNvPr>
          <p:cNvSpPr txBox="1">
            <a:spLocks/>
          </p:cNvSpPr>
          <p:nvPr/>
        </p:nvSpPr>
        <p:spPr>
          <a:xfrm>
            <a:off x="1685766" y="251460"/>
            <a:ext cx="7246144" cy="444501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ошибки при учете УЕТ.</a:t>
            </a:r>
          </a:p>
          <a:p>
            <a:pPr algn="ctr"/>
            <a:endParaRPr lang="ru-RU" b="1" dirty="0"/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47340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C698F7-C6A6-4435-8AF7-DA66956D2124}"/>
              </a:ext>
            </a:extLst>
          </p:cNvPr>
          <p:cNvSpPr txBox="1"/>
          <p:nvPr/>
        </p:nvSpPr>
        <p:spPr>
          <a:xfrm>
            <a:off x="1841500" y="1003300"/>
            <a:ext cx="6464300" cy="369332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Учет работы в УЕТ на хирургическом приеме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ECBBCAA-C4CD-43C3-B973-F89B3CC046BF}"/>
              </a:ext>
            </a:extLst>
          </p:cNvPr>
          <p:cNvSpPr/>
          <p:nvPr/>
        </p:nvSpPr>
        <p:spPr>
          <a:xfrm>
            <a:off x="1841500" y="1708057"/>
            <a:ext cx="2667000" cy="369332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УЧИТЫВАЕТСЯ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CDCD9A4-3764-4208-817B-6125CA256EFB}"/>
              </a:ext>
            </a:extLst>
          </p:cNvPr>
          <p:cNvSpPr/>
          <p:nvPr/>
        </p:nvSpPr>
        <p:spPr>
          <a:xfrm>
            <a:off x="5956300" y="1708057"/>
            <a:ext cx="2349500" cy="369332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НЕ УЧИТЫВАЕТСЯ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03EA0BD-45FC-40C9-8D22-5359633C9152}"/>
              </a:ext>
            </a:extLst>
          </p:cNvPr>
          <p:cNvSpPr/>
          <p:nvPr/>
        </p:nvSpPr>
        <p:spPr>
          <a:xfrm>
            <a:off x="-12700" y="2782147"/>
            <a:ext cx="3136900" cy="455506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«СЛОЖНОЕ УДАЛЕНИЕ»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3C738DD-10AA-4AD6-A502-D7424F2F5169}"/>
              </a:ext>
            </a:extLst>
          </p:cNvPr>
          <p:cNvSpPr/>
          <p:nvPr/>
        </p:nvSpPr>
        <p:spPr>
          <a:xfrm>
            <a:off x="3397250" y="2782147"/>
            <a:ext cx="2959100" cy="455506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«ПРОСТОЕ УДАЛЕНИЕ»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DC49672-2233-4471-A827-42BE6C2B6F4D}"/>
              </a:ext>
            </a:extLst>
          </p:cNvPr>
          <p:cNvSpPr/>
          <p:nvPr/>
        </p:nvSpPr>
        <p:spPr>
          <a:xfrm>
            <a:off x="6934200" y="2594610"/>
            <a:ext cx="1935480" cy="1813137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«СЛОЖНОЕ УДАЛЕНИЕ» ВМЕСТО «ПРОСТОГО УДАЛЕНИЯ»</a:t>
            </a:r>
          </a:p>
          <a:p>
            <a:pPr algn="ctr"/>
            <a:endParaRPr lang="ru-RU" dirty="0"/>
          </a:p>
        </p:txBody>
      </p:sp>
      <p:sp>
        <p:nvSpPr>
          <p:cNvPr id="8" name="Стрелка: изогнутая вправо 8">
            <a:extLst>
              <a:ext uri="{FF2B5EF4-FFF2-40B4-BE49-F238E27FC236}">
                <a16:creationId xmlns:a16="http://schemas.microsoft.com/office/drawing/2014/main" xmlns="" id="{75EA4939-1E4A-4618-8BBA-1EEB5D4AB97C}"/>
              </a:ext>
            </a:extLst>
          </p:cNvPr>
          <p:cNvSpPr/>
          <p:nvPr/>
        </p:nvSpPr>
        <p:spPr>
          <a:xfrm>
            <a:off x="171450" y="1003300"/>
            <a:ext cx="1670050" cy="1145911"/>
          </a:xfrm>
          <a:prstGeom prst="curvedRightArrow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: изогнутая влево 9">
            <a:extLst>
              <a:ext uri="{FF2B5EF4-FFF2-40B4-BE49-F238E27FC236}">
                <a16:creationId xmlns:a16="http://schemas.microsoft.com/office/drawing/2014/main" xmlns="" id="{6753E792-244F-4F2A-9B7C-1A9AF80517DE}"/>
              </a:ext>
            </a:extLst>
          </p:cNvPr>
          <p:cNvSpPr/>
          <p:nvPr/>
        </p:nvSpPr>
        <p:spPr>
          <a:xfrm>
            <a:off x="8305800" y="1028699"/>
            <a:ext cx="1600200" cy="1074090"/>
          </a:xfrm>
          <a:prstGeom prst="curvedLeftArrow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: вниз 10">
            <a:extLst>
              <a:ext uri="{FF2B5EF4-FFF2-40B4-BE49-F238E27FC236}">
                <a16:creationId xmlns:a16="http://schemas.microsoft.com/office/drawing/2014/main" xmlns="" id="{F0EB1430-7ECC-45A6-A9AE-0723F27958C5}"/>
              </a:ext>
            </a:extLst>
          </p:cNvPr>
          <p:cNvSpPr/>
          <p:nvPr/>
        </p:nvSpPr>
        <p:spPr>
          <a:xfrm>
            <a:off x="1992630" y="2068830"/>
            <a:ext cx="739140" cy="685799"/>
          </a:xfrm>
          <a:prstGeom prst="downArrow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1">
            <a:extLst>
              <a:ext uri="{FF2B5EF4-FFF2-40B4-BE49-F238E27FC236}">
                <a16:creationId xmlns:a16="http://schemas.microsoft.com/office/drawing/2014/main" xmlns="" id="{0E75F251-64D5-4DFE-80D0-FBE5B875ED86}"/>
              </a:ext>
            </a:extLst>
          </p:cNvPr>
          <p:cNvSpPr/>
          <p:nvPr/>
        </p:nvSpPr>
        <p:spPr>
          <a:xfrm>
            <a:off x="3657600" y="2057400"/>
            <a:ext cx="723900" cy="724745"/>
          </a:xfrm>
          <a:prstGeom prst="downArrow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2">
            <a:extLst>
              <a:ext uri="{FF2B5EF4-FFF2-40B4-BE49-F238E27FC236}">
                <a16:creationId xmlns:a16="http://schemas.microsoft.com/office/drawing/2014/main" xmlns="" id="{D1197884-CE11-4132-9D06-B88D1ED35EA3}"/>
              </a:ext>
            </a:extLst>
          </p:cNvPr>
          <p:cNvSpPr/>
          <p:nvPr/>
        </p:nvSpPr>
        <p:spPr>
          <a:xfrm>
            <a:off x="7269480" y="2080260"/>
            <a:ext cx="922020" cy="560070"/>
          </a:xfrm>
          <a:prstGeom prst="downArrow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5EDC1B2-10B5-4389-BE89-822F61E3C33F}"/>
              </a:ext>
            </a:extLst>
          </p:cNvPr>
          <p:cNvSpPr txBox="1"/>
          <p:nvPr/>
        </p:nvSpPr>
        <p:spPr>
          <a:xfrm>
            <a:off x="1003300" y="4979884"/>
            <a:ext cx="8902700" cy="1323439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«наложение пломбы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кариесе» предусматривает полное лечение зуба независимо от количества полостей в данном зубе.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возникновения необходимости учета промежуточных видов работ следует общее число условных единиц, предусмотренных для данного вида работ разделить на число промежуточных этапов.</a:t>
            </a:r>
          </a:p>
        </p:txBody>
      </p:sp>
    </p:spTree>
    <p:extLst>
      <p:ext uri="{BB962C8B-B14F-4D97-AF65-F5344CB8AC3E}">
        <p14:creationId xmlns="" xmlns:p14="http://schemas.microsoft.com/office/powerpoint/2010/main" val="20047340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07B7A42-C80A-4A0A-9F87-D4A022EEE688}"/>
              </a:ext>
            </a:extLst>
          </p:cNvPr>
          <p:cNvSpPr txBox="1"/>
          <p:nvPr/>
        </p:nvSpPr>
        <p:spPr>
          <a:xfrm>
            <a:off x="0" y="787400"/>
            <a:ext cx="9906000" cy="5194300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01A550D-60C3-4736-8781-416563E53C2B}"/>
              </a:ext>
            </a:extLst>
          </p:cNvPr>
          <p:cNvSpPr txBox="1"/>
          <p:nvPr/>
        </p:nvSpPr>
        <p:spPr>
          <a:xfrm>
            <a:off x="1867670" y="2032000"/>
            <a:ext cx="6438129" cy="369332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Учет работы в УЕТ при снятии пломбы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CB8FB7E-B473-4787-99BD-70E0EF99D99A}"/>
              </a:ext>
            </a:extLst>
          </p:cNvPr>
          <p:cNvSpPr/>
          <p:nvPr/>
        </p:nvSpPr>
        <p:spPr>
          <a:xfrm>
            <a:off x="1852298" y="2736757"/>
            <a:ext cx="2656202" cy="369332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УЧИТЫВАТЬ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3FFBA0A-A0EC-4D4E-A869-841AE3B9A1B6}"/>
              </a:ext>
            </a:extLst>
          </p:cNvPr>
          <p:cNvSpPr/>
          <p:nvPr/>
        </p:nvSpPr>
        <p:spPr>
          <a:xfrm>
            <a:off x="5965812" y="2736757"/>
            <a:ext cx="2339988" cy="369332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НЕ УЧИТЫВАТЬ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12C2E6D-5CDD-4276-BAC8-689BF042BF4A}"/>
              </a:ext>
            </a:extLst>
          </p:cNvPr>
          <p:cNvSpPr/>
          <p:nvPr/>
        </p:nvSpPr>
        <p:spPr>
          <a:xfrm>
            <a:off x="1557020" y="3794760"/>
            <a:ext cx="3392170" cy="1863090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Снятие пломбы при развитии осложнения после лечения , проведенного другим врачом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9796A3E-100E-4987-A16E-774FBDC70EDB}"/>
              </a:ext>
            </a:extLst>
          </p:cNvPr>
          <p:cNvSpPr/>
          <p:nvPr/>
        </p:nvSpPr>
        <p:spPr>
          <a:xfrm>
            <a:off x="6602250" y="3824392"/>
            <a:ext cx="2506888" cy="1929553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 случае, если снятие проводится после лечения, оказанного самим врачом в течении текущего года</a:t>
            </a:r>
          </a:p>
        </p:txBody>
      </p:sp>
      <p:sp>
        <p:nvSpPr>
          <p:cNvPr id="20" name="Стрелка: изогнутая вправо 22">
            <a:extLst>
              <a:ext uri="{FF2B5EF4-FFF2-40B4-BE49-F238E27FC236}">
                <a16:creationId xmlns:a16="http://schemas.microsoft.com/office/drawing/2014/main" xmlns="" id="{083D70A8-0D9C-4DA0-ABD0-088858AC79EA}"/>
              </a:ext>
            </a:extLst>
          </p:cNvPr>
          <p:cNvSpPr/>
          <p:nvPr/>
        </p:nvSpPr>
        <p:spPr>
          <a:xfrm>
            <a:off x="189008" y="2057399"/>
            <a:ext cx="1663289" cy="114591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трелка: изогнутая влево 23">
            <a:extLst>
              <a:ext uri="{FF2B5EF4-FFF2-40B4-BE49-F238E27FC236}">
                <a16:creationId xmlns:a16="http://schemas.microsoft.com/office/drawing/2014/main" xmlns="" id="{8ECC80FD-E889-439F-B441-1EB366A6391F}"/>
              </a:ext>
            </a:extLst>
          </p:cNvPr>
          <p:cNvSpPr/>
          <p:nvPr/>
        </p:nvSpPr>
        <p:spPr>
          <a:xfrm>
            <a:off x="8312278" y="2057399"/>
            <a:ext cx="1593721" cy="107409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: вниз 24">
            <a:extLst>
              <a:ext uri="{FF2B5EF4-FFF2-40B4-BE49-F238E27FC236}">
                <a16:creationId xmlns:a16="http://schemas.microsoft.com/office/drawing/2014/main" xmlns="" id="{4C00ADA1-2B06-4E21-829F-B955587F15CB}"/>
              </a:ext>
            </a:extLst>
          </p:cNvPr>
          <p:cNvSpPr/>
          <p:nvPr/>
        </p:nvSpPr>
        <p:spPr>
          <a:xfrm>
            <a:off x="2964089" y="3131488"/>
            <a:ext cx="581835" cy="6793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низ 26">
            <a:extLst>
              <a:ext uri="{FF2B5EF4-FFF2-40B4-BE49-F238E27FC236}">
                <a16:creationId xmlns:a16="http://schemas.microsoft.com/office/drawing/2014/main" xmlns="" id="{636BAD1B-B5EA-49C3-AF6A-77C6C3A529E0}"/>
              </a:ext>
            </a:extLst>
          </p:cNvPr>
          <p:cNvSpPr/>
          <p:nvPr/>
        </p:nvSpPr>
        <p:spPr>
          <a:xfrm>
            <a:off x="7514800" y="3131488"/>
            <a:ext cx="676699" cy="6793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47340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A9E1F8-F65B-4A2F-B996-9D8A7332A14A}"/>
              </a:ext>
            </a:extLst>
          </p:cNvPr>
          <p:cNvSpPr txBox="1"/>
          <p:nvPr/>
        </p:nvSpPr>
        <p:spPr>
          <a:xfrm>
            <a:off x="1944370" y="1837690"/>
            <a:ext cx="6582410" cy="724173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Учет работы в УЕТ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распломбировании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корневых каналов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3EDAF03-1E6B-403E-A489-3C8FB69461ED}"/>
              </a:ext>
            </a:extLst>
          </p:cNvPr>
          <p:cNvSpPr/>
          <p:nvPr/>
        </p:nvSpPr>
        <p:spPr>
          <a:xfrm>
            <a:off x="1932940" y="2805337"/>
            <a:ext cx="2667000" cy="369332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УЧИТЫВАЕТСЯ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1A3E919-D8B3-44CD-A4C8-84A73FAB2DBA}"/>
              </a:ext>
            </a:extLst>
          </p:cNvPr>
          <p:cNvSpPr/>
          <p:nvPr/>
        </p:nvSpPr>
        <p:spPr>
          <a:xfrm>
            <a:off x="6047740" y="2805337"/>
            <a:ext cx="2349500" cy="369332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НЕ УЧИТЫВАЕТСЯ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EEA8070-EAF6-43A4-BE94-DC989B32C09A}"/>
              </a:ext>
            </a:extLst>
          </p:cNvPr>
          <p:cNvSpPr/>
          <p:nvPr/>
        </p:nvSpPr>
        <p:spPr>
          <a:xfrm>
            <a:off x="1618615" y="3866726"/>
            <a:ext cx="3295650" cy="1434253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Распломбирование</a:t>
            </a:r>
            <a:r>
              <a:rPr lang="ru-RU" dirty="0"/>
              <a:t> каналов зубов, лечение которых производилось другим врачом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372FBDA-E106-4A7C-A89F-8D114BC0F94C}"/>
              </a:ext>
            </a:extLst>
          </p:cNvPr>
          <p:cNvSpPr/>
          <p:nvPr/>
        </p:nvSpPr>
        <p:spPr>
          <a:xfrm>
            <a:off x="7025640" y="3879427"/>
            <a:ext cx="2578100" cy="1625600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распломбирование</a:t>
            </a:r>
            <a:r>
              <a:rPr lang="ru-RU" dirty="0"/>
              <a:t> каналов зубов, вылеченных самим врачом</a:t>
            </a:r>
          </a:p>
        </p:txBody>
      </p:sp>
      <p:sp>
        <p:nvSpPr>
          <p:cNvPr id="7" name="Стрелка: изогнутая вправо 9">
            <a:extLst>
              <a:ext uri="{FF2B5EF4-FFF2-40B4-BE49-F238E27FC236}">
                <a16:creationId xmlns:a16="http://schemas.microsoft.com/office/drawing/2014/main" xmlns="" id="{B01896B2-E245-409C-ACE5-F1F3D01241F8}"/>
              </a:ext>
            </a:extLst>
          </p:cNvPr>
          <p:cNvSpPr/>
          <p:nvPr/>
        </p:nvSpPr>
        <p:spPr>
          <a:xfrm>
            <a:off x="262890" y="2100580"/>
            <a:ext cx="1670050" cy="114591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: изогнутая влево 10">
            <a:extLst>
              <a:ext uri="{FF2B5EF4-FFF2-40B4-BE49-F238E27FC236}">
                <a16:creationId xmlns:a16="http://schemas.microsoft.com/office/drawing/2014/main" xmlns="" id="{4130761B-1028-441F-823C-5187FFC42D22}"/>
              </a:ext>
            </a:extLst>
          </p:cNvPr>
          <p:cNvSpPr/>
          <p:nvPr/>
        </p:nvSpPr>
        <p:spPr>
          <a:xfrm>
            <a:off x="8397240" y="2125979"/>
            <a:ext cx="1600200" cy="107409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: вниз 11">
            <a:extLst>
              <a:ext uri="{FF2B5EF4-FFF2-40B4-BE49-F238E27FC236}">
                <a16:creationId xmlns:a16="http://schemas.microsoft.com/office/drawing/2014/main" xmlns="" id="{F9A9169E-C152-40BE-AD35-81809A9D0DDA}"/>
              </a:ext>
            </a:extLst>
          </p:cNvPr>
          <p:cNvSpPr/>
          <p:nvPr/>
        </p:nvSpPr>
        <p:spPr>
          <a:xfrm>
            <a:off x="2780664" y="3187368"/>
            <a:ext cx="1066801" cy="6793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низ 13">
            <a:extLst>
              <a:ext uri="{FF2B5EF4-FFF2-40B4-BE49-F238E27FC236}">
                <a16:creationId xmlns:a16="http://schemas.microsoft.com/office/drawing/2014/main" xmlns="" id="{93408950-9B76-460E-B2E3-7C76732F06A2}"/>
              </a:ext>
            </a:extLst>
          </p:cNvPr>
          <p:cNvSpPr/>
          <p:nvPr/>
        </p:nvSpPr>
        <p:spPr>
          <a:xfrm>
            <a:off x="7603490" y="3200068"/>
            <a:ext cx="679450" cy="6793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9F605D-9FA8-4E8C-8468-61BE5009E80C}"/>
              </a:ext>
            </a:extLst>
          </p:cNvPr>
          <p:cNvSpPr txBox="1"/>
          <p:nvPr/>
        </p:nvSpPr>
        <p:spPr>
          <a:xfrm>
            <a:off x="3909377" y="5324679"/>
            <a:ext cx="2578100" cy="954107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Учет определяется фактически выполненной работой</a:t>
            </a:r>
            <a:r>
              <a:rPr lang="en-US" sz="1400" dirty="0"/>
              <a:t>:</a:t>
            </a:r>
          </a:p>
          <a:p>
            <a:r>
              <a:rPr lang="ru-RU" sz="1400" dirty="0"/>
              <a:t>Зуб имеет 1 канал, 2 или 3 канала</a:t>
            </a:r>
          </a:p>
        </p:txBody>
      </p:sp>
    </p:spTree>
    <p:extLst>
      <p:ext uri="{BB962C8B-B14F-4D97-AF65-F5344CB8AC3E}">
        <p14:creationId xmlns="" xmlns:p14="http://schemas.microsoft.com/office/powerpoint/2010/main" val="2004734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2970" y="148590"/>
            <a:ext cx="9130769" cy="40011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Межтабличный контроль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по неотложной форме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т.2100 стр.123 с т.2105 стр.2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1181" y="953379"/>
            <a:ext cx="9614389" cy="193899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Данные т.2100 стр.123 гр.3+т.2100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стр.123 гр.9 </a:t>
            </a:r>
            <a:r>
              <a:rPr lang="ru-RU" altLang="ru-RU" sz="2400" b="1" u="sng" dirty="0" smtClean="0">
                <a:latin typeface="Times New Roman" pitchFamily="18" charset="0"/>
                <a:cs typeface="Times New Roman" pitchFamily="18" charset="0"/>
              </a:rPr>
              <a:t>могут быть </a:t>
            </a:r>
            <a:r>
              <a:rPr lang="en-US" alt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&lt;=</a:t>
            </a:r>
            <a:r>
              <a:rPr lang="ru-RU" altLang="ru-RU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т.2105 стр.2 гр.3 </a:t>
            </a:r>
          </a:p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Данные т.2100 стр.123 гр.5+т.2100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стр.123 гр.12 </a:t>
            </a:r>
            <a:r>
              <a:rPr lang="ru-RU" altLang="ru-RU" sz="2400" b="1" u="sng" dirty="0" smtClean="0">
                <a:latin typeface="Times New Roman" pitchFamily="18" charset="0"/>
                <a:cs typeface="Times New Roman" pitchFamily="18" charset="0"/>
              </a:rPr>
              <a:t>могут быть </a:t>
            </a:r>
            <a:r>
              <a:rPr lang="en-US" alt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alt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т.2105 стр.2 гр.5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789170" y="571500"/>
            <a:ext cx="1314450" cy="354330"/>
          </a:xfrm>
          <a:prstGeom prst="down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48890" y="3486150"/>
            <a:ext cx="6183630" cy="72417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Количество посещений при оказании неотложной медицинской помощи в т.2100,т.2105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4526280"/>
            <a:ext cx="2606040" cy="235718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Т.2100 стр.123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посещений в отделениях, кабинетах, пунктах неотложной медпомощи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0370" y="4552950"/>
            <a:ext cx="2556510" cy="23393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Т.2105 стр.2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посещений  при оказании неотложной медицинской помощи , всего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868930" y="4240530"/>
            <a:ext cx="594360" cy="285750"/>
          </a:xfrm>
          <a:prstGeom prst="down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520940" y="4217670"/>
            <a:ext cx="560070" cy="297180"/>
          </a:xfrm>
          <a:prstGeom prst="down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4194810" y="4652010"/>
            <a:ext cx="2548890" cy="1200150"/>
          </a:xfrm>
          <a:prstGeom prst="leftRight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Возможна разница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3401" y="5991800"/>
            <a:ext cx="2343149" cy="138499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количество посещений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 оказании неотложной медицинской помощи </a:t>
            </a:r>
          </a:p>
          <a:p>
            <a:pPr algn="ctr"/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 отделений, кабинетов, пунктов неотложной медпомощи </a:t>
            </a:r>
            <a:endParaRPr lang="ru-RU" sz="1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5086350" y="5600700"/>
            <a:ext cx="777240" cy="354330"/>
          </a:xfrm>
          <a:prstGeom prst="down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0" y="3942765"/>
            <a:ext cx="1581149" cy="240065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ПРИКАЗ  МЗ РФ ОТ 15.05.2012 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543н</a:t>
            </a:r>
            <a:endParaRPr lang="en-US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«ОБ УТВЕРЖДЕНИИ ПОЛОЖЕНИЯ ОБ </a:t>
            </a: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ОРГАНИЗАЦИИ ОКАЗАНИЯ  ПЕРВИЧНОЙ</a:t>
            </a: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МЕДИКО- САНИТАРНОЙ ПОМОЩИ</a:t>
            </a: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ВЗРОСЛОМУ НАСЕЛЕНИЮ»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" y="3406141"/>
            <a:ext cx="685800" cy="73246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880110"/>
            <a:ext cx="830548" cy="40825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992630"/>
            <a:ext cx="740908" cy="40825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BD29067-2B7E-4127-8C97-4C037D4D651B}"/>
              </a:ext>
            </a:extLst>
          </p:cNvPr>
          <p:cNvSpPr txBox="1"/>
          <p:nvPr/>
        </p:nvSpPr>
        <p:spPr>
          <a:xfrm rot="10800000" flipV="1">
            <a:off x="1064561" y="1449644"/>
            <a:ext cx="7272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III</a:t>
            </a:r>
            <a:r>
              <a:rPr lang="ru-RU" sz="2800" b="1" dirty="0"/>
              <a:t>.ФОРМИРОВАНИЕ  ТЕРРИТОРИАЛЬНОЙ ПРОГРАММЫ ГОСУДАРСТВЕННЫХ ГАРАНТИЙ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741FB1C3-730F-43B7-95D4-2B8E1A2FFF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88887111"/>
              </p:ext>
            </p:extLst>
          </p:nvPr>
        </p:nvGraphicFramePr>
        <p:xfrm>
          <a:off x="1424608" y="2886348"/>
          <a:ext cx="705678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0047340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8F0DDACE-5D71-4A81-8218-E9ACEC8AE747}"/>
              </a:ext>
            </a:extLst>
          </p:cNvPr>
          <p:cNvGrpSpPr/>
          <p:nvPr/>
        </p:nvGrpSpPr>
        <p:grpSpPr>
          <a:xfrm>
            <a:off x="683570" y="1876077"/>
            <a:ext cx="8460430" cy="1944215"/>
            <a:chOff x="683569" y="1700808"/>
            <a:chExt cx="8460430" cy="1944215"/>
          </a:xfrm>
        </p:grpSpPr>
        <p:sp>
          <p:nvSpPr>
            <p:cNvPr id="3" name="Полилиния 16">
              <a:extLst>
                <a:ext uri="{FF2B5EF4-FFF2-40B4-BE49-F238E27FC236}">
                  <a16:creationId xmlns:a16="http://schemas.microsoft.com/office/drawing/2014/main" xmlns="" id="{A5E98249-6B6A-4DBB-8D01-A2FFA46A2126}"/>
                </a:ext>
              </a:extLst>
            </p:cNvPr>
            <p:cNvSpPr/>
            <p:nvPr/>
          </p:nvSpPr>
          <p:spPr>
            <a:xfrm>
              <a:off x="683569" y="1700808"/>
              <a:ext cx="6514531" cy="349958"/>
            </a:xfrm>
            <a:custGeom>
              <a:avLst/>
              <a:gdLst>
                <a:gd name="connsiteX0" fmla="*/ 0 w 6514531"/>
                <a:gd name="connsiteY0" fmla="*/ 34996 h 349958"/>
                <a:gd name="connsiteX1" fmla="*/ 34996 w 6514531"/>
                <a:gd name="connsiteY1" fmla="*/ 0 h 349958"/>
                <a:gd name="connsiteX2" fmla="*/ 6479535 w 6514531"/>
                <a:gd name="connsiteY2" fmla="*/ 0 h 349958"/>
                <a:gd name="connsiteX3" fmla="*/ 6514531 w 6514531"/>
                <a:gd name="connsiteY3" fmla="*/ 34996 h 349958"/>
                <a:gd name="connsiteX4" fmla="*/ 6514531 w 6514531"/>
                <a:gd name="connsiteY4" fmla="*/ 314962 h 349958"/>
                <a:gd name="connsiteX5" fmla="*/ 6479535 w 6514531"/>
                <a:gd name="connsiteY5" fmla="*/ 349958 h 349958"/>
                <a:gd name="connsiteX6" fmla="*/ 34996 w 6514531"/>
                <a:gd name="connsiteY6" fmla="*/ 349958 h 349958"/>
                <a:gd name="connsiteX7" fmla="*/ 0 w 6514531"/>
                <a:gd name="connsiteY7" fmla="*/ 314962 h 349958"/>
                <a:gd name="connsiteX8" fmla="*/ 0 w 6514531"/>
                <a:gd name="connsiteY8" fmla="*/ 34996 h 3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4531" h="349958">
                  <a:moveTo>
                    <a:pt x="0" y="34996"/>
                  </a:moveTo>
                  <a:cubicBezTo>
                    <a:pt x="0" y="15668"/>
                    <a:pt x="15668" y="0"/>
                    <a:pt x="34996" y="0"/>
                  </a:cubicBezTo>
                  <a:lnTo>
                    <a:pt x="6479535" y="0"/>
                  </a:lnTo>
                  <a:cubicBezTo>
                    <a:pt x="6498863" y="0"/>
                    <a:pt x="6514531" y="15668"/>
                    <a:pt x="6514531" y="34996"/>
                  </a:cubicBezTo>
                  <a:lnTo>
                    <a:pt x="6514531" y="314962"/>
                  </a:lnTo>
                  <a:cubicBezTo>
                    <a:pt x="6514531" y="334290"/>
                    <a:pt x="6498863" y="349958"/>
                    <a:pt x="6479535" y="349958"/>
                  </a:cubicBezTo>
                  <a:lnTo>
                    <a:pt x="34996" y="349958"/>
                  </a:lnTo>
                  <a:cubicBezTo>
                    <a:pt x="15668" y="349958"/>
                    <a:pt x="0" y="334290"/>
                    <a:pt x="0" y="314962"/>
                  </a:cubicBezTo>
                  <a:lnTo>
                    <a:pt x="0" y="3499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450" tIns="86450" rIns="484528" bIns="86450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/>
                <a:t>1.1Посещения с профилактической целью</a:t>
              </a:r>
            </a:p>
          </p:txBody>
        </p:sp>
        <p:sp>
          <p:nvSpPr>
            <p:cNvPr id="4" name="Полилиния 17">
              <a:extLst>
                <a:ext uri="{FF2B5EF4-FFF2-40B4-BE49-F238E27FC236}">
                  <a16:creationId xmlns:a16="http://schemas.microsoft.com/office/drawing/2014/main" xmlns="" id="{A7E058B1-5267-4F7B-BC69-89A29EC5E2AF}"/>
                </a:ext>
              </a:extLst>
            </p:cNvPr>
            <p:cNvSpPr/>
            <p:nvPr/>
          </p:nvSpPr>
          <p:spPr>
            <a:xfrm>
              <a:off x="1170043" y="2099372"/>
              <a:ext cx="6514531" cy="349958"/>
            </a:xfrm>
            <a:custGeom>
              <a:avLst/>
              <a:gdLst>
                <a:gd name="connsiteX0" fmla="*/ 0 w 6514531"/>
                <a:gd name="connsiteY0" fmla="*/ 34996 h 349958"/>
                <a:gd name="connsiteX1" fmla="*/ 34996 w 6514531"/>
                <a:gd name="connsiteY1" fmla="*/ 0 h 349958"/>
                <a:gd name="connsiteX2" fmla="*/ 6479535 w 6514531"/>
                <a:gd name="connsiteY2" fmla="*/ 0 h 349958"/>
                <a:gd name="connsiteX3" fmla="*/ 6514531 w 6514531"/>
                <a:gd name="connsiteY3" fmla="*/ 34996 h 349958"/>
                <a:gd name="connsiteX4" fmla="*/ 6514531 w 6514531"/>
                <a:gd name="connsiteY4" fmla="*/ 314962 h 349958"/>
                <a:gd name="connsiteX5" fmla="*/ 6479535 w 6514531"/>
                <a:gd name="connsiteY5" fmla="*/ 349958 h 349958"/>
                <a:gd name="connsiteX6" fmla="*/ 34996 w 6514531"/>
                <a:gd name="connsiteY6" fmla="*/ 349958 h 349958"/>
                <a:gd name="connsiteX7" fmla="*/ 0 w 6514531"/>
                <a:gd name="connsiteY7" fmla="*/ 314962 h 349958"/>
                <a:gd name="connsiteX8" fmla="*/ 0 w 6514531"/>
                <a:gd name="connsiteY8" fmla="*/ 34996 h 3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4531" h="349958">
                  <a:moveTo>
                    <a:pt x="0" y="34996"/>
                  </a:moveTo>
                  <a:cubicBezTo>
                    <a:pt x="0" y="15668"/>
                    <a:pt x="15668" y="0"/>
                    <a:pt x="34996" y="0"/>
                  </a:cubicBezTo>
                  <a:lnTo>
                    <a:pt x="6479535" y="0"/>
                  </a:lnTo>
                  <a:cubicBezTo>
                    <a:pt x="6498863" y="0"/>
                    <a:pt x="6514531" y="15668"/>
                    <a:pt x="6514531" y="34996"/>
                  </a:cubicBezTo>
                  <a:lnTo>
                    <a:pt x="6514531" y="314962"/>
                  </a:lnTo>
                  <a:cubicBezTo>
                    <a:pt x="6514531" y="334290"/>
                    <a:pt x="6498863" y="349958"/>
                    <a:pt x="6479535" y="349958"/>
                  </a:cubicBezTo>
                  <a:lnTo>
                    <a:pt x="34996" y="349958"/>
                  </a:lnTo>
                  <a:cubicBezTo>
                    <a:pt x="15668" y="349958"/>
                    <a:pt x="0" y="334290"/>
                    <a:pt x="0" y="314962"/>
                  </a:cubicBezTo>
                  <a:lnTo>
                    <a:pt x="0" y="3499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970" tIns="55970" rIns="769918" bIns="55970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/>
                <a:t>-центров здоровья</a:t>
              </a:r>
            </a:p>
          </p:txBody>
        </p:sp>
        <p:sp>
          <p:nvSpPr>
            <p:cNvPr id="5" name="Полилиния 18">
              <a:extLst>
                <a:ext uri="{FF2B5EF4-FFF2-40B4-BE49-F238E27FC236}">
                  <a16:creationId xmlns:a16="http://schemas.microsoft.com/office/drawing/2014/main" xmlns="" id="{6BE724FD-B312-4ECF-9B8D-092F4AE6C4AE}"/>
                </a:ext>
              </a:extLst>
            </p:cNvPr>
            <p:cNvSpPr/>
            <p:nvPr/>
          </p:nvSpPr>
          <p:spPr>
            <a:xfrm>
              <a:off x="1656518" y="2497936"/>
              <a:ext cx="6514531" cy="349958"/>
            </a:xfrm>
            <a:custGeom>
              <a:avLst/>
              <a:gdLst>
                <a:gd name="connsiteX0" fmla="*/ 0 w 6514531"/>
                <a:gd name="connsiteY0" fmla="*/ 34996 h 349958"/>
                <a:gd name="connsiteX1" fmla="*/ 34996 w 6514531"/>
                <a:gd name="connsiteY1" fmla="*/ 0 h 349958"/>
                <a:gd name="connsiteX2" fmla="*/ 6479535 w 6514531"/>
                <a:gd name="connsiteY2" fmla="*/ 0 h 349958"/>
                <a:gd name="connsiteX3" fmla="*/ 6514531 w 6514531"/>
                <a:gd name="connsiteY3" fmla="*/ 34996 h 349958"/>
                <a:gd name="connsiteX4" fmla="*/ 6514531 w 6514531"/>
                <a:gd name="connsiteY4" fmla="*/ 314962 h 349958"/>
                <a:gd name="connsiteX5" fmla="*/ 6479535 w 6514531"/>
                <a:gd name="connsiteY5" fmla="*/ 349958 h 349958"/>
                <a:gd name="connsiteX6" fmla="*/ 34996 w 6514531"/>
                <a:gd name="connsiteY6" fmla="*/ 349958 h 349958"/>
                <a:gd name="connsiteX7" fmla="*/ 0 w 6514531"/>
                <a:gd name="connsiteY7" fmla="*/ 314962 h 349958"/>
                <a:gd name="connsiteX8" fmla="*/ 0 w 6514531"/>
                <a:gd name="connsiteY8" fmla="*/ 34996 h 3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4531" h="349958">
                  <a:moveTo>
                    <a:pt x="0" y="34996"/>
                  </a:moveTo>
                  <a:cubicBezTo>
                    <a:pt x="0" y="15668"/>
                    <a:pt x="15668" y="0"/>
                    <a:pt x="34996" y="0"/>
                  </a:cubicBezTo>
                  <a:lnTo>
                    <a:pt x="6479535" y="0"/>
                  </a:lnTo>
                  <a:cubicBezTo>
                    <a:pt x="6498863" y="0"/>
                    <a:pt x="6514531" y="15668"/>
                    <a:pt x="6514531" y="34996"/>
                  </a:cubicBezTo>
                  <a:lnTo>
                    <a:pt x="6514531" y="314962"/>
                  </a:lnTo>
                  <a:cubicBezTo>
                    <a:pt x="6514531" y="334290"/>
                    <a:pt x="6498863" y="349958"/>
                    <a:pt x="6479535" y="349958"/>
                  </a:cubicBezTo>
                  <a:lnTo>
                    <a:pt x="34996" y="349958"/>
                  </a:lnTo>
                  <a:cubicBezTo>
                    <a:pt x="15668" y="349958"/>
                    <a:pt x="0" y="334290"/>
                    <a:pt x="0" y="314962"/>
                  </a:cubicBezTo>
                  <a:lnTo>
                    <a:pt x="0" y="3499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970" tIns="55970" rIns="769918" bIns="55970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/>
                <a:t>-в связи с диспансеризацией определенных групп населения</a:t>
              </a:r>
            </a:p>
          </p:txBody>
        </p:sp>
        <p:sp>
          <p:nvSpPr>
            <p:cNvPr id="6" name="Полилиния 19">
              <a:extLst>
                <a:ext uri="{FF2B5EF4-FFF2-40B4-BE49-F238E27FC236}">
                  <a16:creationId xmlns:a16="http://schemas.microsoft.com/office/drawing/2014/main" xmlns="" id="{1868DC95-4E97-4C9C-B74D-E03A376E6E98}"/>
                </a:ext>
              </a:extLst>
            </p:cNvPr>
            <p:cNvSpPr/>
            <p:nvPr/>
          </p:nvSpPr>
          <p:spPr>
            <a:xfrm>
              <a:off x="2142993" y="2896500"/>
              <a:ext cx="6514531" cy="349958"/>
            </a:xfrm>
            <a:custGeom>
              <a:avLst/>
              <a:gdLst>
                <a:gd name="connsiteX0" fmla="*/ 0 w 6514531"/>
                <a:gd name="connsiteY0" fmla="*/ 34996 h 349958"/>
                <a:gd name="connsiteX1" fmla="*/ 34996 w 6514531"/>
                <a:gd name="connsiteY1" fmla="*/ 0 h 349958"/>
                <a:gd name="connsiteX2" fmla="*/ 6479535 w 6514531"/>
                <a:gd name="connsiteY2" fmla="*/ 0 h 349958"/>
                <a:gd name="connsiteX3" fmla="*/ 6514531 w 6514531"/>
                <a:gd name="connsiteY3" fmla="*/ 34996 h 349958"/>
                <a:gd name="connsiteX4" fmla="*/ 6514531 w 6514531"/>
                <a:gd name="connsiteY4" fmla="*/ 314962 h 349958"/>
                <a:gd name="connsiteX5" fmla="*/ 6479535 w 6514531"/>
                <a:gd name="connsiteY5" fmla="*/ 349958 h 349958"/>
                <a:gd name="connsiteX6" fmla="*/ 34996 w 6514531"/>
                <a:gd name="connsiteY6" fmla="*/ 349958 h 349958"/>
                <a:gd name="connsiteX7" fmla="*/ 0 w 6514531"/>
                <a:gd name="connsiteY7" fmla="*/ 314962 h 349958"/>
                <a:gd name="connsiteX8" fmla="*/ 0 w 6514531"/>
                <a:gd name="connsiteY8" fmla="*/ 34996 h 3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4531" h="349958">
                  <a:moveTo>
                    <a:pt x="0" y="34996"/>
                  </a:moveTo>
                  <a:cubicBezTo>
                    <a:pt x="0" y="15668"/>
                    <a:pt x="15668" y="0"/>
                    <a:pt x="34996" y="0"/>
                  </a:cubicBezTo>
                  <a:lnTo>
                    <a:pt x="6479535" y="0"/>
                  </a:lnTo>
                  <a:cubicBezTo>
                    <a:pt x="6498863" y="0"/>
                    <a:pt x="6514531" y="15668"/>
                    <a:pt x="6514531" y="34996"/>
                  </a:cubicBezTo>
                  <a:lnTo>
                    <a:pt x="6514531" y="314962"/>
                  </a:lnTo>
                  <a:cubicBezTo>
                    <a:pt x="6514531" y="334290"/>
                    <a:pt x="6498863" y="349958"/>
                    <a:pt x="6479535" y="349958"/>
                  </a:cubicBezTo>
                  <a:lnTo>
                    <a:pt x="34996" y="349958"/>
                  </a:lnTo>
                  <a:cubicBezTo>
                    <a:pt x="15668" y="349958"/>
                    <a:pt x="0" y="334290"/>
                    <a:pt x="0" y="314962"/>
                  </a:cubicBezTo>
                  <a:lnTo>
                    <a:pt x="0" y="3499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970" tIns="55970" rIns="769918" bIns="55970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/>
                <a:t>-в связи с профилактическими осмотрами</a:t>
              </a:r>
            </a:p>
          </p:txBody>
        </p:sp>
        <p:sp>
          <p:nvSpPr>
            <p:cNvPr id="7" name="Полилиния 20">
              <a:extLst>
                <a:ext uri="{FF2B5EF4-FFF2-40B4-BE49-F238E27FC236}">
                  <a16:creationId xmlns:a16="http://schemas.microsoft.com/office/drawing/2014/main" xmlns="" id="{0392A706-9EFD-4F30-8C16-975DDEBBFB25}"/>
                </a:ext>
              </a:extLst>
            </p:cNvPr>
            <p:cNvSpPr/>
            <p:nvPr/>
          </p:nvSpPr>
          <p:spPr>
            <a:xfrm>
              <a:off x="2629468" y="3295065"/>
              <a:ext cx="6514531" cy="349958"/>
            </a:xfrm>
            <a:custGeom>
              <a:avLst/>
              <a:gdLst>
                <a:gd name="connsiteX0" fmla="*/ 0 w 6514531"/>
                <a:gd name="connsiteY0" fmla="*/ 34996 h 349958"/>
                <a:gd name="connsiteX1" fmla="*/ 34996 w 6514531"/>
                <a:gd name="connsiteY1" fmla="*/ 0 h 349958"/>
                <a:gd name="connsiteX2" fmla="*/ 6479535 w 6514531"/>
                <a:gd name="connsiteY2" fmla="*/ 0 h 349958"/>
                <a:gd name="connsiteX3" fmla="*/ 6514531 w 6514531"/>
                <a:gd name="connsiteY3" fmla="*/ 34996 h 349958"/>
                <a:gd name="connsiteX4" fmla="*/ 6514531 w 6514531"/>
                <a:gd name="connsiteY4" fmla="*/ 314962 h 349958"/>
                <a:gd name="connsiteX5" fmla="*/ 6479535 w 6514531"/>
                <a:gd name="connsiteY5" fmla="*/ 349958 h 349958"/>
                <a:gd name="connsiteX6" fmla="*/ 34996 w 6514531"/>
                <a:gd name="connsiteY6" fmla="*/ 349958 h 349958"/>
                <a:gd name="connsiteX7" fmla="*/ 0 w 6514531"/>
                <a:gd name="connsiteY7" fmla="*/ 314962 h 349958"/>
                <a:gd name="connsiteX8" fmla="*/ 0 w 6514531"/>
                <a:gd name="connsiteY8" fmla="*/ 34996 h 3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4531" h="349958">
                  <a:moveTo>
                    <a:pt x="0" y="34996"/>
                  </a:moveTo>
                  <a:cubicBezTo>
                    <a:pt x="0" y="15668"/>
                    <a:pt x="15668" y="0"/>
                    <a:pt x="34996" y="0"/>
                  </a:cubicBezTo>
                  <a:lnTo>
                    <a:pt x="6479535" y="0"/>
                  </a:lnTo>
                  <a:cubicBezTo>
                    <a:pt x="6498863" y="0"/>
                    <a:pt x="6514531" y="15668"/>
                    <a:pt x="6514531" y="34996"/>
                  </a:cubicBezTo>
                  <a:lnTo>
                    <a:pt x="6514531" y="314962"/>
                  </a:lnTo>
                  <a:cubicBezTo>
                    <a:pt x="6514531" y="334290"/>
                    <a:pt x="6498863" y="349958"/>
                    <a:pt x="6479535" y="349958"/>
                  </a:cubicBezTo>
                  <a:lnTo>
                    <a:pt x="34996" y="349958"/>
                  </a:lnTo>
                  <a:cubicBezTo>
                    <a:pt x="15668" y="349958"/>
                    <a:pt x="0" y="334290"/>
                    <a:pt x="0" y="314962"/>
                  </a:cubicBezTo>
                  <a:lnTo>
                    <a:pt x="0" y="3499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970" tIns="55970" rIns="769918" bIns="55970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/>
                <a:t>-в связи с патронажем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DFA5E8DE-C89C-4D2C-967E-C294773AFF8C}"/>
              </a:ext>
            </a:extLst>
          </p:cNvPr>
          <p:cNvGrpSpPr/>
          <p:nvPr/>
        </p:nvGrpSpPr>
        <p:grpSpPr>
          <a:xfrm>
            <a:off x="963099" y="3994427"/>
            <a:ext cx="7061213" cy="1646191"/>
            <a:chOff x="1088514" y="4095403"/>
            <a:chExt cx="7061213" cy="1397969"/>
          </a:xfrm>
        </p:grpSpPr>
        <p:sp>
          <p:nvSpPr>
            <p:cNvPr id="9" name="Полилиния 5">
              <a:extLst>
                <a:ext uri="{FF2B5EF4-FFF2-40B4-BE49-F238E27FC236}">
                  <a16:creationId xmlns:a16="http://schemas.microsoft.com/office/drawing/2014/main" xmlns="" id="{97F8F691-6EF1-4C92-B515-4B1F0BED8CB2}"/>
                </a:ext>
              </a:extLst>
            </p:cNvPr>
            <p:cNvSpPr/>
            <p:nvPr/>
          </p:nvSpPr>
          <p:spPr>
            <a:xfrm>
              <a:off x="1088514" y="4095403"/>
              <a:ext cx="5573577" cy="295755"/>
            </a:xfrm>
            <a:custGeom>
              <a:avLst/>
              <a:gdLst>
                <a:gd name="connsiteX0" fmla="*/ 0 w 5573577"/>
                <a:gd name="connsiteY0" fmla="*/ 29576 h 295755"/>
                <a:gd name="connsiteX1" fmla="*/ 29576 w 5573577"/>
                <a:gd name="connsiteY1" fmla="*/ 0 h 295755"/>
                <a:gd name="connsiteX2" fmla="*/ 5544002 w 5573577"/>
                <a:gd name="connsiteY2" fmla="*/ 0 h 295755"/>
                <a:gd name="connsiteX3" fmla="*/ 5573578 w 5573577"/>
                <a:gd name="connsiteY3" fmla="*/ 29576 h 295755"/>
                <a:gd name="connsiteX4" fmla="*/ 5573577 w 5573577"/>
                <a:gd name="connsiteY4" fmla="*/ 266180 h 295755"/>
                <a:gd name="connsiteX5" fmla="*/ 5544001 w 5573577"/>
                <a:gd name="connsiteY5" fmla="*/ 295756 h 295755"/>
                <a:gd name="connsiteX6" fmla="*/ 29576 w 5573577"/>
                <a:gd name="connsiteY6" fmla="*/ 295755 h 295755"/>
                <a:gd name="connsiteX7" fmla="*/ 0 w 5573577"/>
                <a:gd name="connsiteY7" fmla="*/ 266179 h 295755"/>
                <a:gd name="connsiteX8" fmla="*/ 0 w 5573577"/>
                <a:gd name="connsiteY8" fmla="*/ 29576 h 29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73577" h="295755">
                  <a:moveTo>
                    <a:pt x="0" y="29576"/>
                  </a:moveTo>
                  <a:cubicBezTo>
                    <a:pt x="0" y="13242"/>
                    <a:pt x="13242" y="0"/>
                    <a:pt x="29576" y="0"/>
                  </a:cubicBezTo>
                  <a:lnTo>
                    <a:pt x="5544002" y="0"/>
                  </a:lnTo>
                  <a:cubicBezTo>
                    <a:pt x="5560336" y="0"/>
                    <a:pt x="5573578" y="13242"/>
                    <a:pt x="5573578" y="29576"/>
                  </a:cubicBezTo>
                  <a:cubicBezTo>
                    <a:pt x="5573578" y="108444"/>
                    <a:pt x="5573577" y="187312"/>
                    <a:pt x="5573577" y="266180"/>
                  </a:cubicBezTo>
                  <a:cubicBezTo>
                    <a:pt x="5573577" y="282514"/>
                    <a:pt x="5560335" y="295756"/>
                    <a:pt x="5544001" y="295756"/>
                  </a:cubicBezTo>
                  <a:lnTo>
                    <a:pt x="29576" y="295755"/>
                  </a:lnTo>
                  <a:cubicBezTo>
                    <a:pt x="13242" y="295755"/>
                    <a:pt x="0" y="282513"/>
                    <a:pt x="0" y="266179"/>
                  </a:cubicBezTo>
                  <a:lnTo>
                    <a:pt x="0" y="2957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00102" tIns="100102" rIns="426912" bIns="100102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tx1"/>
                  </a:solidFill>
                </a:rPr>
                <a:t>1.2.Посещения с иными целями</a:t>
              </a:r>
            </a:p>
          </p:txBody>
        </p:sp>
        <p:sp>
          <p:nvSpPr>
            <p:cNvPr id="10" name="Полилиния 6">
              <a:extLst>
                <a:ext uri="{FF2B5EF4-FFF2-40B4-BE49-F238E27FC236}">
                  <a16:creationId xmlns:a16="http://schemas.microsoft.com/office/drawing/2014/main" xmlns="" id="{69504D55-4B3C-465C-B419-DF16837C966A}"/>
                </a:ext>
              </a:extLst>
            </p:cNvPr>
            <p:cNvSpPr/>
            <p:nvPr/>
          </p:nvSpPr>
          <p:spPr>
            <a:xfrm>
              <a:off x="1602134" y="4444932"/>
              <a:ext cx="5573577" cy="295755"/>
            </a:xfrm>
            <a:custGeom>
              <a:avLst/>
              <a:gdLst>
                <a:gd name="connsiteX0" fmla="*/ 0 w 5573577"/>
                <a:gd name="connsiteY0" fmla="*/ 29576 h 295755"/>
                <a:gd name="connsiteX1" fmla="*/ 29576 w 5573577"/>
                <a:gd name="connsiteY1" fmla="*/ 0 h 295755"/>
                <a:gd name="connsiteX2" fmla="*/ 5544002 w 5573577"/>
                <a:gd name="connsiteY2" fmla="*/ 0 h 295755"/>
                <a:gd name="connsiteX3" fmla="*/ 5573578 w 5573577"/>
                <a:gd name="connsiteY3" fmla="*/ 29576 h 295755"/>
                <a:gd name="connsiteX4" fmla="*/ 5573577 w 5573577"/>
                <a:gd name="connsiteY4" fmla="*/ 266180 h 295755"/>
                <a:gd name="connsiteX5" fmla="*/ 5544001 w 5573577"/>
                <a:gd name="connsiteY5" fmla="*/ 295756 h 295755"/>
                <a:gd name="connsiteX6" fmla="*/ 29576 w 5573577"/>
                <a:gd name="connsiteY6" fmla="*/ 295755 h 295755"/>
                <a:gd name="connsiteX7" fmla="*/ 0 w 5573577"/>
                <a:gd name="connsiteY7" fmla="*/ 266179 h 295755"/>
                <a:gd name="connsiteX8" fmla="*/ 0 w 5573577"/>
                <a:gd name="connsiteY8" fmla="*/ 29576 h 29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73577" h="295755">
                  <a:moveTo>
                    <a:pt x="0" y="29576"/>
                  </a:moveTo>
                  <a:cubicBezTo>
                    <a:pt x="0" y="13242"/>
                    <a:pt x="13242" y="0"/>
                    <a:pt x="29576" y="0"/>
                  </a:cubicBezTo>
                  <a:lnTo>
                    <a:pt x="5544002" y="0"/>
                  </a:lnTo>
                  <a:cubicBezTo>
                    <a:pt x="5560336" y="0"/>
                    <a:pt x="5573578" y="13242"/>
                    <a:pt x="5573578" y="29576"/>
                  </a:cubicBezTo>
                  <a:cubicBezTo>
                    <a:pt x="5573578" y="108444"/>
                    <a:pt x="5573577" y="187312"/>
                    <a:pt x="5573577" y="266180"/>
                  </a:cubicBezTo>
                  <a:cubicBezTo>
                    <a:pt x="5573577" y="282514"/>
                    <a:pt x="5560335" y="295756"/>
                    <a:pt x="5544001" y="295756"/>
                  </a:cubicBezTo>
                  <a:lnTo>
                    <a:pt x="29576" y="295755"/>
                  </a:lnTo>
                  <a:cubicBezTo>
                    <a:pt x="13242" y="295755"/>
                    <a:pt x="0" y="282513"/>
                    <a:pt x="0" y="266179"/>
                  </a:cubicBezTo>
                  <a:lnTo>
                    <a:pt x="0" y="29576"/>
                  </a:lnTo>
                  <a:close/>
                </a:path>
              </a:pathLst>
            </a:custGeom>
            <a:noFill/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54382" tIns="54382" rIns="713410" bIns="54382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schemeClr val="tx1"/>
                  </a:solidFill>
                </a:rPr>
                <a:t>-в связи с оказанием паллиативной медицинской помощи</a:t>
              </a:r>
            </a:p>
          </p:txBody>
        </p:sp>
        <p:sp>
          <p:nvSpPr>
            <p:cNvPr id="11" name="Полилиния 7">
              <a:extLst>
                <a:ext uri="{FF2B5EF4-FFF2-40B4-BE49-F238E27FC236}">
                  <a16:creationId xmlns:a16="http://schemas.microsoft.com/office/drawing/2014/main" xmlns="" id="{BAD9639B-940F-4850-8CB9-1211D5CA97BE}"/>
                </a:ext>
              </a:extLst>
            </p:cNvPr>
            <p:cNvSpPr/>
            <p:nvPr/>
          </p:nvSpPr>
          <p:spPr>
            <a:xfrm>
              <a:off x="2066067" y="4740687"/>
              <a:ext cx="5536978" cy="362731"/>
            </a:xfrm>
            <a:custGeom>
              <a:avLst/>
              <a:gdLst>
                <a:gd name="connsiteX0" fmla="*/ 0 w 5573577"/>
                <a:gd name="connsiteY0" fmla="*/ 29576 h 295755"/>
                <a:gd name="connsiteX1" fmla="*/ 29576 w 5573577"/>
                <a:gd name="connsiteY1" fmla="*/ 0 h 295755"/>
                <a:gd name="connsiteX2" fmla="*/ 5544002 w 5573577"/>
                <a:gd name="connsiteY2" fmla="*/ 0 h 295755"/>
                <a:gd name="connsiteX3" fmla="*/ 5573578 w 5573577"/>
                <a:gd name="connsiteY3" fmla="*/ 29576 h 295755"/>
                <a:gd name="connsiteX4" fmla="*/ 5573577 w 5573577"/>
                <a:gd name="connsiteY4" fmla="*/ 266180 h 295755"/>
                <a:gd name="connsiteX5" fmla="*/ 5544001 w 5573577"/>
                <a:gd name="connsiteY5" fmla="*/ 295756 h 295755"/>
                <a:gd name="connsiteX6" fmla="*/ 29576 w 5573577"/>
                <a:gd name="connsiteY6" fmla="*/ 295755 h 295755"/>
                <a:gd name="connsiteX7" fmla="*/ 0 w 5573577"/>
                <a:gd name="connsiteY7" fmla="*/ 266179 h 295755"/>
                <a:gd name="connsiteX8" fmla="*/ 0 w 5573577"/>
                <a:gd name="connsiteY8" fmla="*/ 29576 h 29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73577" h="295755">
                  <a:moveTo>
                    <a:pt x="0" y="29576"/>
                  </a:moveTo>
                  <a:cubicBezTo>
                    <a:pt x="0" y="13242"/>
                    <a:pt x="13242" y="0"/>
                    <a:pt x="29576" y="0"/>
                  </a:cubicBezTo>
                  <a:lnTo>
                    <a:pt x="5544002" y="0"/>
                  </a:lnTo>
                  <a:cubicBezTo>
                    <a:pt x="5560336" y="0"/>
                    <a:pt x="5573578" y="13242"/>
                    <a:pt x="5573578" y="29576"/>
                  </a:cubicBezTo>
                  <a:cubicBezTo>
                    <a:pt x="5573578" y="108444"/>
                    <a:pt x="5573577" y="187312"/>
                    <a:pt x="5573577" y="266180"/>
                  </a:cubicBezTo>
                  <a:cubicBezTo>
                    <a:pt x="5573577" y="282514"/>
                    <a:pt x="5560335" y="295756"/>
                    <a:pt x="5544001" y="295756"/>
                  </a:cubicBezTo>
                  <a:lnTo>
                    <a:pt x="29576" y="295755"/>
                  </a:lnTo>
                  <a:cubicBezTo>
                    <a:pt x="13242" y="295755"/>
                    <a:pt x="0" y="282513"/>
                    <a:pt x="0" y="266179"/>
                  </a:cubicBezTo>
                  <a:lnTo>
                    <a:pt x="0" y="29576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54382" tIns="54382" rIns="706443" bIns="54382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schemeClr val="tx1"/>
                  </a:solidFill>
                </a:rPr>
                <a:t>-в связи с другими обстоятельствами(оформление , документы)</a:t>
              </a:r>
            </a:p>
          </p:txBody>
        </p:sp>
        <p:sp>
          <p:nvSpPr>
            <p:cNvPr id="12" name="Полилиния 9">
              <a:extLst>
                <a:ext uri="{FF2B5EF4-FFF2-40B4-BE49-F238E27FC236}">
                  <a16:creationId xmlns:a16="http://schemas.microsoft.com/office/drawing/2014/main" xmlns="" id="{59D5574D-C12C-4103-85A1-8DF44139A189}"/>
                </a:ext>
              </a:extLst>
            </p:cNvPr>
            <p:cNvSpPr/>
            <p:nvPr/>
          </p:nvSpPr>
          <p:spPr>
            <a:xfrm>
              <a:off x="3109165" y="5105206"/>
              <a:ext cx="5040562" cy="388166"/>
            </a:xfrm>
            <a:custGeom>
              <a:avLst/>
              <a:gdLst>
                <a:gd name="connsiteX0" fmla="*/ 0 w 5465171"/>
                <a:gd name="connsiteY0" fmla="*/ 51047 h 510465"/>
                <a:gd name="connsiteX1" fmla="*/ 51047 w 5465171"/>
                <a:gd name="connsiteY1" fmla="*/ 0 h 510465"/>
                <a:gd name="connsiteX2" fmla="*/ 5414125 w 5465171"/>
                <a:gd name="connsiteY2" fmla="*/ 0 h 510465"/>
                <a:gd name="connsiteX3" fmla="*/ 5465172 w 5465171"/>
                <a:gd name="connsiteY3" fmla="*/ 51047 h 510465"/>
                <a:gd name="connsiteX4" fmla="*/ 5465171 w 5465171"/>
                <a:gd name="connsiteY4" fmla="*/ 459419 h 510465"/>
                <a:gd name="connsiteX5" fmla="*/ 5414124 w 5465171"/>
                <a:gd name="connsiteY5" fmla="*/ 510466 h 510465"/>
                <a:gd name="connsiteX6" fmla="*/ 51047 w 5465171"/>
                <a:gd name="connsiteY6" fmla="*/ 510465 h 510465"/>
                <a:gd name="connsiteX7" fmla="*/ 0 w 5465171"/>
                <a:gd name="connsiteY7" fmla="*/ 459418 h 510465"/>
                <a:gd name="connsiteX8" fmla="*/ 0 w 5465171"/>
                <a:gd name="connsiteY8" fmla="*/ 51047 h 510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5171" h="510465">
                  <a:moveTo>
                    <a:pt x="0" y="51047"/>
                  </a:moveTo>
                  <a:cubicBezTo>
                    <a:pt x="0" y="22855"/>
                    <a:pt x="22855" y="0"/>
                    <a:pt x="51047" y="0"/>
                  </a:cubicBezTo>
                  <a:lnTo>
                    <a:pt x="5414125" y="0"/>
                  </a:lnTo>
                  <a:cubicBezTo>
                    <a:pt x="5442317" y="0"/>
                    <a:pt x="5465172" y="22855"/>
                    <a:pt x="5465172" y="51047"/>
                  </a:cubicBezTo>
                  <a:cubicBezTo>
                    <a:pt x="5465172" y="187171"/>
                    <a:pt x="5465171" y="323295"/>
                    <a:pt x="5465171" y="459419"/>
                  </a:cubicBezTo>
                  <a:cubicBezTo>
                    <a:pt x="5465171" y="487611"/>
                    <a:pt x="5442316" y="510466"/>
                    <a:pt x="5414124" y="510466"/>
                  </a:cubicBezTo>
                  <a:lnTo>
                    <a:pt x="51047" y="510465"/>
                  </a:lnTo>
                  <a:cubicBezTo>
                    <a:pt x="22855" y="510465"/>
                    <a:pt x="0" y="487610"/>
                    <a:pt x="0" y="459418"/>
                  </a:cubicBezTo>
                  <a:lnTo>
                    <a:pt x="0" y="51047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671" tIns="60671" rIns="706881" bIns="60671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schemeClr val="tx1"/>
                  </a:solidFill>
                </a:rPr>
                <a:t>-посещения к среднему мед. персоналу(ведущему самостоятельный прием</a:t>
              </a:r>
              <a:r>
                <a:rPr lang="ru-RU" sz="1000" dirty="0">
                  <a:solidFill>
                    <a:schemeClr val="tx1"/>
                  </a:solidFill>
                </a:rPr>
                <a:t>)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EBBE026-9145-4625-AC1E-68FE1D6EB133}"/>
              </a:ext>
            </a:extLst>
          </p:cNvPr>
          <p:cNvSpPr txBox="1"/>
          <p:nvPr/>
        </p:nvSpPr>
        <p:spPr>
          <a:xfrm>
            <a:off x="3504456" y="6016973"/>
            <a:ext cx="5760640" cy="67710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/>
              <a:t>1.3.Разовые посещения в связи с заболеваниями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047340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E80DD7-703D-4AA9-A917-7FAA9D2FB470}"/>
              </a:ext>
            </a:extLst>
          </p:cNvPr>
          <p:cNvSpPr txBox="1"/>
          <p:nvPr/>
        </p:nvSpPr>
        <p:spPr>
          <a:xfrm rot="10800000" flipV="1">
            <a:off x="734243" y="3675277"/>
            <a:ext cx="2592288" cy="107721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/>
              <a:t>Посещения в  поликлинику, в том числе в </a:t>
            </a:r>
            <a:r>
              <a:rPr lang="ru-RU" sz="1600" b="1" u="sng" dirty="0"/>
              <a:t>травматологические  пункты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39B988C-AD63-4D03-AE40-79A79F184E4B}"/>
              </a:ext>
            </a:extLst>
          </p:cNvPr>
          <p:cNvSpPr txBox="1"/>
          <p:nvPr/>
        </p:nvSpPr>
        <p:spPr>
          <a:xfrm>
            <a:off x="3714750" y="2900949"/>
            <a:ext cx="2045197" cy="181588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Оказание неотложной помощи в </a:t>
            </a:r>
            <a:r>
              <a:rPr lang="ru-RU" sz="1600" b="1" u="sng" dirty="0"/>
              <a:t>приемных отделениях стационаров</a:t>
            </a:r>
          </a:p>
          <a:p>
            <a:pPr algn="just"/>
            <a:r>
              <a:rPr lang="ru-RU" sz="1600" dirty="0"/>
              <a:t>(в случае отказа от госпитализации)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CF34581-0E34-42BA-B956-64A0AB8530E5}"/>
              </a:ext>
            </a:extLst>
          </p:cNvPr>
          <p:cNvSpPr txBox="1"/>
          <p:nvPr/>
        </p:nvSpPr>
        <p:spPr>
          <a:xfrm>
            <a:off x="6613748" y="2912379"/>
            <a:ext cx="2816002" cy="13560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Оказание неотложной помощи на дому по месту жительства (пребывания пациента)</a:t>
            </a:r>
          </a:p>
        </p:txBody>
      </p:sp>
      <p:sp>
        <p:nvSpPr>
          <p:cNvPr id="5" name="Стрелка вниз 10">
            <a:extLst>
              <a:ext uri="{FF2B5EF4-FFF2-40B4-BE49-F238E27FC236}">
                <a16:creationId xmlns:a16="http://schemas.microsoft.com/office/drawing/2014/main" xmlns="" id="{4F9A62A3-0AA7-4DDB-8920-444679E194DD}"/>
              </a:ext>
            </a:extLst>
          </p:cNvPr>
          <p:cNvSpPr/>
          <p:nvPr/>
        </p:nvSpPr>
        <p:spPr>
          <a:xfrm>
            <a:off x="1558766" y="2343150"/>
            <a:ext cx="1092994" cy="133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11">
            <a:extLst>
              <a:ext uri="{FF2B5EF4-FFF2-40B4-BE49-F238E27FC236}">
                <a16:creationId xmlns:a16="http://schemas.microsoft.com/office/drawing/2014/main" xmlns="" id="{E40A4960-F531-4574-BAA5-81ADC5B9D323}"/>
              </a:ext>
            </a:extLst>
          </p:cNvPr>
          <p:cNvSpPr/>
          <p:nvPr/>
        </p:nvSpPr>
        <p:spPr>
          <a:xfrm>
            <a:off x="4490088" y="2331844"/>
            <a:ext cx="619975" cy="5562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13">
            <a:extLst>
              <a:ext uri="{FF2B5EF4-FFF2-40B4-BE49-F238E27FC236}">
                <a16:creationId xmlns:a16="http://schemas.microsoft.com/office/drawing/2014/main" xmlns="" id="{D478E0FB-2A9F-4505-B662-73559C7F4198}"/>
              </a:ext>
            </a:extLst>
          </p:cNvPr>
          <p:cNvSpPr/>
          <p:nvPr/>
        </p:nvSpPr>
        <p:spPr>
          <a:xfrm>
            <a:off x="7720166" y="2362586"/>
            <a:ext cx="576064" cy="5269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F55CB9F-5782-4A6D-AC1F-44B4E90F7B59}"/>
              </a:ext>
            </a:extLst>
          </p:cNvPr>
          <p:cNvSpPr txBox="1"/>
          <p:nvPr/>
        </p:nvSpPr>
        <p:spPr>
          <a:xfrm>
            <a:off x="3408564" y="6417621"/>
            <a:ext cx="4193695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ВРЕМЯ ОКАЗАНИЯ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1F691C3-818B-46A6-B813-811C27694B54}"/>
              </a:ext>
            </a:extLst>
          </p:cNvPr>
          <p:cNvSpPr txBox="1"/>
          <p:nvPr/>
        </p:nvSpPr>
        <p:spPr>
          <a:xfrm>
            <a:off x="6568643" y="5417894"/>
            <a:ext cx="2808312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2 часа</a:t>
            </a:r>
          </a:p>
          <a:p>
            <a:pPr algn="ctr"/>
            <a:r>
              <a:rPr lang="ru-RU" sz="1600" b="1" dirty="0"/>
              <a:t>с момента вызова врача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6646479-FD15-4055-B11E-9F717D0214BF}"/>
              </a:ext>
            </a:extLst>
          </p:cNvPr>
          <p:cNvSpPr txBox="1"/>
          <p:nvPr/>
        </p:nvSpPr>
        <p:spPr>
          <a:xfrm rot="10800000" flipV="1">
            <a:off x="1680210" y="5607118"/>
            <a:ext cx="2925290" cy="408253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БЕЗОТЛАГАТЕЛЬНО</a:t>
            </a:r>
          </a:p>
        </p:txBody>
      </p:sp>
      <p:sp>
        <p:nvSpPr>
          <p:cNvPr id="11" name="Стрелка: вверх 12">
            <a:extLst>
              <a:ext uri="{FF2B5EF4-FFF2-40B4-BE49-F238E27FC236}">
                <a16:creationId xmlns:a16="http://schemas.microsoft.com/office/drawing/2014/main" xmlns="" id="{EBEE31BC-B8E1-46C7-8513-F0F445F7F956}"/>
              </a:ext>
            </a:extLst>
          </p:cNvPr>
          <p:cNvSpPr/>
          <p:nvPr/>
        </p:nvSpPr>
        <p:spPr>
          <a:xfrm>
            <a:off x="1870202" y="4740959"/>
            <a:ext cx="747268" cy="8686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верх 13">
            <a:extLst>
              <a:ext uri="{FF2B5EF4-FFF2-40B4-BE49-F238E27FC236}">
                <a16:creationId xmlns:a16="http://schemas.microsoft.com/office/drawing/2014/main" xmlns="" id="{9CF7C4BC-F17F-4152-9EEF-8C2FF69213CF}"/>
              </a:ext>
            </a:extLst>
          </p:cNvPr>
          <p:cNvSpPr/>
          <p:nvPr/>
        </p:nvSpPr>
        <p:spPr>
          <a:xfrm>
            <a:off x="3869443" y="4697730"/>
            <a:ext cx="919727" cy="9143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верх 14">
            <a:extLst>
              <a:ext uri="{FF2B5EF4-FFF2-40B4-BE49-F238E27FC236}">
                <a16:creationId xmlns:a16="http://schemas.microsoft.com/office/drawing/2014/main" xmlns="" id="{E3EE5F50-8310-408E-840C-40EB858416CF}"/>
              </a:ext>
            </a:extLst>
          </p:cNvPr>
          <p:cNvSpPr/>
          <p:nvPr/>
        </p:nvSpPr>
        <p:spPr>
          <a:xfrm>
            <a:off x="7791028" y="4263390"/>
            <a:ext cx="690032" cy="11808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верх 15">
            <a:extLst>
              <a:ext uri="{FF2B5EF4-FFF2-40B4-BE49-F238E27FC236}">
                <a16:creationId xmlns:a16="http://schemas.microsoft.com/office/drawing/2014/main" xmlns="" id="{A905A231-1DF2-41CE-9253-28CD360D4552}"/>
              </a:ext>
            </a:extLst>
          </p:cNvPr>
          <p:cNvSpPr/>
          <p:nvPr/>
        </p:nvSpPr>
        <p:spPr>
          <a:xfrm>
            <a:off x="3640508" y="6012360"/>
            <a:ext cx="531442" cy="3938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верх 16">
            <a:extLst>
              <a:ext uri="{FF2B5EF4-FFF2-40B4-BE49-F238E27FC236}">
                <a16:creationId xmlns:a16="http://schemas.microsoft.com/office/drawing/2014/main" xmlns="" id="{9D01C0A4-276F-45F8-B4DC-26AAE4CDA2D6}"/>
              </a:ext>
            </a:extLst>
          </p:cNvPr>
          <p:cNvSpPr/>
          <p:nvPr/>
        </p:nvSpPr>
        <p:spPr>
          <a:xfrm>
            <a:off x="6796874" y="6023610"/>
            <a:ext cx="415456" cy="4000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81F19A2-7A02-45AA-80A1-01E34A389BE3}"/>
              </a:ext>
            </a:extLst>
          </p:cNvPr>
          <p:cNvSpPr txBox="1"/>
          <p:nvPr/>
        </p:nvSpPr>
        <p:spPr>
          <a:xfrm>
            <a:off x="939982" y="677793"/>
            <a:ext cx="8352928" cy="166378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u="sng" dirty="0"/>
              <a:t>2.Посещения в неотложной форме </a:t>
            </a:r>
          </a:p>
          <a:p>
            <a:pPr algn="ctr"/>
            <a:r>
              <a:rPr lang="ru-RU" dirty="0"/>
              <a:t>с внезапными острыми состояниями, заболеваниями,</a:t>
            </a:r>
          </a:p>
          <a:p>
            <a:pPr algn="ctr"/>
            <a:r>
              <a:rPr lang="ru-RU" dirty="0"/>
              <a:t>обострениями хронических заболеваний </a:t>
            </a:r>
            <a:r>
              <a:rPr lang="ru-RU" b="1" u="sng" dirty="0"/>
              <a:t>без явных признаков  угрозы </a:t>
            </a:r>
            <a:r>
              <a:rPr lang="ru-RU" dirty="0"/>
              <a:t>для жизни с целью </a:t>
            </a:r>
            <a:r>
              <a:rPr lang="ru-RU" b="1" u="sng" dirty="0"/>
              <a:t>купирования неотложного состояния </a:t>
            </a:r>
            <a:r>
              <a:rPr lang="ru-RU" dirty="0"/>
              <a:t>пациента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9326880" y="296595"/>
            <a:ext cx="1581149" cy="240065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ПРИКАЗ  МЗ РФ ОТ 15.05.2012 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543н</a:t>
            </a:r>
            <a:endParaRPr lang="en-US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«ОБ УТВЕРЖДЕНИИ ПОЛОЖЕНИЯ ОБ </a:t>
            </a: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ОРГАНИЗАЦИИ ОКАЗАНИЯ  ПЕРВИЧНОЙ</a:t>
            </a: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МЕДИКО- САНИТАРНОЙ ПОМОЩИ</a:t>
            </a: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ВЗРОСЛОМУ НАСЕЛЕНИЮ»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473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FD79C77-DEFE-46C7-ADE5-D3FC73DFED76}"/>
              </a:ext>
            </a:extLst>
          </p:cNvPr>
          <p:cNvSpPr txBox="1"/>
          <p:nvPr/>
        </p:nvSpPr>
        <p:spPr>
          <a:xfrm>
            <a:off x="940903" y="663720"/>
            <a:ext cx="4030352" cy="206210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Обращение </a:t>
            </a:r>
            <a:r>
              <a:rPr lang="ru-RU" sz="2000" b="1" u="sng" dirty="0"/>
              <a:t>по заболеванию-</a:t>
            </a:r>
            <a:endParaRPr lang="ru-RU" sz="2000" u="sng" dirty="0"/>
          </a:p>
          <a:p>
            <a:r>
              <a:rPr lang="ru-RU" dirty="0"/>
              <a:t> </a:t>
            </a:r>
            <a:r>
              <a:rPr lang="ru-RU" dirty="0" smtClean="0"/>
              <a:t>законченный случаи </a:t>
            </a:r>
            <a:r>
              <a:rPr lang="ru-RU" dirty="0"/>
              <a:t>лечения заболевания с кратностью не менее 2 посещений по поводу одного заболевания.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0A00A06-1252-4AE0-A3ED-419BB268E3B5}"/>
              </a:ext>
            </a:extLst>
          </p:cNvPr>
          <p:cNvSpPr txBox="1"/>
          <p:nvPr/>
        </p:nvSpPr>
        <p:spPr>
          <a:xfrm>
            <a:off x="1040338" y="3295616"/>
            <a:ext cx="3817412" cy="2303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/>
              <a:t>Законченный случай лечения</a:t>
            </a:r>
          </a:p>
          <a:p>
            <a:pPr algn="just"/>
            <a:r>
              <a:rPr lang="ru-RU" dirty="0"/>
              <a:t>-выздоровление</a:t>
            </a:r>
            <a:r>
              <a:rPr lang="en-US" dirty="0"/>
              <a:t>;</a:t>
            </a:r>
            <a:endParaRPr lang="ru-RU" dirty="0"/>
          </a:p>
          <a:p>
            <a:pPr algn="just"/>
            <a:r>
              <a:rPr lang="ru-RU" dirty="0"/>
              <a:t>-улучшение</a:t>
            </a:r>
            <a:r>
              <a:rPr lang="en-US" dirty="0"/>
              <a:t>;</a:t>
            </a:r>
            <a:endParaRPr lang="ru-RU" dirty="0"/>
          </a:p>
          <a:p>
            <a:pPr algn="just"/>
            <a:r>
              <a:rPr lang="ru-RU" dirty="0"/>
              <a:t>-</a:t>
            </a:r>
            <a:r>
              <a:rPr lang="ru-RU" dirty="0" smtClean="0"/>
              <a:t>направление в дневной стационар</a:t>
            </a:r>
            <a:r>
              <a:rPr lang="en-US" dirty="0" smtClean="0"/>
              <a:t>;</a:t>
            </a:r>
            <a:endParaRPr lang="ru-RU" dirty="0"/>
          </a:p>
          <a:p>
            <a:pPr algn="just"/>
            <a:r>
              <a:rPr lang="ru-RU" dirty="0" smtClean="0"/>
              <a:t>-</a:t>
            </a:r>
            <a:r>
              <a:rPr lang="ru-RU" dirty="0" smtClean="0"/>
              <a:t>направление на </a:t>
            </a:r>
            <a:r>
              <a:rPr lang="ru-RU" dirty="0"/>
              <a:t>госпитализацию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618A6EB-23DD-4131-8A2E-E27D11C2B08E}"/>
              </a:ext>
            </a:extLst>
          </p:cNvPr>
          <p:cNvSpPr txBox="1"/>
          <p:nvPr/>
        </p:nvSpPr>
        <p:spPr>
          <a:xfrm>
            <a:off x="6030839" y="2513464"/>
            <a:ext cx="3168352" cy="120032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r>
              <a:rPr lang="ru-RU" dirty="0"/>
              <a:t>лечение прервано</a:t>
            </a:r>
            <a:r>
              <a:rPr lang="en-US" dirty="0"/>
              <a:t>;</a:t>
            </a:r>
            <a:endParaRPr lang="ru-RU" dirty="0"/>
          </a:p>
          <a:p>
            <a:endParaRPr lang="ru-RU" dirty="0"/>
          </a:p>
          <a:p>
            <a:r>
              <a:rPr lang="ru-RU" dirty="0"/>
              <a:t> -лечение </a:t>
            </a:r>
            <a:r>
              <a:rPr lang="ru-RU" dirty="0" err="1"/>
              <a:t>незавершено</a:t>
            </a:r>
            <a:endParaRPr lang="ru-RU" dirty="0"/>
          </a:p>
          <a:p>
            <a:endParaRPr lang="ru-RU" dirty="0"/>
          </a:p>
        </p:txBody>
      </p:sp>
      <p:sp>
        <p:nvSpPr>
          <p:cNvPr id="5" name="Стрелка вниз 4">
            <a:extLst>
              <a:ext uri="{FF2B5EF4-FFF2-40B4-BE49-F238E27FC236}">
                <a16:creationId xmlns:a16="http://schemas.microsoft.com/office/drawing/2014/main" xmlns="" id="{40239ECC-693C-4A00-B245-273B11F612C6}"/>
              </a:ext>
            </a:extLst>
          </p:cNvPr>
          <p:cNvSpPr/>
          <p:nvPr/>
        </p:nvSpPr>
        <p:spPr>
          <a:xfrm flipH="1">
            <a:off x="2407078" y="2725824"/>
            <a:ext cx="985292" cy="569794"/>
          </a:xfrm>
          <a:prstGeom prst="downArrow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>
            <a:extLst>
              <a:ext uri="{FF2B5EF4-FFF2-40B4-BE49-F238E27FC236}">
                <a16:creationId xmlns:a16="http://schemas.microsoft.com/office/drawing/2014/main" xmlns="" id="{2331EC4E-4D4E-40DF-80B2-25AAAF1DC92E}"/>
              </a:ext>
            </a:extLst>
          </p:cNvPr>
          <p:cNvSpPr/>
          <p:nvPr/>
        </p:nvSpPr>
        <p:spPr>
          <a:xfrm>
            <a:off x="6831328" y="1554480"/>
            <a:ext cx="1181102" cy="937260"/>
          </a:xfrm>
          <a:prstGeom prst="downArrow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C01F5D36-D923-4B97-96D1-F65170513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151" y="5698846"/>
            <a:ext cx="1064528" cy="88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41302AC3-035B-4C2F-926D-D2A6C306F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2720" y="5592382"/>
            <a:ext cx="1078897" cy="93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3CAE5E9-FC35-4EE4-9596-11633B5D857D}"/>
              </a:ext>
            </a:extLst>
          </p:cNvPr>
          <p:cNvSpPr txBox="1"/>
          <p:nvPr/>
        </p:nvSpPr>
        <p:spPr>
          <a:xfrm>
            <a:off x="1276982" y="6105444"/>
            <a:ext cx="3192148" cy="72417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Цель обращения достигнута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61747F0-C304-477F-8BCA-0D59E5F31593}"/>
              </a:ext>
            </a:extLst>
          </p:cNvPr>
          <p:cNvSpPr txBox="1"/>
          <p:nvPr/>
        </p:nvSpPr>
        <p:spPr>
          <a:xfrm>
            <a:off x="6275487" y="6066515"/>
            <a:ext cx="3685432" cy="72417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Цель </a:t>
            </a:r>
            <a:r>
              <a:rPr lang="ru-RU" dirty="0"/>
              <a:t>обращения не достигнута</a:t>
            </a:r>
          </a:p>
        </p:txBody>
      </p:sp>
      <p:sp>
        <p:nvSpPr>
          <p:cNvPr id="11" name="Текст 11">
            <a:extLst>
              <a:ext uri="{FF2B5EF4-FFF2-40B4-BE49-F238E27FC236}">
                <a16:creationId xmlns:a16="http://schemas.microsoft.com/office/drawing/2014/main" xmlns="" id="{9FD79C77-DEFE-46C7-ADE5-D3FC73DFED76}"/>
              </a:ext>
            </a:extLst>
          </p:cNvPr>
          <p:cNvSpPr txBox="1">
            <a:spLocks/>
          </p:cNvSpPr>
          <p:nvPr/>
        </p:nvSpPr>
        <p:spPr>
          <a:xfrm>
            <a:off x="5627463" y="1006974"/>
            <a:ext cx="3403601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Незаконченные и незавершенные случаи лечения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2855" y="102891"/>
            <a:ext cx="4467591" cy="4001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СЛУЧАИ ЛЕЧЕНИЯ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200473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11" grpId="0" animBg="1"/>
      <p:bldP spid="11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C105AA74-E8EB-4FAD-AA19-84123D48D987}"/>
              </a:ext>
            </a:extLst>
          </p:cNvPr>
          <p:cNvGrpSpPr/>
          <p:nvPr/>
        </p:nvGrpSpPr>
        <p:grpSpPr>
          <a:xfrm>
            <a:off x="5108281" y="2658379"/>
            <a:ext cx="4534967" cy="3613752"/>
            <a:chOff x="1949214" y="1435004"/>
            <a:chExt cx="4064000" cy="4860306"/>
          </a:xfrm>
          <a:solidFill>
            <a:schemeClr val="bg2">
              <a:lumMod val="75000"/>
            </a:schemeClr>
          </a:solidFill>
          <a:effectLst/>
        </p:grpSpPr>
        <p:sp>
          <p:nvSpPr>
            <p:cNvPr id="3" name="Равнобедренный треугольник 2">
              <a:extLst>
                <a:ext uri="{FF2B5EF4-FFF2-40B4-BE49-F238E27FC236}">
                  <a16:creationId xmlns:a16="http://schemas.microsoft.com/office/drawing/2014/main" xmlns="" id="{3AE51D58-E965-4E9C-B6D0-018074CCFE65}"/>
                </a:ext>
              </a:extLst>
            </p:cNvPr>
            <p:cNvSpPr/>
            <p:nvPr/>
          </p:nvSpPr>
          <p:spPr>
            <a:xfrm>
              <a:off x="1949214" y="1435004"/>
              <a:ext cx="4064000" cy="4860306"/>
            </a:xfrm>
            <a:prstGeom prst="triangle">
              <a:avLst/>
            </a:prstGeom>
            <a:grpFill/>
            <a:ln>
              <a:solidFill>
                <a:srgbClr val="363537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Полилиния 4">
              <a:extLst>
                <a:ext uri="{FF2B5EF4-FFF2-40B4-BE49-F238E27FC236}">
                  <a16:creationId xmlns:a16="http://schemas.microsoft.com/office/drawing/2014/main" xmlns="" id="{F4842CD4-C59C-492A-B9DE-8A65C0A64BC4}"/>
                </a:ext>
              </a:extLst>
            </p:cNvPr>
            <p:cNvSpPr/>
            <p:nvPr/>
          </p:nvSpPr>
          <p:spPr>
            <a:xfrm>
              <a:off x="2774871" y="2383552"/>
              <a:ext cx="2502652" cy="1150132"/>
            </a:xfrm>
            <a:custGeom>
              <a:avLst/>
              <a:gdLst>
                <a:gd name="connsiteX0" fmla="*/ 0 w 2641600"/>
                <a:gd name="connsiteY0" fmla="*/ 160341 h 962025"/>
                <a:gd name="connsiteX1" fmla="*/ 160341 w 2641600"/>
                <a:gd name="connsiteY1" fmla="*/ 0 h 962025"/>
                <a:gd name="connsiteX2" fmla="*/ 2481259 w 2641600"/>
                <a:gd name="connsiteY2" fmla="*/ 0 h 962025"/>
                <a:gd name="connsiteX3" fmla="*/ 2641600 w 2641600"/>
                <a:gd name="connsiteY3" fmla="*/ 160341 h 962025"/>
                <a:gd name="connsiteX4" fmla="*/ 2641600 w 2641600"/>
                <a:gd name="connsiteY4" fmla="*/ 801684 h 962025"/>
                <a:gd name="connsiteX5" fmla="*/ 2481259 w 2641600"/>
                <a:gd name="connsiteY5" fmla="*/ 962025 h 962025"/>
                <a:gd name="connsiteX6" fmla="*/ 160341 w 2641600"/>
                <a:gd name="connsiteY6" fmla="*/ 962025 h 962025"/>
                <a:gd name="connsiteX7" fmla="*/ 0 w 2641600"/>
                <a:gd name="connsiteY7" fmla="*/ 801684 h 962025"/>
                <a:gd name="connsiteX8" fmla="*/ 0 w 2641600"/>
                <a:gd name="connsiteY8" fmla="*/ 160341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600" h="962025">
                  <a:moveTo>
                    <a:pt x="0" y="160341"/>
                  </a:moveTo>
                  <a:cubicBezTo>
                    <a:pt x="0" y="71787"/>
                    <a:pt x="71787" y="0"/>
                    <a:pt x="160341" y="0"/>
                  </a:cubicBezTo>
                  <a:lnTo>
                    <a:pt x="2481259" y="0"/>
                  </a:lnTo>
                  <a:cubicBezTo>
                    <a:pt x="2569813" y="0"/>
                    <a:pt x="2641600" y="71787"/>
                    <a:pt x="2641600" y="160341"/>
                  </a:cubicBezTo>
                  <a:lnTo>
                    <a:pt x="2641600" y="801684"/>
                  </a:lnTo>
                  <a:cubicBezTo>
                    <a:pt x="2641600" y="890238"/>
                    <a:pt x="2569813" y="962025"/>
                    <a:pt x="2481259" y="962025"/>
                  </a:cubicBezTo>
                  <a:lnTo>
                    <a:pt x="160341" y="962025"/>
                  </a:lnTo>
                  <a:cubicBezTo>
                    <a:pt x="71787" y="962025"/>
                    <a:pt x="0" y="890238"/>
                    <a:pt x="0" y="801684"/>
                  </a:cubicBezTo>
                  <a:lnTo>
                    <a:pt x="0" y="160341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rgbClr val="363537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8402" tIns="138402" rIns="138402" bIns="138402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/>
                <a:t>Посещения с профилактической и иной целью</a:t>
              </a:r>
            </a:p>
          </p:txBody>
        </p:sp>
        <p:sp>
          <p:nvSpPr>
            <p:cNvPr id="5" name="Полилиния 5">
              <a:extLst>
                <a:ext uri="{FF2B5EF4-FFF2-40B4-BE49-F238E27FC236}">
                  <a16:creationId xmlns:a16="http://schemas.microsoft.com/office/drawing/2014/main" xmlns="" id="{844E2EFC-52E2-4B4B-8CF9-A86EB16D144A}"/>
                </a:ext>
              </a:extLst>
            </p:cNvPr>
            <p:cNvSpPr/>
            <p:nvPr/>
          </p:nvSpPr>
          <p:spPr>
            <a:xfrm>
              <a:off x="2894050" y="3791695"/>
              <a:ext cx="2085628" cy="1094827"/>
            </a:xfrm>
            <a:custGeom>
              <a:avLst/>
              <a:gdLst>
                <a:gd name="connsiteX0" fmla="*/ 0 w 2641600"/>
                <a:gd name="connsiteY0" fmla="*/ 160341 h 962025"/>
                <a:gd name="connsiteX1" fmla="*/ 160341 w 2641600"/>
                <a:gd name="connsiteY1" fmla="*/ 0 h 962025"/>
                <a:gd name="connsiteX2" fmla="*/ 2481259 w 2641600"/>
                <a:gd name="connsiteY2" fmla="*/ 0 h 962025"/>
                <a:gd name="connsiteX3" fmla="*/ 2641600 w 2641600"/>
                <a:gd name="connsiteY3" fmla="*/ 160341 h 962025"/>
                <a:gd name="connsiteX4" fmla="*/ 2641600 w 2641600"/>
                <a:gd name="connsiteY4" fmla="*/ 801684 h 962025"/>
                <a:gd name="connsiteX5" fmla="*/ 2481259 w 2641600"/>
                <a:gd name="connsiteY5" fmla="*/ 962025 h 962025"/>
                <a:gd name="connsiteX6" fmla="*/ 160341 w 2641600"/>
                <a:gd name="connsiteY6" fmla="*/ 962025 h 962025"/>
                <a:gd name="connsiteX7" fmla="*/ 0 w 2641600"/>
                <a:gd name="connsiteY7" fmla="*/ 801684 h 962025"/>
                <a:gd name="connsiteX8" fmla="*/ 0 w 2641600"/>
                <a:gd name="connsiteY8" fmla="*/ 160341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600" h="962025">
                  <a:moveTo>
                    <a:pt x="0" y="160341"/>
                  </a:moveTo>
                  <a:cubicBezTo>
                    <a:pt x="0" y="71787"/>
                    <a:pt x="71787" y="0"/>
                    <a:pt x="160341" y="0"/>
                  </a:cubicBezTo>
                  <a:lnTo>
                    <a:pt x="2481259" y="0"/>
                  </a:lnTo>
                  <a:cubicBezTo>
                    <a:pt x="2569813" y="0"/>
                    <a:pt x="2641600" y="71787"/>
                    <a:pt x="2641600" y="160341"/>
                  </a:cubicBezTo>
                  <a:lnTo>
                    <a:pt x="2641600" y="801684"/>
                  </a:lnTo>
                  <a:cubicBezTo>
                    <a:pt x="2641600" y="890238"/>
                    <a:pt x="2569813" y="962025"/>
                    <a:pt x="2481259" y="962025"/>
                  </a:cubicBezTo>
                  <a:lnTo>
                    <a:pt x="160341" y="962025"/>
                  </a:lnTo>
                  <a:cubicBezTo>
                    <a:pt x="71787" y="962025"/>
                    <a:pt x="0" y="890238"/>
                    <a:pt x="0" y="801684"/>
                  </a:cubicBezTo>
                  <a:lnTo>
                    <a:pt x="0" y="160341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rgbClr val="363537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8402" tIns="138402" rIns="138402" bIns="138402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/>
                <a:t>Посещения в неотложной форме</a:t>
              </a:r>
            </a:p>
          </p:txBody>
        </p:sp>
        <p:sp>
          <p:nvSpPr>
            <p:cNvPr id="6" name="Полилиния 6">
              <a:extLst>
                <a:ext uri="{FF2B5EF4-FFF2-40B4-BE49-F238E27FC236}">
                  <a16:creationId xmlns:a16="http://schemas.microsoft.com/office/drawing/2014/main" xmlns="" id="{49904687-A4C6-45E5-82A7-FE54D2DF73DC}"/>
                </a:ext>
              </a:extLst>
            </p:cNvPr>
            <p:cNvSpPr/>
            <p:nvPr/>
          </p:nvSpPr>
          <p:spPr>
            <a:xfrm>
              <a:off x="2953641" y="5251464"/>
              <a:ext cx="2026038" cy="912357"/>
            </a:xfrm>
            <a:custGeom>
              <a:avLst/>
              <a:gdLst>
                <a:gd name="connsiteX0" fmla="*/ 0 w 2641600"/>
                <a:gd name="connsiteY0" fmla="*/ 160341 h 962025"/>
                <a:gd name="connsiteX1" fmla="*/ 160341 w 2641600"/>
                <a:gd name="connsiteY1" fmla="*/ 0 h 962025"/>
                <a:gd name="connsiteX2" fmla="*/ 2481259 w 2641600"/>
                <a:gd name="connsiteY2" fmla="*/ 0 h 962025"/>
                <a:gd name="connsiteX3" fmla="*/ 2641600 w 2641600"/>
                <a:gd name="connsiteY3" fmla="*/ 160341 h 962025"/>
                <a:gd name="connsiteX4" fmla="*/ 2641600 w 2641600"/>
                <a:gd name="connsiteY4" fmla="*/ 801684 h 962025"/>
                <a:gd name="connsiteX5" fmla="*/ 2481259 w 2641600"/>
                <a:gd name="connsiteY5" fmla="*/ 962025 h 962025"/>
                <a:gd name="connsiteX6" fmla="*/ 160341 w 2641600"/>
                <a:gd name="connsiteY6" fmla="*/ 962025 h 962025"/>
                <a:gd name="connsiteX7" fmla="*/ 0 w 2641600"/>
                <a:gd name="connsiteY7" fmla="*/ 801684 h 962025"/>
                <a:gd name="connsiteX8" fmla="*/ 0 w 2641600"/>
                <a:gd name="connsiteY8" fmla="*/ 160341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600" h="962025">
                  <a:moveTo>
                    <a:pt x="0" y="160341"/>
                  </a:moveTo>
                  <a:cubicBezTo>
                    <a:pt x="0" y="71787"/>
                    <a:pt x="71787" y="0"/>
                    <a:pt x="160341" y="0"/>
                  </a:cubicBezTo>
                  <a:lnTo>
                    <a:pt x="2481259" y="0"/>
                  </a:lnTo>
                  <a:cubicBezTo>
                    <a:pt x="2569813" y="0"/>
                    <a:pt x="2641600" y="71787"/>
                    <a:pt x="2641600" y="160341"/>
                  </a:cubicBezTo>
                  <a:lnTo>
                    <a:pt x="2641600" y="801684"/>
                  </a:lnTo>
                  <a:cubicBezTo>
                    <a:pt x="2641600" y="890238"/>
                    <a:pt x="2569813" y="962025"/>
                    <a:pt x="2481259" y="962025"/>
                  </a:cubicBezTo>
                  <a:lnTo>
                    <a:pt x="160341" y="962025"/>
                  </a:lnTo>
                  <a:cubicBezTo>
                    <a:pt x="71787" y="962025"/>
                    <a:pt x="0" y="890238"/>
                    <a:pt x="0" y="801684"/>
                  </a:cubicBezTo>
                  <a:lnTo>
                    <a:pt x="0" y="160341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rgbClr val="363537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8402" tIns="138402" rIns="138402" bIns="138402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/>
                <a:t>Обращения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62D66F9-F1D2-4D4D-973B-15F2FB178AE5}"/>
              </a:ext>
            </a:extLst>
          </p:cNvPr>
          <p:cNvSpPr txBox="1"/>
          <p:nvPr/>
        </p:nvSpPr>
        <p:spPr>
          <a:xfrm>
            <a:off x="6230405" y="2030672"/>
            <a:ext cx="1512167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ОМС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DCAED80-C238-4254-AB7B-84FC9E4FD9E9}"/>
              </a:ext>
            </a:extLst>
          </p:cNvPr>
          <p:cNvSpPr txBox="1"/>
          <p:nvPr/>
        </p:nvSpPr>
        <p:spPr>
          <a:xfrm>
            <a:off x="2385581" y="2107212"/>
            <a:ext cx="1588871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36353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/>
              <a:t>Бюджет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9BD0FD7-7EC9-4CD0-A065-2C51E5418E26}"/>
              </a:ext>
            </a:extLst>
          </p:cNvPr>
          <p:cNvSpPr/>
          <p:nvPr/>
        </p:nvSpPr>
        <p:spPr>
          <a:xfrm>
            <a:off x="2502170" y="722041"/>
            <a:ext cx="5240402" cy="46254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IV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.Объемы</a:t>
            </a:r>
            <a:endParaRPr lang="ru-RU" sz="2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Стрелка: изогнутая вправо 22">
            <a:extLst>
              <a:ext uri="{FF2B5EF4-FFF2-40B4-BE49-F238E27FC236}">
                <a16:creationId xmlns:a16="http://schemas.microsoft.com/office/drawing/2014/main" xmlns="" id="{90AA4173-351D-40ED-9AD5-FB21D0EED948}"/>
              </a:ext>
            </a:extLst>
          </p:cNvPr>
          <p:cNvSpPr/>
          <p:nvPr/>
        </p:nvSpPr>
        <p:spPr>
          <a:xfrm>
            <a:off x="668355" y="722041"/>
            <a:ext cx="1833815" cy="1908607"/>
          </a:xfrm>
          <a:prstGeom prst="curvedRightArrow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: изогнутая влево 23">
            <a:extLst>
              <a:ext uri="{FF2B5EF4-FFF2-40B4-BE49-F238E27FC236}">
                <a16:creationId xmlns:a16="http://schemas.microsoft.com/office/drawing/2014/main" xmlns="" id="{8C18D5BC-714E-4D5B-8608-4E11AFECFA4A}"/>
              </a:ext>
            </a:extLst>
          </p:cNvPr>
          <p:cNvSpPr/>
          <p:nvPr/>
        </p:nvSpPr>
        <p:spPr>
          <a:xfrm>
            <a:off x="7742572" y="722041"/>
            <a:ext cx="2026836" cy="1908391"/>
          </a:xfrm>
          <a:prstGeom prst="curvedLeftArrow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8" name="Группа 12">
            <a:extLst>
              <a:ext uri="{FF2B5EF4-FFF2-40B4-BE49-F238E27FC236}">
                <a16:creationId xmlns:a16="http://schemas.microsoft.com/office/drawing/2014/main" xmlns="" id="{C105AA74-E8EB-4FAD-AA19-84123D48D987}"/>
              </a:ext>
            </a:extLst>
          </p:cNvPr>
          <p:cNvGrpSpPr/>
          <p:nvPr/>
        </p:nvGrpSpPr>
        <p:grpSpPr>
          <a:xfrm>
            <a:off x="448651" y="2719339"/>
            <a:ext cx="4569119" cy="3521441"/>
            <a:chOff x="1949214" y="1435004"/>
            <a:chExt cx="4064000" cy="4860306"/>
          </a:xfrm>
          <a:solidFill>
            <a:schemeClr val="bg2">
              <a:lumMod val="75000"/>
            </a:schemeClr>
          </a:solidFill>
          <a:effectLst/>
        </p:grpSpPr>
        <p:sp>
          <p:nvSpPr>
            <p:cNvPr id="14" name="Равнобедренный треугольник 13">
              <a:extLst>
                <a:ext uri="{FF2B5EF4-FFF2-40B4-BE49-F238E27FC236}">
                  <a16:creationId xmlns:a16="http://schemas.microsoft.com/office/drawing/2014/main" xmlns="" id="{3AE51D58-E965-4E9C-B6D0-018074CCFE65}"/>
                </a:ext>
              </a:extLst>
            </p:cNvPr>
            <p:cNvSpPr/>
            <p:nvPr/>
          </p:nvSpPr>
          <p:spPr>
            <a:xfrm>
              <a:off x="1949214" y="1435004"/>
              <a:ext cx="4064000" cy="4860306"/>
            </a:xfrm>
            <a:prstGeom prst="triangle">
              <a:avLst/>
            </a:prstGeom>
            <a:grpFill/>
            <a:ln>
              <a:solidFill>
                <a:srgbClr val="363537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олилиния 4">
              <a:extLst>
                <a:ext uri="{FF2B5EF4-FFF2-40B4-BE49-F238E27FC236}">
                  <a16:creationId xmlns:a16="http://schemas.microsoft.com/office/drawing/2014/main" xmlns="" id="{F4842CD4-C59C-492A-B9DE-8A65C0A64BC4}"/>
                </a:ext>
              </a:extLst>
            </p:cNvPr>
            <p:cNvSpPr/>
            <p:nvPr/>
          </p:nvSpPr>
          <p:spPr>
            <a:xfrm>
              <a:off x="2774871" y="2383552"/>
              <a:ext cx="2502652" cy="1150132"/>
            </a:xfrm>
            <a:custGeom>
              <a:avLst/>
              <a:gdLst>
                <a:gd name="connsiteX0" fmla="*/ 0 w 2641600"/>
                <a:gd name="connsiteY0" fmla="*/ 160341 h 962025"/>
                <a:gd name="connsiteX1" fmla="*/ 160341 w 2641600"/>
                <a:gd name="connsiteY1" fmla="*/ 0 h 962025"/>
                <a:gd name="connsiteX2" fmla="*/ 2481259 w 2641600"/>
                <a:gd name="connsiteY2" fmla="*/ 0 h 962025"/>
                <a:gd name="connsiteX3" fmla="*/ 2641600 w 2641600"/>
                <a:gd name="connsiteY3" fmla="*/ 160341 h 962025"/>
                <a:gd name="connsiteX4" fmla="*/ 2641600 w 2641600"/>
                <a:gd name="connsiteY4" fmla="*/ 801684 h 962025"/>
                <a:gd name="connsiteX5" fmla="*/ 2481259 w 2641600"/>
                <a:gd name="connsiteY5" fmla="*/ 962025 h 962025"/>
                <a:gd name="connsiteX6" fmla="*/ 160341 w 2641600"/>
                <a:gd name="connsiteY6" fmla="*/ 962025 h 962025"/>
                <a:gd name="connsiteX7" fmla="*/ 0 w 2641600"/>
                <a:gd name="connsiteY7" fmla="*/ 801684 h 962025"/>
                <a:gd name="connsiteX8" fmla="*/ 0 w 2641600"/>
                <a:gd name="connsiteY8" fmla="*/ 160341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600" h="962025">
                  <a:moveTo>
                    <a:pt x="0" y="160341"/>
                  </a:moveTo>
                  <a:cubicBezTo>
                    <a:pt x="0" y="71787"/>
                    <a:pt x="71787" y="0"/>
                    <a:pt x="160341" y="0"/>
                  </a:cubicBezTo>
                  <a:lnTo>
                    <a:pt x="2481259" y="0"/>
                  </a:lnTo>
                  <a:cubicBezTo>
                    <a:pt x="2569813" y="0"/>
                    <a:pt x="2641600" y="71787"/>
                    <a:pt x="2641600" y="160341"/>
                  </a:cubicBezTo>
                  <a:lnTo>
                    <a:pt x="2641600" y="801684"/>
                  </a:lnTo>
                  <a:cubicBezTo>
                    <a:pt x="2641600" y="890238"/>
                    <a:pt x="2569813" y="962025"/>
                    <a:pt x="2481259" y="962025"/>
                  </a:cubicBezTo>
                  <a:lnTo>
                    <a:pt x="160341" y="962025"/>
                  </a:lnTo>
                  <a:cubicBezTo>
                    <a:pt x="71787" y="962025"/>
                    <a:pt x="0" y="890238"/>
                    <a:pt x="0" y="801684"/>
                  </a:cubicBezTo>
                  <a:lnTo>
                    <a:pt x="0" y="160341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rgbClr val="363537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8402" tIns="138402" rIns="138402" bIns="138402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/>
                <a:t>Посещения с профилактической и иной целью</a:t>
              </a:r>
            </a:p>
          </p:txBody>
        </p:sp>
        <p:sp>
          <p:nvSpPr>
            <p:cNvPr id="16" name="Полилиния 5">
              <a:extLst>
                <a:ext uri="{FF2B5EF4-FFF2-40B4-BE49-F238E27FC236}">
                  <a16:creationId xmlns:a16="http://schemas.microsoft.com/office/drawing/2014/main" xmlns="" id="{844E2EFC-52E2-4B4B-8CF9-A86EB16D144A}"/>
                </a:ext>
              </a:extLst>
            </p:cNvPr>
            <p:cNvSpPr/>
            <p:nvPr/>
          </p:nvSpPr>
          <p:spPr>
            <a:xfrm>
              <a:off x="2894050" y="3791695"/>
              <a:ext cx="2085628" cy="1094827"/>
            </a:xfrm>
            <a:custGeom>
              <a:avLst/>
              <a:gdLst>
                <a:gd name="connsiteX0" fmla="*/ 0 w 2641600"/>
                <a:gd name="connsiteY0" fmla="*/ 160341 h 962025"/>
                <a:gd name="connsiteX1" fmla="*/ 160341 w 2641600"/>
                <a:gd name="connsiteY1" fmla="*/ 0 h 962025"/>
                <a:gd name="connsiteX2" fmla="*/ 2481259 w 2641600"/>
                <a:gd name="connsiteY2" fmla="*/ 0 h 962025"/>
                <a:gd name="connsiteX3" fmla="*/ 2641600 w 2641600"/>
                <a:gd name="connsiteY3" fmla="*/ 160341 h 962025"/>
                <a:gd name="connsiteX4" fmla="*/ 2641600 w 2641600"/>
                <a:gd name="connsiteY4" fmla="*/ 801684 h 962025"/>
                <a:gd name="connsiteX5" fmla="*/ 2481259 w 2641600"/>
                <a:gd name="connsiteY5" fmla="*/ 962025 h 962025"/>
                <a:gd name="connsiteX6" fmla="*/ 160341 w 2641600"/>
                <a:gd name="connsiteY6" fmla="*/ 962025 h 962025"/>
                <a:gd name="connsiteX7" fmla="*/ 0 w 2641600"/>
                <a:gd name="connsiteY7" fmla="*/ 801684 h 962025"/>
                <a:gd name="connsiteX8" fmla="*/ 0 w 2641600"/>
                <a:gd name="connsiteY8" fmla="*/ 160341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600" h="962025">
                  <a:moveTo>
                    <a:pt x="0" y="160341"/>
                  </a:moveTo>
                  <a:cubicBezTo>
                    <a:pt x="0" y="71787"/>
                    <a:pt x="71787" y="0"/>
                    <a:pt x="160341" y="0"/>
                  </a:cubicBezTo>
                  <a:lnTo>
                    <a:pt x="2481259" y="0"/>
                  </a:lnTo>
                  <a:cubicBezTo>
                    <a:pt x="2569813" y="0"/>
                    <a:pt x="2641600" y="71787"/>
                    <a:pt x="2641600" y="160341"/>
                  </a:cubicBezTo>
                  <a:lnTo>
                    <a:pt x="2641600" y="801684"/>
                  </a:lnTo>
                  <a:cubicBezTo>
                    <a:pt x="2641600" y="890238"/>
                    <a:pt x="2569813" y="962025"/>
                    <a:pt x="2481259" y="962025"/>
                  </a:cubicBezTo>
                  <a:lnTo>
                    <a:pt x="160341" y="962025"/>
                  </a:lnTo>
                  <a:cubicBezTo>
                    <a:pt x="71787" y="962025"/>
                    <a:pt x="0" y="890238"/>
                    <a:pt x="0" y="801684"/>
                  </a:cubicBezTo>
                  <a:lnTo>
                    <a:pt x="0" y="160341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rgbClr val="363537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8402" tIns="138402" rIns="138402" bIns="138402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/>
                <a:t>Посещения в неотложной форме</a:t>
              </a:r>
            </a:p>
          </p:txBody>
        </p:sp>
        <p:sp>
          <p:nvSpPr>
            <p:cNvPr id="17" name="Полилиния 6">
              <a:extLst>
                <a:ext uri="{FF2B5EF4-FFF2-40B4-BE49-F238E27FC236}">
                  <a16:creationId xmlns:a16="http://schemas.microsoft.com/office/drawing/2014/main" xmlns="" id="{49904687-A4C6-45E5-82A7-FE54D2DF73DC}"/>
                </a:ext>
              </a:extLst>
            </p:cNvPr>
            <p:cNvSpPr/>
            <p:nvPr/>
          </p:nvSpPr>
          <p:spPr>
            <a:xfrm>
              <a:off x="2953641" y="5251464"/>
              <a:ext cx="2026038" cy="912357"/>
            </a:xfrm>
            <a:custGeom>
              <a:avLst/>
              <a:gdLst>
                <a:gd name="connsiteX0" fmla="*/ 0 w 2641600"/>
                <a:gd name="connsiteY0" fmla="*/ 160341 h 962025"/>
                <a:gd name="connsiteX1" fmla="*/ 160341 w 2641600"/>
                <a:gd name="connsiteY1" fmla="*/ 0 h 962025"/>
                <a:gd name="connsiteX2" fmla="*/ 2481259 w 2641600"/>
                <a:gd name="connsiteY2" fmla="*/ 0 h 962025"/>
                <a:gd name="connsiteX3" fmla="*/ 2641600 w 2641600"/>
                <a:gd name="connsiteY3" fmla="*/ 160341 h 962025"/>
                <a:gd name="connsiteX4" fmla="*/ 2641600 w 2641600"/>
                <a:gd name="connsiteY4" fmla="*/ 801684 h 962025"/>
                <a:gd name="connsiteX5" fmla="*/ 2481259 w 2641600"/>
                <a:gd name="connsiteY5" fmla="*/ 962025 h 962025"/>
                <a:gd name="connsiteX6" fmla="*/ 160341 w 2641600"/>
                <a:gd name="connsiteY6" fmla="*/ 962025 h 962025"/>
                <a:gd name="connsiteX7" fmla="*/ 0 w 2641600"/>
                <a:gd name="connsiteY7" fmla="*/ 801684 h 962025"/>
                <a:gd name="connsiteX8" fmla="*/ 0 w 2641600"/>
                <a:gd name="connsiteY8" fmla="*/ 160341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600" h="962025">
                  <a:moveTo>
                    <a:pt x="0" y="160341"/>
                  </a:moveTo>
                  <a:cubicBezTo>
                    <a:pt x="0" y="71787"/>
                    <a:pt x="71787" y="0"/>
                    <a:pt x="160341" y="0"/>
                  </a:cubicBezTo>
                  <a:lnTo>
                    <a:pt x="2481259" y="0"/>
                  </a:lnTo>
                  <a:cubicBezTo>
                    <a:pt x="2569813" y="0"/>
                    <a:pt x="2641600" y="71787"/>
                    <a:pt x="2641600" y="160341"/>
                  </a:cubicBezTo>
                  <a:lnTo>
                    <a:pt x="2641600" y="801684"/>
                  </a:lnTo>
                  <a:cubicBezTo>
                    <a:pt x="2641600" y="890238"/>
                    <a:pt x="2569813" y="962025"/>
                    <a:pt x="2481259" y="962025"/>
                  </a:cubicBezTo>
                  <a:lnTo>
                    <a:pt x="160341" y="962025"/>
                  </a:lnTo>
                  <a:cubicBezTo>
                    <a:pt x="71787" y="962025"/>
                    <a:pt x="0" y="890238"/>
                    <a:pt x="0" y="801684"/>
                  </a:cubicBezTo>
                  <a:lnTo>
                    <a:pt x="0" y="160341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rgbClr val="363537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8402" tIns="138402" rIns="138402" bIns="138402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/>
                <a:t>Обращения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0047340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5B1519B-9089-4E6E-AB8F-682E474001C6}"/>
              </a:ext>
            </a:extLst>
          </p:cNvPr>
          <p:cNvSpPr txBox="1"/>
          <p:nvPr/>
        </p:nvSpPr>
        <p:spPr>
          <a:xfrm>
            <a:off x="3584848" y="1412777"/>
            <a:ext cx="1872208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.Посещения ср.мед.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персонала,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ведущего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самостоятельный. Прием (кроме зубных врачей)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745D8E-D5D7-41F0-8E97-2884B3EA0688}"/>
              </a:ext>
            </a:extLst>
          </p:cNvPr>
          <p:cNvSpPr txBox="1"/>
          <p:nvPr/>
        </p:nvSpPr>
        <p:spPr>
          <a:xfrm>
            <a:off x="3440832" y="2708921"/>
            <a:ext cx="3021218" cy="101566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.Профилактические посещения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-врачей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-врачей стоматологов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-зубных врачей и гигиенистов стоматологических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1DAF3A-BC03-4332-90D2-24C51E6D31CC}"/>
              </a:ext>
            </a:extLst>
          </p:cNvPr>
          <p:cNvSpPr txBox="1"/>
          <p:nvPr/>
        </p:nvSpPr>
        <p:spPr>
          <a:xfrm>
            <a:off x="3512841" y="4221089"/>
            <a:ext cx="2808312" cy="101566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.Посещения по заболеванию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-врачей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-врачей стоматологов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-зубных врачей и гигиенистов стоматологических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C3E2E1-B582-4DE6-A093-3774698228E9}"/>
              </a:ext>
            </a:extLst>
          </p:cNvPr>
          <p:cNvSpPr txBox="1"/>
          <p:nvPr/>
        </p:nvSpPr>
        <p:spPr>
          <a:xfrm>
            <a:off x="992560" y="980728"/>
            <a:ext cx="2412628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ФФСН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N30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E95B990-CCDE-4675-853B-FE74C9813DD2}"/>
              </a:ext>
            </a:extLst>
          </p:cNvPr>
          <p:cNvSpPr txBox="1"/>
          <p:nvPr/>
        </p:nvSpPr>
        <p:spPr>
          <a:xfrm>
            <a:off x="6537176" y="980728"/>
            <a:ext cx="216024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ТПГГ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23AA96D-2BFD-4C24-8EC8-08BDDF128B72}"/>
              </a:ext>
            </a:extLst>
          </p:cNvPr>
          <p:cNvSpPr txBox="1"/>
          <p:nvPr/>
        </p:nvSpPr>
        <p:spPr>
          <a:xfrm>
            <a:off x="1064568" y="1700809"/>
            <a:ext cx="177875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Посещения ср. мед.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персонала, ведущего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2B5FCE6-3280-485A-97B6-926506D118E4}"/>
              </a:ext>
            </a:extLst>
          </p:cNvPr>
          <p:cNvSpPr txBox="1"/>
          <p:nvPr/>
        </p:nvSpPr>
        <p:spPr>
          <a:xfrm>
            <a:off x="1136576" y="2996953"/>
            <a:ext cx="169806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9D26685-8B75-4507-8FA6-38800F403F09}"/>
              </a:ext>
            </a:extLst>
          </p:cNvPr>
          <p:cNvSpPr txBox="1"/>
          <p:nvPr/>
        </p:nvSpPr>
        <p:spPr>
          <a:xfrm>
            <a:off x="1280592" y="4365105"/>
            <a:ext cx="161119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Посещения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заболеванию  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AA529A4-ED58-4284-864C-42AD915F20E1}"/>
              </a:ext>
            </a:extLst>
          </p:cNvPr>
          <p:cNvSpPr txBox="1"/>
          <p:nvPr/>
        </p:nvSpPr>
        <p:spPr>
          <a:xfrm>
            <a:off x="578745" y="5518666"/>
            <a:ext cx="2665531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– ЗАКОНЧЕННЫЙ СЛУЧАЙ ЛЕЧЕНИЯ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(ИСКЛЮЧАЯ ЗУБНЫХ ВРАЧЕЙ)</a:t>
            </a:r>
          </a:p>
        </p:txBody>
      </p:sp>
      <p:sp>
        <p:nvSpPr>
          <p:cNvPr id="11" name="Стрелка вниз 25">
            <a:extLst>
              <a:ext uri="{FF2B5EF4-FFF2-40B4-BE49-F238E27FC236}">
                <a16:creationId xmlns:a16="http://schemas.microsoft.com/office/drawing/2014/main" xmlns="" id="{44BE20AE-0E55-4220-B25F-55651DFC7CD3}"/>
              </a:ext>
            </a:extLst>
          </p:cNvPr>
          <p:cNvSpPr/>
          <p:nvPr/>
        </p:nvSpPr>
        <p:spPr>
          <a:xfrm>
            <a:off x="1708568" y="5006372"/>
            <a:ext cx="576064" cy="510861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7A91019-9365-4C26-ADB5-9BD400C0F077}"/>
              </a:ext>
            </a:extLst>
          </p:cNvPr>
          <p:cNvSpPr txBox="1"/>
          <p:nvPr/>
        </p:nvSpPr>
        <p:spPr>
          <a:xfrm>
            <a:off x="3388294" y="5549918"/>
            <a:ext cx="1329210" cy="2616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НЕОТЛ.ФОРМЕ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4B6C553-A924-47F6-BCF4-E09494CE4267}"/>
              </a:ext>
            </a:extLst>
          </p:cNvPr>
          <p:cNvSpPr txBox="1"/>
          <p:nvPr/>
        </p:nvSpPr>
        <p:spPr>
          <a:xfrm>
            <a:off x="5385048" y="5733257"/>
            <a:ext cx="936104" cy="2769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РАЗОВЫЕ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B84ED72-72F3-46E8-96E6-263DA5AA084C}"/>
              </a:ext>
            </a:extLst>
          </p:cNvPr>
          <p:cNvSpPr txBox="1"/>
          <p:nvPr/>
        </p:nvSpPr>
        <p:spPr>
          <a:xfrm>
            <a:off x="4011999" y="6237312"/>
            <a:ext cx="2606932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ПОТЕНЦИАЛЬНО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ТРЕБУЮЩИЕ ПОВТОРНОЙ ЯВКИ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175EF91-E4FF-40B3-AF14-3EC898437936}"/>
              </a:ext>
            </a:extLst>
          </p:cNvPr>
          <p:cNvSpPr txBox="1"/>
          <p:nvPr/>
        </p:nvSpPr>
        <p:spPr>
          <a:xfrm>
            <a:off x="6054839" y="1484785"/>
            <a:ext cx="3179588" cy="276999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И ИНЫЕ ЦЕЛИ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29303E8-C3BD-4127-B931-08BA0E113AC8}"/>
              </a:ext>
            </a:extLst>
          </p:cNvPr>
          <p:cNvSpPr txBox="1"/>
          <p:nvPr/>
        </p:nvSpPr>
        <p:spPr>
          <a:xfrm>
            <a:off x="6321152" y="2060849"/>
            <a:ext cx="1249060" cy="24622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0C91165-C28F-4E49-86E0-A84B5D3A8CE4}"/>
              </a:ext>
            </a:extLst>
          </p:cNvPr>
          <p:cNvSpPr txBox="1"/>
          <p:nvPr/>
        </p:nvSpPr>
        <p:spPr>
          <a:xfrm>
            <a:off x="7185248" y="2420889"/>
            <a:ext cx="1224136" cy="24622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ЦЕЛИ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68BBD6C-C3F9-4B12-B68E-F2182EF49846}"/>
              </a:ext>
            </a:extLst>
          </p:cNvPr>
          <p:cNvSpPr txBox="1"/>
          <p:nvPr/>
        </p:nvSpPr>
        <p:spPr>
          <a:xfrm>
            <a:off x="7113240" y="2924944"/>
            <a:ext cx="1800200" cy="55399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РАЗОВЫЕ</a:t>
            </a:r>
          </a:p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ПОСЕЩЕНИЯ ПО ЗАБОЛЕВАНИЮ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645645F-53A4-462F-A6EF-0C572C607D80}"/>
              </a:ext>
            </a:extLst>
          </p:cNvPr>
          <p:cNvSpPr txBox="1"/>
          <p:nvPr/>
        </p:nvSpPr>
        <p:spPr>
          <a:xfrm>
            <a:off x="6969224" y="4293097"/>
            <a:ext cx="194421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ПОСЕЩЕНИЯ В НЕОТЛ.ФОРМЕ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82D7601-068B-490F-9F8F-C3E40A2F9A8E}"/>
              </a:ext>
            </a:extLst>
          </p:cNvPr>
          <p:cNvSpPr txBox="1"/>
          <p:nvPr/>
        </p:nvSpPr>
        <p:spPr>
          <a:xfrm>
            <a:off x="6776061" y="5026771"/>
            <a:ext cx="224220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ЗАКОНЧЕННЫЙ СЛУЧАЙ ЛЕЧЕНИЯ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hape 80">
            <a:extLst>
              <a:ext uri="{FF2B5EF4-FFF2-40B4-BE49-F238E27FC236}">
                <a16:creationId xmlns:a16="http://schemas.microsoft.com/office/drawing/2014/main" xmlns="" id="{0D994422-3544-4CF9-9657-754D3BF65B25}"/>
              </a:ext>
            </a:extLst>
          </p:cNvPr>
          <p:cNvCxnSpPr/>
          <p:nvPr/>
        </p:nvCxnSpPr>
        <p:spPr>
          <a:xfrm rot="10800000" flipV="1">
            <a:off x="632520" y="1196752"/>
            <a:ext cx="360040" cy="3415734"/>
          </a:xfrm>
          <a:prstGeom prst="bentConnector2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Стрелка вправо 91">
            <a:extLst>
              <a:ext uri="{FF2B5EF4-FFF2-40B4-BE49-F238E27FC236}">
                <a16:creationId xmlns:a16="http://schemas.microsoft.com/office/drawing/2014/main" xmlns="" id="{E70C9928-D32B-4894-8C03-D5F2470633D6}"/>
              </a:ext>
            </a:extLst>
          </p:cNvPr>
          <p:cNvSpPr/>
          <p:nvPr/>
        </p:nvSpPr>
        <p:spPr>
          <a:xfrm>
            <a:off x="632518" y="1879644"/>
            <a:ext cx="432050" cy="34863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право 92">
            <a:extLst>
              <a:ext uri="{FF2B5EF4-FFF2-40B4-BE49-F238E27FC236}">
                <a16:creationId xmlns:a16="http://schemas.microsoft.com/office/drawing/2014/main" xmlns="" id="{91F5D1D1-974D-4308-B96E-A1A9CD7A221C}"/>
              </a:ext>
            </a:extLst>
          </p:cNvPr>
          <p:cNvSpPr/>
          <p:nvPr/>
        </p:nvSpPr>
        <p:spPr>
          <a:xfrm>
            <a:off x="632520" y="2996952"/>
            <a:ext cx="504056" cy="38849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трелка вправо 94">
            <a:extLst>
              <a:ext uri="{FF2B5EF4-FFF2-40B4-BE49-F238E27FC236}">
                <a16:creationId xmlns:a16="http://schemas.microsoft.com/office/drawing/2014/main" xmlns="" id="{6E862D40-4079-4E95-8543-3D01CF2B3D25}"/>
              </a:ext>
            </a:extLst>
          </p:cNvPr>
          <p:cNvSpPr/>
          <p:nvPr/>
        </p:nvSpPr>
        <p:spPr>
          <a:xfrm>
            <a:off x="632520" y="4363365"/>
            <a:ext cx="648072" cy="36004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трелка влево 97">
            <a:extLst>
              <a:ext uri="{FF2B5EF4-FFF2-40B4-BE49-F238E27FC236}">
                <a16:creationId xmlns:a16="http://schemas.microsoft.com/office/drawing/2014/main" xmlns="" id="{61DB7AE0-CAAC-490D-8B7F-B6E49A3ACC87}"/>
              </a:ext>
            </a:extLst>
          </p:cNvPr>
          <p:cNvSpPr/>
          <p:nvPr/>
        </p:nvSpPr>
        <p:spPr>
          <a:xfrm>
            <a:off x="2846070" y="1828274"/>
            <a:ext cx="738778" cy="384142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 влево 99">
            <a:extLst>
              <a:ext uri="{FF2B5EF4-FFF2-40B4-BE49-F238E27FC236}">
                <a16:creationId xmlns:a16="http://schemas.microsoft.com/office/drawing/2014/main" xmlns="" id="{C845886F-98BF-4A35-8746-F9E0AA885726}"/>
              </a:ext>
            </a:extLst>
          </p:cNvPr>
          <p:cNvSpPr/>
          <p:nvPr/>
        </p:nvSpPr>
        <p:spPr>
          <a:xfrm>
            <a:off x="2857500" y="2996952"/>
            <a:ext cx="583332" cy="466338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лево 100">
            <a:extLst>
              <a:ext uri="{FF2B5EF4-FFF2-40B4-BE49-F238E27FC236}">
                <a16:creationId xmlns:a16="http://schemas.microsoft.com/office/drawing/2014/main" xmlns="" id="{F839D32E-D249-4408-90E5-7EF90B8EE009}"/>
              </a:ext>
            </a:extLst>
          </p:cNvPr>
          <p:cNvSpPr/>
          <p:nvPr/>
        </p:nvSpPr>
        <p:spPr>
          <a:xfrm>
            <a:off x="2914650" y="4437112"/>
            <a:ext cx="598191" cy="360040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трелка вниз 101">
            <a:extLst>
              <a:ext uri="{FF2B5EF4-FFF2-40B4-BE49-F238E27FC236}">
                <a16:creationId xmlns:a16="http://schemas.microsoft.com/office/drawing/2014/main" xmlns="" id="{C7BCC34F-8155-475E-BFAF-68C751A7511C}"/>
              </a:ext>
            </a:extLst>
          </p:cNvPr>
          <p:cNvSpPr/>
          <p:nvPr/>
        </p:nvSpPr>
        <p:spPr>
          <a:xfrm>
            <a:off x="4016566" y="5256226"/>
            <a:ext cx="383818" cy="27421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трелка вниз 102">
            <a:extLst>
              <a:ext uri="{FF2B5EF4-FFF2-40B4-BE49-F238E27FC236}">
                <a16:creationId xmlns:a16="http://schemas.microsoft.com/office/drawing/2014/main" xmlns="" id="{D60E53E0-18A1-48E1-908E-93078506CD52}"/>
              </a:ext>
            </a:extLst>
          </p:cNvPr>
          <p:cNvSpPr/>
          <p:nvPr/>
        </p:nvSpPr>
        <p:spPr>
          <a:xfrm flipH="1">
            <a:off x="4812102" y="5236751"/>
            <a:ext cx="510682" cy="1000561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hape 114">
            <a:extLst>
              <a:ext uri="{FF2B5EF4-FFF2-40B4-BE49-F238E27FC236}">
                <a16:creationId xmlns:a16="http://schemas.microsoft.com/office/drawing/2014/main" xmlns="" id="{44ED8AC4-CE0C-408D-8BB0-564EDFC47530}"/>
              </a:ext>
            </a:extLst>
          </p:cNvPr>
          <p:cNvCxnSpPr>
            <a:stCxn id="3" idx="3"/>
          </p:cNvCxnSpPr>
          <p:nvPr/>
        </p:nvCxnSpPr>
        <p:spPr>
          <a:xfrm flipV="1">
            <a:off x="6462050" y="2276874"/>
            <a:ext cx="363158" cy="939879"/>
          </a:xfrm>
          <a:prstGeom prst="bentConnector2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трелка вниз 127">
            <a:extLst>
              <a:ext uri="{FF2B5EF4-FFF2-40B4-BE49-F238E27FC236}">
                <a16:creationId xmlns:a16="http://schemas.microsoft.com/office/drawing/2014/main" xmlns="" id="{2740294C-F991-4541-BF86-D3C4149D072A}"/>
              </a:ext>
            </a:extLst>
          </p:cNvPr>
          <p:cNvSpPr/>
          <p:nvPr/>
        </p:nvSpPr>
        <p:spPr>
          <a:xfrm>
            <a:off x="6609185" y="1772816"/>
            <a:ext cx="432047" cy="273226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трелка вниз 128">
            <a:extLst>
              <a:ext uri="{FF2B5EF4-FFF2-40B4-BE49-F238E27FC236}">
                <a16:creationId xmlns:a16="http://schemas.microsoft.com/office/drawing/2014/main" xmlns="" id="{12B6FBAF-FE8F-4F5B-A3D5-50A04AC8C77D}"/>
              </a:ext>
            </a:extLst>
          </p:cNvPr>
          <p:cNvSpPr/>
          <p:nvPr/>
        </p:nvSpPr>
        <p:spPr>
          <a:xfrm flipH="1">
            <a:off x="7684496" y="1772816"/>
            <a:ext cx="555267" cy="64807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трелка вниз 129">
            <a:extLst>
              <a:ext uri="{FF2B5EF4-FFF2-40B4-BE49-F238E27FC236}">
                <a16:creationId xmlns:a16="http://schemas.microsoft.com/office/drawing/2014/main" xmlns="" id="{44F1CB6A-FEF0-4393-B22E-AA9EAE98B1D7}"/>
              </a:ext>
            </a:extLst>
          </p:cNvPr>
          <p:cNvSpPr/>
          <p:nvPr/>
        </p:nvSpPr>
        <p:spPr>
          <a:xfrm>
            <a:off x="8553399" y="1772816"/>
            <a:ext cx="432047" cy="115212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B91D49A4-1E71-4AD0-876D-27FE5A2DD824}"/>
              </a:ext>
            </a:extLst>
          </p:cNvPr>
          <p:cNvCxnSpPr/>
          <p:nvPr/>
        </p:nvCxnSpPr>
        <p:spPr>
          <a:xfrm>
            <a:off x="4495252" y="5517233"/>
            <a:ext cx="2136792" cy="13211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143">
            <a:extLst>
              <a:ext uri="{FF2B5EF4-FFF2-40B4-BE49-F238E27FC236}">
                <a16:creationId xmlns:a16="http://schemas.microsoft.com/office/drawing/2014/main" xmlns="" id="{6C5AEA61-A6BF-49AD-AA93-2B714FE01ABF}"/>
              </a:ext>
            </a:extLst>
          </p:cNvPr>
          <p:cNvCxnSpPr>
            <a:endCxn id="19" idx="1"/>
          </p:cNvCxnSpPr>
          <p:nvPr/>
        </p:nvCxnSpPr>
        <p:spPr>
          <a:xfrm rot="5400000" flipH="1" flipV="1">
            <a:off x="6328558" y="4876565"/>
            <a:ext cx="993303" cy="288032"/>
          </a:xfrm>
          <a:prstGeom prst="bentConnector2">
            <a:avLst/>
          </a:prstGeom>
          <a:ln w="38100"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hape 145">
            <a:extLst>
              <a:ext uri="{FF2B5EF4-FFF2-40B4-BE49-F238E27FC236}">
                <a16:creationId xmlns:a16="http://schemas.microsoft.com/office/drawing/2014/main" xmlns="" id="{3EEC0897-1D79-458D-BE36-7E19C3B774DC}"/>
              </a:ext>
            </a:extLst>
          </p:cNvPr>
          <p:cNvCxnSpPr/>
          <p:nvPr/>
        </p:nvCxnSpPr>
        <p:spPr>
          <a:xfrm>
            <a:off x="8697416" y="1196752"/>
            <a:ext cx="720080" cy="4495854"/>
          </a:xfrm>
          <a:prstGeom prst="bentConnector2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Стрелка влево 149">
            <a:extLst>
              <a:ext uri="{FF2B5EF4-FFF2-40B4-BE49-F238E27FC236}">
                <a16:creationId xmlns:a16="http://schemas.microsoft.com/office/drawing/2014/main" xmlns="" id="{771692D3-32C5-4D29-AC9A-3700E3C64440}"/>
              </a:ext>
            </a:extLst>
          </p:cNvPr>
          <p:cNvSpPr/>
          <p:nvPr/>
        </p:nvSpPr>
        <p:spPr>
          <a:xfrm>
            <a:off x="9201150" y="1520191"/>
            <a:ext cx="228600" cy="171449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трелка влево 150">
            <a:extLst>
              <a:ext uri="{FF2B5EF4-FFF2-40B4-BE49-F238E27FC236}">
                <a16:creationId xmlns:a16="http://schemas.microsoft.com/office/drawing/2014/main" xmlns="" id="{3F0CA14E-303B-459C-853C-988F44E4972B}"/>
              </a:ext>
            </a:extLst>
          </p:cNvPr>
          <p:cNvSpPr/>
          <p:nvPr/>
        </p:nvSpPr>
        <p:spPr>
          <a:xfrm>
            <a:off x="8913440" y="4344042"/>
            <a:ext cx="504056" cy="410720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трелка влево 153">
            <a:extLst>
              <a:ext uri="{FF2B5EF4-FFF2-40B4-BE49-F238E27FC236}">
                <a16:creationId xmlns:a16="http://schemas.microsoft.com/office/drawing/2014/main" xmlns="" id="{3C0C63F0-00B0-4FE8-9F13-0D44E98F3C28}"/>
              </a:ext>
            </a:extLst>
          </p:cNvPr>
          <p:cNvSpPr/>
          <p:nvPr/>
        </p:nvSpPr>
        <p:spPr>
          <a:xfrm>
            <a:off x="9139208" y="5360295"/>
            <a:ext cx="278288" cy="372961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трелка вниз 161">
            <a:extLst>
              <a:ext uri="{FF2B5EF4-FFF2-40B4-BE49-F238E27FC236}">
                <a16:creationId xmlns:a16="http://schemas.microsoft.com/office/drawing/2014/main" xmlns="" id="{F24B4EA3-C29A-44D9-9432-16D9551E6F29}"/>
              </a:ext>
            </a:extLst>
          </p:cNvPr>
          <p:cNvSpPr/>
          <p:nvPr/>
        </p:nvSpPr>
        <p:spPr>
          <a:xfrm>
            <a:off x="5673079" y="5229200"/>
            <a:ext cx="344641" cy="504056"/>
          </a:xfrm>
          <a:prstGeom prst="downArrow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Shape 170">
            <a:extLst>
              <a:ext uri="{FF2B5EF4-FFF2-40B4-BE49-F238E27FC236}">
                <a16:creationId xmlns:a16="http://schemas.microsoft.com/office/drawing/2014/main" xmlns="" id="{8FD3BE0B-008B-40E8-8C0C-E8E30EE64C0B}"/>
              </a:ext>
            </a:extLst>
          </p:cNvPr>
          <p:cNvCxnSpPr>
            <a:stCxn id="13" idx="3"/>
          </p:cNvCxnSpPr>
          <p:nvPr/>
        </p:nvCxnSpPr>
        <p:spPr>
          <a:xfrm flipV="1">
            <a:off x="6321152" y="3861048"/>
            <a:ext cx="216024" cy="2010708"/>
          </a:xfrm>
          <a:prstGeom prst="bentConnector2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D581ED2A-5A31-45A2-B4AF-BF013D431FCA}"/>
              </a:ext>
            </a:extLst>
          </p:cNvPr>
          <p:cNvCxnSpPr/>
          <p:nvPr/>
        </p:nvCxnSpPr>
        <p:spPr>
          <a:xfrm>
            <a:off x="6537176" y="3861048"/>
            <a:ext cx="1368152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xmlns="" id="{D5BAFB5C-A18A-47BC-A5E7-AD70FDD164EA}"/>
              </a:ext>
            </a:extLst>
          </p:cNvPr>
          <p:cNvCxnSpPr/>
          <p:nvPr/>
        </p:nvCxnSpPr>
        <p:spPr>
          <a:xfrm flipV="1">
            <a:off x="7905328" y="3501008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hape 195">
            <a:extLst>
              <a:ext uri="{FF2B5EF4-FFF2-40B4-BE49-F238E27FC236}">
                <a16:creationId xmlns:a16="http://schemas.microsoft.com/office/drawing/2014/main" xmlns="" id="{28092A36-9C85-48BE-82A8-4190907836EF}"/>
              </a:ext>
            </a:extLst>
          </p:cNvPr>
          <p:cNvCxnSpPr>
            <a:stCxn id="2" idx="2"/>
            <a:endCxn id="17" idx="1"/>
          </p:cNvCxnSpPr>
          <p:nvPr/>
        </p:nvCxnSpPr>
        <p:spPr>
          <a:xfrm rot="16200000" flipH="1">
            <a:off x="5702987" y="1061738"/>
            <a:ext cx="300226" cy="2664296"/>
          </a:xfrm>
          <a:prstGeom prst="bentConnector2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0C496AC-3D86-4F48-A34A-F9E4D706C269}"/>
              </a:ext>
            </a:extLst>
          </p:cNvPr>
          <p:cNvSpPr txBox="1"/>
          <p:nvPr/>
        </p:nvSpPr>
        <p:spPr>
          <a:xfrm>
            <a:off x="6969224" y="62068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/>
              <a:t>ОМС ,бюджет</a:t>
            </a: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C11A71C0-8E95-485E-81C0-7033CA2BAD02}"/>
              </a:ext>
            </a:extLst>
          </p:cNvPr>
          <p:cNvCxnSpPr>
            <a:stCxn id="14" idx="3"/>
          </p:cNvCxnSpPr>
          <p:nvPr/>
        </p:nvCxnSpPr>
        <p:spPr>
          <a:xfrm flipV="1">
            <a:off x="6618931" y="6462628"/>
            <a:ext cx="206278" cy="551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xmlns="" id="{EBD0CA5E-BA0C-44CA-AC10-B6E79742E628}"/>
              </a:ext>
            </a:extLst>
          </p:cNvPr>
          <p:cNvCxnSpPr/>
          <p:nvPr/>
        </p:nvCxnSpPr>
        <p:spPr>
          <a:xfrm flipV="1">
            <a:off x="6930497" y="5661248"/>
            <a:ext cx="15185" cy="80138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F9E92DC1-096A-4C64-B01D-4C80F9600BAB}"/>
              </a:ext>
            </a:extLst>
          </p:cNvPr>
          <p:cNvSpPr txBox="1"/>
          <p:nvPr/>
        </p:nvSpPr>
        <p:spPr>
          <a:xfrm>
            <a:off x="1650586" y="91923"/>
            <a:ext cx="6589177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ТРУКТУРА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ПОСЕЩЕНИЙ</a:t>
            </a:r>
            <a:endParaRPr lang="ru-RU" sz="1400" b="1" dirty="0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6846570" y="2857500"/>
            <a:ext cx="754380" cy="1143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 flipV="1">
            <a:off x="7578090" y="2663190"/>
            <a:ext cx="11430" cy="11430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047340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FA6052-8C66-4E41-B93C-73114F64102E}"/>
              </a:ext>
            </a:extLst>
          </p:cNvPr>
          <p:cNvSpPr txBox="1"/>
          <p:nvPr/>
        </p:nvSpPr>
        <p:spPr>
          <a:xfrm>
            <a:off x="3800872" y="864004"/>
            <a:ext cx="2337038" cy="183347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ИНСТРУМЕНТАРИЙ ДЛЯ ФОРМИРОВАНИЯ ОБЪЕМОВ  ОКАЗАНИЯ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МЕДИЦИНСКОЙ ПОМОЩИ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1D44AE7-42AA-43EC-A92C-DBB2B33A3918}"/>
              </a:ext>
            </a:extLst>
          </p:cNvPr>
          <p:cNvSpPr txBox="1"/>
          <p:nvPr/>
        </p:nvSpPr>
        <p:spPr>
          <a:xfrm>
            <a:off x="495360" y="826754"/>
            <a:ext cx="2853630" cy="341632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1.Приказ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03.08.2018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483“Об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утверждении статистического инструментария для организации Министерством Здравоохранения Российской Федерации федерального статистического наблюдения в сфере охраны здоровья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F6A00B-B7B5-4ACD-AF8B-473431B4954B}"/>
              </a:ext>
            </a:extLst>
          </p:cNvPr>
          <p:cNvSpPr txBox="1"/>
          <p:nvPr/>
        </p:nvSpPr>
        <p:spPr>
          <a:xfrm>
            <a:off x="6526892" y="768980"/>
            <a:ext cx="3794398" cy="403187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1.Постановление Правительства РФ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08.12.2017N 1492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"О Программе государственных гарантий бесплатного оказания гражданам медицинской помощи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2020годов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2.Письмо Минздрава </a:t>
            </a:r>
            <a:br>
              <a:rPr lang="ru-RU" sz="16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13.12.2017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11-7/10/2-8616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формировании и экономическом обосновании территориальной программы государственных гарантий бесплатного оказания гражданам медицинской помощи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2018год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2019и 2020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A42821-447C-4DE6-82EB-705A0D354693}"/>
              </a:ext>
            </a:extLst>
          </p:cNvPr>
          <p:cNvSpPr txBox="1"/>
          <p:nvPr/>
        </p:nvSpPr>
        <p:spPr>
          <a:xfrm>
            <a:off x="986840" y="5223490"/>
            <a:ext cx="2419300" cy="58477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ФФСН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N30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525305C-FCA7-4D74-8966-3178429E2264}"/>
              </a:ext>
            </a:extLst>
          </p:cNvPr>
          <p:cNvSpPr txBox="1"/>
          <p:nvPr/>
        </p:nvSpPr>
        <p:spPr>
          <a:xfrm>
            <a:off x="6926942" y="5428074"/>
            <a:ext cx="2736304" cy="58477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ТПГГ </a:t>
            </a:r>
          </a:p>
        </p:txBody>
      </p:sp>
      <p:sp>
        <p:nvSpPr>
          <p:cNvPr id="8" name="Стрелка влево 20">
            <a:extLst>
              <a:ext uri="{FF2B5EF4-FFF2-40B4-BE49-F238E27FC236}">
                <a16:creationId xmlns:a16="http://schemas.microsoft.com/office/drawing/2014/main" xmlns="" id="{E822E60C-B195-4B50-99D9-7DB7F9869BC4}"/>
              </a:ext>
            </a:extLst>
          </p:cNvPr>
          <p:cNvSpPr/>
          <p:nvPr/>
        </p:nvSpPr>
        <p:spPr>
          <a:xfrm>
            <a:off x="3326130" y="868710"/>
            <a:ext cx="457200" cy="1074390"/>
          </a:xfrm>
          <a:prstGeom prst="leftArrow">
            <a:avLst>
              <a:gd name="adj1" fmla="val 5000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21">
            <a:extLst>
              <a:ext uri="{FF2B5EF4-FFF2-40B4-BE49-F238E27FC236}">
                <a16:creationId xmlns:a16="http://schemas.microsoft.com/office/drawing/2014/main" xmlns="" id="{882608ED-2728-40A2-ADD3-7E80FF4AE637}"/>
              </a:ext>
            </a:extLst>
          </p:cNvPr>
          <p:cNvSpPr/>
          <p:nvPr/>
        </p:nvSpPr>
        <p:spPr>
          <a:xfrm flipV="1">
            <a:off x="6117704" y="925827"/>
            <a:ext cx="431686" cy="1074422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22">
            <a:extLst>
              <a:ext uri="{FF2B5EF4-FFF2-40B4-BE49-F238E27FC236}">
                <a16:creationId xmlns:a16="http://schemas.microsoft.com/office/drawing/2014/main" xmlns="" id="{A2398A7F-37B1-45FB-9E53-C2790C5F46EA}"/>
              </a:ext>
            </a:extLst>
          </p:cNvPr>
          <p:cNvSpPr/>
          <p:nvPr/>
        </p:nvSpPr>
        <p:spPr>
          <a:xfrm>
            <a:off x="1197109" y="4277127"/>
            <a:ext cx="1637531" cy="912093"/>
          </a:xfrm>
          <a:prstGeom prst="down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23">
            <a:extLst>
              <a:ext uri="{FF2B5EF4-FFF2-40B4-BE49-F238E27FC236}">
                <a16:creationId xmlns:a16="http://schemas.microsoft.com/office/drawing/2014/main" xmlns="" id="{D5876DC0-DF4F-4D23-B6EF-6A815E9B64BC}"/>
              </a:ext>
            </a:extLst>
          </p:cNvPr>
          <p:cNvSpPr/>
          <p:nvPr/>
        </p:nvSpPr>
        <p:spPr>
          <a:xfrm>
            <a:off x="7415029" y="4821808"/>
            <a:ext cx="1534661" cy="596012"/>
          </a:xfrm>
          <a:prstGeom prst="down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E60C0C2-5C34-4417-9DAF-F65A38A46598}"/>
              </a:ext>
            </a:extLst>
          </p:cNvPr>
          <p:cNvSpPr txBox="1"/>
          <p:nvPr/>
        </p:nvSpPr>
        <p:spPr>
          <a:xfrm>
            <a:off x="712150" y="2323360"/>
            <a:ext cx="8980490" cy="198785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Арутюнова Н.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ArutyunovaNE@zdrav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мобильный телефон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(+ 8 ) 919 102 53 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6030" y="388620"/>
            <a:ext cx="577215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Паллиативная медицинская помощь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308610" y="457200"/>
            <a:ext cx="2228850" cy="1554480"/>
          </a:xfrm>
          <a:prstGeom prst="curv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8332470" y="422910"/>
            <a:ext cx="2080260" cy="1485900"/>
          </a:xfrm>
          <a:prstGeom prst="curved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50" y="1428750"/>
            <a:ext cx="1931670" cy="58477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4510" y="1181100"/>
            <a:ext cx="2705100" cy="10772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Взрослое население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097530" y="2034540"/>
            <a:ext cx="891540" cy="52578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949440" y="2274570"/>
            <a:ext cx="868680" cy="29718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62990" y="2560320"/>
            <a:ext cx="4309110" cy="181588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ПРИКАЗ МЗ РФ ОТ 14.04.2015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193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«ОБ УТВЕРЖДЕНИИ ПОРЯДКА ОКАЗАНИЯ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ПАЛЛИАТИВНОЙ МЕДИЦИНСКОЙ  ПОМОЩИ</a:t>
            </a:r>
          </a:p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ДЕТЯМ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497353" y="2594610"/>
            <a:ext cx="4940070" cy="132343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ПРИКАЗ  МЗ РФ ОТ 14.04.2015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187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«ОБ УТВЕРЖДЕНИИ ПОРЯДКА ОКАЗАНИЯ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ПАЛЛИАТИВНОЙ МЕДИЦИНСКОЙ  ПОМОЩИ</a:t>
            </a:r>
          </a:p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ВЗРОСЛОМУ НАСЕЛЕНИЮ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600" dirty="0"/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6240780" y="5520691"/>
            <a:ext cx="57150" cy="45719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97281" y="4709160"/>
            <a:ext cx="4400549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«Паллиативная медицинская помощь детям в амбулаторных условиях оказывается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выездной патронажной службой  паллиативной медицинской помощи детям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соответствии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положением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1-3 к настоящему Порядку»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3040380" y="4411980"/>
            <a:ext cx="480060" cy="285750"/>
          </a:xfrm>
          <a:prstGeom prst="down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684521" y="4370070"/>
            <a:ext cx="4400549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«Паллиативная медицинская помощь в амбулаторных условиях оказывается в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кабинетах паллиативной медицинской помощи  и выездными патронажными службами  паллиативной медицинской помощи  ( в том числе в хосписах)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соответствии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положением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1-6, 10-12 к настоящему Порядку …»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7307580" y="3947160"/>
            <a:ext cx="556260" cy="396240"/>
          </a:xfrm>
          <a:prstGeom prst="down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0473"/>
            <a:ext cx="1097280" cy="117195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572" y="4058211"/>
            <a:ext cx="912241" cy="80341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1295760" y="1372345"/>
            <a:ext cx="7871707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Межтабличный контроль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по паллиативной медицинской помощи</a:t>
            </a:r>
            <a:b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т.2100 стр.124 с т.2105 стр.10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352" y="3090788"/>
            <a:ext cx="10378441" cy="132343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ru-RU" sz="2000" b="1" u="sng" dirty="0" smtClean="0">
                <a:latin typeface="Times New Roman" pitchFamily="18" charset="0"/>
                <a:cs typeface="Times New Roman" pitchFamily="18" charset="0"/>
              </a:rPr>
              <a:t>ПО ВСЕГО</a:t>
            </a:r>
            <a:r>
              <a:rPr lang="en-US" alt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(т.2100 стр.124 гр.3+т.2100</a:t>
            </a:r>
            <a:r>
              <a:rPr lang="en-US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стр.124 гр.9)+(т.2102 всего)</a:t>
            </a:r>
            <a:r>
              <a:rPr lang="en-US" altLang="ru-RU" sz="2000" b="1" dirty="0" smtClean="0">
                <a:latin typeface="Times New Roman" pitchFamily="18" charset="0"/>
                <a:cs typeface="Times New Roman" pitchFamily="18" charset="0"/>
              </a:rPr>
              <a:t> &lt;=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т.2105 стр.10 гр.3 </a:t>
            </a:r>
            <a:endParaRPr lang="en-US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u="sng" dirty="0" smtClean="0">
                <a:latin typeface="Times New Roman" pitchFamily="18" charset="0"/>
                <a:cs typeface="Times New Roman" pitchFamily="18" charset="0"/>
              </a:rPr>
              <a:t>ПО ДЕТЯМ</a:t>
            </a:r>
            <a:r>
              <a:rPr lang="en-US" alt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(т.2100 стр.124 гр.5+т.2100</a:t>
            </a:r>
            <a:r>
              <a:rPr lang="en-US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стр.123 гр.12)+ )+(т.2102 из них детям) </a:t>
            </a:r>
            <a:r>
              <a:rPr lang="en-US" altLang="ru-RU" sz="2000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т.2105 стр.10 гр.5</a:t>
            </a:r>
            <a:endParaRPr lang="ru-RU" sz="20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331970" y="2160270"/>
            <a:ext cx="1314450" cy="868680"/>
          </a:xfrm>
          <a:prstGeom prst="down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0"/>
            <a:ext cx="10691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68700" algn="ctr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(2101)											                                   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Код по ОКЕИ: посещение в смену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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545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4246" y="164123"/>
            <a:ext cx="6057107" cy="72417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Таблица 2101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Посещения к среднему медицинскому персоналу.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Group 624"/>
          <p:cNvGraphicFramePr>
            <a:graphicFrameLocks/>
          </p:cNvGraphicFramePr>
          <p:nvPr/>
        </p:nvGraphicFramePr>
        <p:xfrm>
          <a:off x="483082" y="1654420"/>
          <a:ext cx="8520241" cy="4013810"/>
        </p:xfrm>
        <a:graphic>
          <a:graphicData uri="http://schemas.openxmlformats.org/drawingml/2006/table">
            <a:tbl>
              <a:tblPr/>
              <a:tblGrid>
                <a:gridCol w="60753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35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913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6101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Посещения к среднему медицинскому персоналу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636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9636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Посещения 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среднему медицинскому персоналу всего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9636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 на ФАПах (включая посещения на дому)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9636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из них: на передвижных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9636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фельдшерских пунктах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9636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из них: на передвижных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9636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пунктах ( кабинетах)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неотложной медицинской помощи на дому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9636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из них: сельскому населению всего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9636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взрослому населению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9636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детскому населению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Rectangle 625"/>
          <p:cNvSpPr>
            <a:spLocks noChangeArrowheads="1"/>
          </p:cNvSpPr>
          <p:nvPr/>
        </p:nvSpPr>
        <p:spPr bwMode="auto">
          <a:xfrm>
            <a:off x="7886575" y="1223596"/>
            <a:ext cx="2511794" cy="3043604"/>
          </a:xfrm>
          <a:prstGeom prst="rect">
            <a:avLst/>
          </a:prstGeom>
          <a:ln w="38100">
            <a:solidFill>
              <a:schemeClr val="tx1"/>
            </a:solidFill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общего числа посещений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среднему медицинскому персоналу (стр. 1), в строке 4 указываются посещения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среднему медицинскому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персоналу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отделений (кабинетов) и пунктов неотложной медицинской помощи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на дому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0309" y="4747259"/>
            <a:ext cx="5896706" cy="230832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строке 1 таблицы 2101 указываются посещения среднего медицинского персонала на самостоятельном приеме во врачебных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амбулаторно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поликлинических учреждениях, на врачебных и фельдшерских здравпунктах,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ФАПах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фельдшерских пунктах, включая передвижные</a:t>
            </a:r>
          </a:p>
          <a:p>
            <a:pPr algn="ctr"/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Посещения к зубным врачам и гигиенистам стоматологическим  в таблице 2101  не учитываются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662941" y="1225094"/>
            <a:ext cx="8229599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Число посещений выездной патронажной службы паллиативной помощи для оказания паллиативной медицинской помощи на дому - всего 1 __________, из них детям 2 ______.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8980" y="262890"/>
            <a:ext cx="4400820" cy="584775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Таблица 2102-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НОВАЯ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4870" y="2686050"/>
            <a:ext cx="3535680" cy="313932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т.2102  указать количество 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посещений врачей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выездной патронажной службы паллиативной медицинской помощи или отделения паллиативной медицинской помощи на дому 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( из т.2100 )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при условии наличия их в штатном расписании  и отображении в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т.1001 стр.142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«прочие» с расшифровкой.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7353"/>
            <a:ext cx="948510" cy="101305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74061" y="2665110"/>
            <a:ext cx="5394940" cy="428623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т.2100 ПОСЕЩЕНИЯ  ВРАЧЕЙ ВЫЕЗДНОЙ ПАТРОНАЖНОЙ СЛУЖБЫ ПАЛЛИАТИВНОЙ МЕДИЦИНСКОЙ ПОМОЩИ  ИЛИ ОТДЕЛЕНИЯ ПАЛЛИАТИВНОЙ МЕДИЦИНСКОЙ ПОМОЩИ НА ДОМУ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представлены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в должностях  ( гр.9,гр.12)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соответствии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 приказом МЗ РФ от 14.04.2015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193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«ОБ УТВЕРЖДЕНИИ ПОРЯДКА ОКАЗАНИЯ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ПАЛЛИАТИВНОЙ МЕДИЦИНСКОЙ ПОМОЩИ ДЕТЯМ»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приказом  МЗ РФ от 14.04.2015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187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«ОБ УТВЕРЖДЕНИИ ПОРЯДКА ОКАЗАНИЯ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ПАЛЛИАТИВНОЙ МЕДИЦИНСКОЙ ПОМОЩИ ВЗРОСЛОМУ НАСЕЛЕНИЮ».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СТРОКЕ 124 Т.2100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ПОСЕЩЕНИЯ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ВРАЧЕЙ ВЫЕЗДНОЙ ПАТРОНАЖНОЙ СЛУЖБЫ ПАЛЛИАТИВНОЙ МЕДИЦИНСКОЙ ПОМОЩИ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ИЛИ ОТДЕЛЕНИЯ ПАЛЛИАТИВНОЙ МЕДИЦИНСКОЙ ПОМОЩИ НА ДОМУ </a:t>
            </a:r>
          </a:p>
          <a:p>
            <a:pPr algn="ctr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НЕ УКАЗЫВАТЬ.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4377690" y="4023360"/>
            <a:ext cx="697230" cy="422910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8966</TotalTime>
  <Words>7005</Words>
  <Application>Microsoft Office PowerPoint</Application>
  <PresentationFormat>Произвольный</PresentationFormat>
  <Paragraphs>1557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Тема Office</vt:lpstr>
      <vt:lpstr>Формирование объемов амбулаторной медицинской помощи  2018 год</vt:lpstr>
      <vt:lpstr>План презентации</vt:lpstr>
      <vt:lpstr>Слайд 3</vt:lpstr>
      <vt:lpstr>Слайд 4</vt:lpstr>
      <vt:lpstr>Слайд 5</vt:lpstr>
      <vt:lpstr>Слайд 6</vt:lpstr>
      <vt:lpstr>Межтабличный контроль по паллиативной медицинской помощи т.2100 стр.124 с т.2105 стр.10</vt:lpstr>
      <vt:lpstr>Слайд 8</vt:lpstr>
      <vt:lpstr>Слайд 9</vt:lpstr>
      <vt:lpstr>Таблица 2103    «Посещения к врачам центров здоровья и комплексные обследования»  УДАЛЕНА  из ФФСН N30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ПЕРВИЧНАЯ ДОКУМЕНТАЦИЯ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ВЫПОЛНЕНИЯ НИР И ОКР ПО ИТОГАМ 2016 г. и 1-2 КВАРТАЛОВ 2017 г.,</dc:title>
  <dc:creator>наталья</dc:creator>
  <cp:lastModifiedBy>user_veranda</cp:lastModifiedBy>
  <cp:revision>820</cp:revision>
  <cp:lastPrinted>2017-08-28T05:21:27Z</cp:lastPrinted>
  <dcterms:created xsi:type="dcterms:W3CDTF">2017-08-21T20:03:18Z</dcterms:created>
  <dcterms:modified xsi:type="dcterms:W3CDTF">2018-12-14T08:05:53Z</dcterms:modified>
</cp:coreProperties>
</file>