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183A86-5211-4030-A55D-BCA63C2E7BB5}">
          <p14:sldIdLst>
            <p14:sldId id="256"/>
          </p14:sldIdLst>
        </p14:section>
        <p14:section name="Раздел без заголовка" id="{91E90F05-835D-47F1-BB8A-9C30C90FB8E2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81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96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6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2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9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3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8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3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2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8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C324-8BDC-49CB-867B-FCC4B4C3CF88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1DFE9-058B-468E-8AE0-B3CA65C3A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400599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>
                <a:latin typeface="Calibri Light" pitchFamily="34" charset="0"/>
                <a:cs typeface="Calibri Light" pitchFamily="34" charset="0"/>
              </a:rPr>
              <a:t>Форма ФСН № 30</a:t>
            </a:r>
            <a:r>
              <a:rPr lang="ru-RU" sz="4000" dirty="0">
                <a:latin typeface="Calibri Light" pitchFamily="34" charset="0"/>
                <a:cs typeface="Calibri Light" pitchFamily="34" charset="0"/>
              </a:rPr>
              <a:t/>
            </a:r>
            <a:br>
              <a:rPr lang="ru-RU" sz="4000" dirty="0">
                <a:latin typeface="Calibri Light" pitchFamily="34" charset="0"/>
                <a:cs typeface="Calibri Light" pitchFamily="34" charset="0"/>
              </a:rPr>
            </a:br>
            <a:r>
              <a:rPr lang="ru-RU" sz="4000" b="1" dirty="0">
                <a:latin typeface="Calibri Light" pitchFamily="34" charset="0"/>
                <a:cs typeface="Calibri Light" pitchFamily="34" charset="0"/>
              </a:rPr>
              <a:t> </a:t>
            </a:r>
            <a:r>
              <a:rPr lang="ru-RU" sz="4000" dirty="0">
                <a:latin typeface="Calibri Light" pitchFamily="34" charset="0"/>
                <a:cs typeface="Calibri Light" pitchFamily="34" charset="0"/>
              </a:rPr>
              <a:t/>
            </a:r>
            <a:br>
              <a:rPr lang="ru-RU" sz="4000" dirty="0">
                <a:latin typeface="Calibri Light" pitchFamily="34" charset="0"/>
                <a:cs typeface="Calibri Light" pitchFamily="34" charset="0"/>
              </a:rPr>
            </a:br>
            <a:r>
              <a:rPr lang="ru-RU" sz="3600" b="1" dirty="0">
                <a:latin typeface="Calibri Light" pitchFamily="34" charset="0"/>
                <a:cs typeface="Calibri Light" pitchFamily="34" charset="0"/>
              </a:rPr>
              <a:t>Таблицы 2600, 2610, 2611, 2850, 2100, 3150, 4601, 4701, 4801, 4804</a:t>
            </a:r>
            <a:r>
              <a:rPr lang="ru-RU" sz="3600" dirty="0">
                <a:latin typeface="Calibri Light" pitchFamily="34" charset="0"/>
                <a:cs typeface="Calibri Light" pitchFamily="34" charset="0"/>
              </a:rPr>
              <a:t/>
            </a:r>
            <a:br>
              <a:rPr lang="ru-RU" sz="3600" dirty="0">
                <a:latin typeface="Calibri Light" pitchFamily="34" charset="0"/>
                <a:cs typeface="Calibri Light" pitchFamily="34" charset="0"/>
              </a:rPr>
            </a:br>
            <a:r>
              <a:rPr lang="ru-RU" sz="4000" b="1" dirty="0">
                <a:latin typeface="Calibri Light" pitchFamily="34" charset="0"/>
                <a:cs typeface="Calibri Light" pitchFamily="34" charset="0"/>
              </a:rPr>
              <a:t> </a:t>
            </a:r>
            <a:r>
              <a:rPr lang="ru-RU" sz="4000" dirty="0">
                <a:latin typeface="Calibri Light" pitchFamily="34" charset="0"/>
                <a:cs typeface="Calibri Light" pitchFamily="34" charset="0"/>
              </a:rPr>
              <a:t/>
            </a:r>
            <a:br>
              <a:rPr lang="ru-RU" sz="4000" dirty="0">
                <a:latin typeface="Calibri Light" pitchFamily="34" charset="0"/>
                <a:cs typeface="Calibri Light" pitchFamily="34" charset="0"/>
              </a:rPr>
            </a:br>
            <a:r>
              <a:rPr lang="ru-RU" sz="3600" b="1" dirty="0">
                <a:latin typeface="Calibri Light" pitchFamily="34" charset="0"/>
                <a:cs typeface="Calibri Light" pitchFamily="34" charset="0"/>
              </a:rPr>
              <a:t>(Сведения об инвалидах)</a:t>
            </a:r>
            <a:endParaRPr lang="ru-RU" sz="3600" dirty="0">
              <a:latin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6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3539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ru-RU" sz="1900" dirty="0">
                <a:solidFill>
                  <a:schemeClr val="dk1"/>
                </a:solidFill>
              </a:rPr>
              <a:t>Таблица </a:t>
            </a:r>
            <a:r>
              <a:rPr lang="ru-RU" sz="1900" b="1" dirty="0">
                <a:solidFill>
                  <a:schemeClr val="dk1"/>
                </a:solidFill>
              </a:rPr>
              <a:t>4601</a:t>
            </a:r>
            <a:r>
              <a:rPr lang="ru-RU" sz="1900" dirty="0">
                <a:solidFill>
                  <a:schemeClr val="dk1"/>
                </a:solidFill>
              </a:rPr>
              <a:t>. Деятельность физиотерапевтического отделения (кабинета)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707590"/>
              </p:ext>
            </p:extLst>
          </p:nvPr>
        </p:nvGraphicFramePr>
        <p:xfrm>
          <a:off x="374847" y="830615"/>
          <a:ext cx="8229601" cy="220630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29520"/>
                <a:gridCol w="1110037"/>
                <a:gridCol w="1190044"/>
              </a:tblGrid>
              <a:tr h="229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7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Число лиц, закончивших лечение, - всего, чел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5657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из общего числа лиц, закончивших лечение (стр. 1): </a:t>
                      </a:r>
                      <a:endParaRPr lang="ru-RU" sz="1600" b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инвалидов 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54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</a:rPr>
                        <a:t>детей-инвалидов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1.2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отпущеных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процедур – всего,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ед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из них (из стр. 2):  инвалидам  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                               детям-инвалидам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2.2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3358594"/>
            <a:ext cx="8208912" cy="3539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sz="2000" dirty="0"/>
              <a:t>Таблица</a:t>
            </a:r>
            <a:r>
              <a:rPr lang="ru-RU" sz="2000" b="1" dirty="0"/>
              <a:t> 4701</a:t>
            </a:r>
            <a:r>
              <a:rPr lang="ru-RU" sz="2000" dirty="0"/>
              <a:t>. Деятельность кабинета ЛФК</a:t>
            </a:r>
            <a:endParaRPr lang="ru-RU" sz="1900" dirty="0">
              <a:solidFill>
                <a:schemeClr val="dk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29568"/>
              </p:ext>
            </p:extLst>
          </p:nvPr>
        </p:nvGraphicFramePr>
        <p:xfrm>
          <a:off x="385192" y="3748124"/>
          <a:ext cx="8229599" cy="22958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29519"/>
                <a:gridCol w="1110036"/>
                <a:gridCol w="1190044"/>
              </a:tblGrid>
              <a:tr h="400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87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Число лиц, закончивших лечение, - всего, чел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из общего числа лиц, закончивших лечение (стр. 1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</a:rPr>
                        <a:t>):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инвалидов 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1.1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</a:rPr>
                        <a:t>  детей-инвалидов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1.2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отпущеных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процедур – всего,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ед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из них (из стр. 2):  инвалидам  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</a:rPr>
                        <a:t>2.1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</a:rPr>
                        <a:t>                               детям-инвалидам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2.2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84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08912" cy="3539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sz="2000" dirty="0"/>
              <a:t>Таблица </a:t>
            </a:r>
            <a:r>
              <a:rPr lang="ru-RU" sz="2000" b="1" dirty="0"/>
              <a:t>4801</a:t>
            </a:r>
            <a:r>
              <a:rPr lang="ru-RU" sz="2000" dirty="0"/>
              <a:t>. Деятельность кабинета рефлексотерапии</a:t>
            </a:r>
            <a:endParaRPr lang="ru-RU" sz="1900" dirty="0">
              <a:solidFill>
                <a:schemeClr val="dk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56181"/>
              </p:ext>
            </p:extLst>
          </p:nvPr>
        </p:nvGraphicFramePr>
        <p:xfrm>
          <a:off x="374847" y="830615"/>
          <a:ext cx="8229601" cy="229774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29520"/>
                <a:gridCol w="1110037"/>
                <a:gridCol w="1190044"/>
              </a:tblGrid>
              <a:tr h="229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7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Число лиц, закончивших лечение, - всего, чел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1641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из общего числа лиц, закончивших лечение (стр. 1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):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600" b="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инвалидов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54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 детей-инвалидов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Число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отпущеных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процедур – всего,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ед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marL="18034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из них (из стр. 2):  инвалидам 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574">
                <a:tc>
                  <a:txBody>
                    <a:bodyPr/>
                    <a:lstStyle/>
                    <a:p>
                      <a:pPr marL="18034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детям-инвалидам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358594"/>
            <a:ext cx="8208912" cy="3539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ru-RU" sz="2000" dirty="0"/>
              <a:t>Таблица </a:t>
            </a:r>
            <a:r>
              <a:rPr lang="x-none" sz="2000" b="1"/>
              <a:t>4804</a:t>
            </a:r>
            <a:r>
              <a:rPr lang="ru-RU" sz="2000" dirty="0"/>
              <a:t>. </a:t>
            </a:r>
            <a:r>
              <a:rPr lang="x-none" sz="2000"/>
              <a:t>Логопедическая </a:t>
            </a:r>
            <a:r>
              <a:rPr lang="x-none" sz="2000" smtClean="0"/>
              <a:t>помощь</a:t>
            </a:r>
            <a:endParaRPr lang="ru-RU" sz="1900" dirty="0">
              <a:solidFill>
                <a:schemeClr val="dk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04227"/>
              </p:ext>
            </p:extLst>
          </p:nvPr>
        </p:nvGraphicFramePr>
        <p:xfrm>
          <a:off x="385192" y="3748124"/>
          <a:ext cx="8229599" cy="196054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29519"/>
                <a:gridCol w="1110036"/>
                <a:gridCol w="1190044"/>
              </a:tblGrid>
              <a:tr h="400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87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лиц, закончивших занятия с логопедом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из </a:t>
                      </a: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них (из стр. 1):  детей 0-14 лет (включительно)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</a:t>
                      </a: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15-17 лет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инвалидов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01"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детей-инвалидов 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8163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7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Таблица </a:t>
            </a:r>
            <a:r>
              <a:rPr lang="ru-RU" sz="2000" b="1" dirty="0" smtClean="0"/>
              <a:t>2600</a:t>
            </a:r>
            <a:r>
              <a:rPr lang="ru-RU" sz="2000" dirty="0" smtClean="0"/>
              <a:t> «Диспансерное наблюдение инвалидов и участников Великой Отечественной войны и воинов-интернационалистов».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74966"/>
              </p:ext>
            </p:extLst>
          </p:nvPr>
        </p:nvGraphicFramePr>
        <p:xfrm>
          <a:off x="457200" y="2060847"/>
          <a:ext cx="8229601" cy="439248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22802"/>
                <a:gridCol w="555018"/>
                <a:gridCol w="1031148"/>
                <a:gridCol w="872252"/>
                <a:gridCol w="1348381"/>
              </a:tblGrid>
              <a:tr h="566287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№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Участники ВОВ (кроме ИОВ)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Инвалиды ВОВ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Воины-</a:t>
                      </a:r>
                      <a:r>
                        <a:rPr lang="ru-RU" sz="1100" dirty="0" err="1">
                          <a:effectLst/>
                        </a:rPr>
                        <a:t>интернациона</a:t>
                      </a:r>
                      <a:r>
                        <a:rPr lang="ru-RU" sz="1100" dirty="0">
                          <a:effectLst/>
                        </a:rPr>
                        <a:t>-листы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4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Состоит под наблюдением на начало года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Вновь взято под наблюдение в отчетном году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7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Снято с диспансерного наблюдения в течение года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4718">
                <a:tc>
                  <a:txBody>
                    <a:bodyPr/>
                    <a:lstStyle/>
                    <a:p>
                      <a:pPr marL="10795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 них  умерло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74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Состоит под наблюдением на конец отчетного года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Стр.6=стр.7+стр.8+стр.9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том числе по группам инвалидности:</a:t>
                      </a:r>
                      <a:endParaRPr lang="ru-RU" sz="1000" dirty="0">
                        <a:effectLst/>
                      </a:endParaRPr>
                    </a:p>
                    <a:p>
                      <a:pPr marL="107950" indent="52260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4718">
                <a:tc>
                  <a:txBody>
                    <a:bodyPr/>
                    <a:lstStyle/>
                    <a:p>
                      <a:pPr marL="107950" indent="52260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II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4718">
                <a:tc>
                  <a:txBody>
                    <a:bodyPr/>
                    <a:lstStyle/>
                    <a:p>
                      <a:pPr marL="107950" indent="52260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III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38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Охвачено комплексными медицинскими осмотрами  (из стр.6)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Если стр.10 &lt; стр. 6 дать пояснение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Нуждались в стационарном лечении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Получили стационарное лечение из стр. 11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Получили санаторно-курортное лечение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413" marR="6041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3748" y="908720"/>
            <a:ext cx="8229600" cy="10661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dirty="0" smtClean="0"/>
              <a:t>Участники и инвалиды Отечественной войны, воины-интернационалисты и приравненные к ним лица должны находиться под диспансерным наблюдением </a:t>
            </a:r>
            <a:r>
              <a:rPr lang="ru-RU" sz="1500" b="1" dirty="0" smtClean="0"/>
              <a:t>постоянно</a:t>
            </a:r>
            <a:r>
              <a:rPr lang="ru-RU" sz="1500" dirty="0" smtClean="0"/>
              <a:t>, независимо от того нуждались они в наблюдении специалистов в течение года или нет</a:t>
            </a:r>
            <a:r>
              <a:rPr lang="ru-RU" sz="1500" dirty="0" smtClean="0"/>
              <a:t>.</a:t>
            </a: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318053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Источники информации об инвалидах: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19017"/>
              </p:ext>
            </p:extLst>
          </p:nvPr>
        </p:nvGraphicFramePr>
        <p:xfrm>
          <a:off x="457200" y="3862713"/>
          <a:ext cx="8229599" cy="194255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1273"/>
                <a:gridCol w="4794941"/>
                <a:gridCol w="2743385"/>
              </a:tblGrid>
              <a:tr h="3885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010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Инвалиды войны</a:t>
                      </a:r>
                    </a:p>
                  </a:txBody>
                  <a:tcPr marL="60111" marR="6011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 2600 графа 4</a:t>
                      </a:r>
                    </a:p>
                  </a:txBody>
                  <a:tcPr marL="60111" marR="60111" marT="0" marB="0">
                    <a:solidFill>
                      <a:schemeClr val="bg2"/>
                    </a:solidFill>
                  </a:tcPr>
                </a:tc>
              </a:tr>
              <a:tr h="7770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011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Участники Великой Отечественной войны, ставшие инвалидами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Таблица 2600 графа 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bg2"/>
                    </a:solidFill>
                  </a:tcPr>
                </a:tc>
              </a:tr>
              <a:tr h="3885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020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Участники Великой Отечественной войны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>
                          <a:effectLst/>
                        </a:rPr>
                        <a:t>Таблица 2600 графа 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bg2"/>
                    </a:solidFill>
                  </a:tcPr>
                </a:tc>
              </a:tr>
              <a:tr h="3885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030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Ветераны боевых действий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dirty="0">
                          <a:effectLst/>
                        </a:rPr>
                        <a:t>Таблица 2600 графа 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750714"/>
            <a:ext cx="8229600" cy="27502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285750" indent="-285750" algn="just">
              <a:spcBef>
                <a:spcPct val="0"/>
              </a:spcBef>
              <a:buFont typeface="Arial" pitchFamily="34" charset="0"/>
              <a:buChar char="•"/>
              <a:defRPr sz="1500"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ru-RU" sz="1800" dirty="0" smtClean="0"/>
              <a:t>Учетная </a:t>
            </a:r>
            <a:r>
              <a:rPr lang="ru-RU" sz="1800" dirty="0"/>
              <a:t>форма </a:t>
            </a:r>
            <a:r>
              <a:rPr lang="ru-RU" sz="1800" b="1" dirty="0"/>
              <a:t>№ 025-1/у</a:t>
            </a:r>
          </a:p>
          <a:p>
            <a:pPr>
              <a:spcAft>
                <a:spcPts val="600"/>
              </a:spcAft>
            </a:pPr>
            <a:r>
              <a:rPr lang="ru-RU" sz="1800" dirty="0" smtClean="0"/>
              <a:t>Форма </a:t>
            </a:r>
            <a:r>
              <a:rPr lang="ru-RU" sz="1800" b="1" dirty="0"/>
              <a:t>№ 030/у-тер </a:t>
            </a:r>
            <a:r>
              <a:rPr lang="ru-RU" sz="1800" dirty="0"/>
              <a:t>«Паспорт врачебного участка (терапевтического)». Приложение № 2 к приказу </a:t>
            </a:r>
            <a:r>
              <a:rPr lang="ru-RU" sz="1800" dirty="0" err="1"/>
              <a:t>Минздравсоцразвития</a:t>
            </a:r>
            <a:r>
              <a:rPr lang="ru-RU" sz="1800" dirty="0"/>
              <a:t> РФ от 07.12.2005 г. № 765</a:t>
            </a:r>
          </a:p>
          <a:p>
            <a:r>
              <a:rPr lang="ru-RU" sz="1800" b="1" dirty="0"/>
              <a:t>Регистр прикрепленного населения </a:t>
            </a:r>
            <a:r>
              <a:rPr lang="ru-RU" sz="1800" dirty="0"/>
              <a:t>в ЕМИАС (Приложение 1. К приказу ДЗМ и ДИТ от 22.10.2014г. N914/64-16-421/14 «Перечень кодов категорий граждан, имеющих право на получение лекарственных препаратов и медицинских изделий бесплатно или с 50-процентной скидкой.»)</a:t>
            </a:r>
          </a:p>
        </p:txBody>
      </p:sp>
    </p:spTree>
    <p:extLst>
      <p:ext uri="{BB962C8B-B14F-4D97-AF65-F5344CB8AC3E}">
        <p14:creationId xmlns:p14="http://schemas.microsoft.com/office/powerpoint/2010/main" val="256090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717032"/>
            <a:ext cx="8066856" cy="2520280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Кроме того, следует проверить на наличие инвалидности пациентов, получающих льготные лекарственные препараты. Например:</a:t>
            </a:r>
            <a:b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721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Онкологические заболевания (</a:t>
            </a:r>
            <a:r>
              <a:rPr lang="ru-RU" sz="20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инкурабельные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больные)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C00-C97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728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Детские церебральные параличи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G80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752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Шизофрения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F20-F29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и эпилепсия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G40, </a:t>
            </a:r>
            <a:r>
              <a:rPr lang="ru-RU" sz="20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G41</a:t>
            </a:r>
            <a:endParaRPr lang="ru-RU" sz="2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802101"/>
              </p:ext>
            </p:extLst>
          </p:nvPr>
        </p:nvGraphicFramePr>
        <p:xfrm>
          <a:off x="609601" y="1030361"/>
          <a:ext cx="8066854" cy="270009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034586"/>
                <a:gridCol w="544590"/>
                <a:gridCol w="2487678"/>
              </a:tblGrid>
              <a:tr h="356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</a:t>
                      </a:r>
                    </a:p>
                  </a:txBody>
                  <a:tcPr marL="45466" marR="45466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466" marR="4546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084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Дети-инвалиды</a:t>
                      </a:r>
                    </a:p>
                  </a:txBody>
                  <a:tcPr marL="45466" marR="4546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85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Взрослых</a:t>
                      </a:r>
                    </a:p>
                  </a:txBody>
                  <a:tcPr marL="45466" marR="4546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081</a:t>
                      </a:r>
                      <a:r>
                        <a:rPr lang="ru-RU" sz="1600" dirty="0">
                          <a:effectLst/>
                        </a:rPr>
                        <a:t> Инвалиды III 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082</a:t>
                      </a:r>
                      <a:r>
                        <a:rPr lang="ru-RU" sz="1600" dirty="0">
                          <a:effectLst/>
                        </a:rPr>
                        <a:t> Инвалиды II 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083</a:t>
                      </a:r>
                      <a:r>
                        <a:rPr lang="ru-RU" sz="1600" dirty="0">
                          <a:effectLst/>
                        </a:rPr>
                        <a:t> Инвалиды I группы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07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них: старше трудоспособного возраста (мужчин от 60 лет, женщин от 55 лет</a:t>
                      </a:r>
                    </a:p>
                  </a:txBody>
                  <a:tcPr marL="45466" marR="45466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7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числа инвалидов имеют противопоказания для заня­тий физической культурой и спортом, всего</a:t>
                      </a:r>
                    </a:p>
                  </a:txBody>
                  <a:tcPr marL="45466" marR="45466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857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из них дети</a:t>
                      </a:r>
                    </a:p>
                  </a:txBody>
                  <a:tcPr marL="45466" marR="45466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66" marR="454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76672"/>
            <a:ext cx="8066856" cy="5536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>
              <a:spcBef>
                <a:spcPct val="0"/>
              </a:spcBef>
              <a:buNone/>
              <a:defRPr sz="2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Таблица 2610 «Состоит инвалидов на учете в медицинской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69907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Таблица 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2611</a:t>
            </a:r>
            <a:r>
              <a:rPr lang="ru-RU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«Число лиц впервые признанных инвалидами»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97672"/>
              </p:ext>
            </p:extLst>
          </p:nvPr>
        </p:nvGraphicFramePr>
        <p:xfrm>
          <a:off x="467545" y="1196751"/>
          <a:ext cx="8208910" cy="237626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85312"/>
                <a:gridCol w="565986"/>
                <a:gridCol w="846498"/>
                <a:gridCol w="870557"/>
                <a:gridCol w="870557"/>
                <a:gridCol w="870000"/>
              </a:tblGrid>
              <a:tr h="319498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</a:t>
                      </a:r>
                    </a:p>
                  </a:txBody>
                  <a:tcPr marL="53675" marR="536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группы</a:t>
                      </a:r>
                    </a:p>
                  </a:txBody>
                  <a:tcPr marL="53675" marR="5367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группы</a:t>
                      </a:r>
                    </a:p>
                  </a:txBody>
                  <a:tcPr marL="53675" marR="5367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1965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899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Лиц впервые признанных инвалидами, всего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949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в </a:t>
                      </a:r>
                      <a:r>
                        <a:rPr lang="ru-RU" sz="1600" dirty="0" err="1">
                          <a:effectLst/>
                        </a:rPr>
                        <a:t>т.ч</a:t>
                      </a:r>
                      <a:r>
                        <a:rPr lang="ru-RU" sz="1600" dirty="0">
                          <a:effectLst/>
                        </a:rPr>
                        <a:t>. взрослых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949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детей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Х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75" marR="5367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645024"/>
            <a:ext cx="8229600" cy="2592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/>
              <a:t>Источники информации:</a:t>
            </a:r>
            <a:endParaRPr lang="ru-RU" sz="2000" dirty="0"/>
          </a:p>
          <a:p>
            <a:pPr algn="just"/>
            <a:r>
              <a:rPr lang="ru-RU" sz="2000" dirty="0" smtClean="0"/>
              <a:t>Извещение о </a:t>
            </a:r>
            <a:r>
              <a:rPr lang="ru-RU" sz="2000" dirty="0"/>
              <a:t>заключении учреждения МСЭ (обратный талон). ГОСТ Р </a:t>
            </a:r>
            <a:r>
              <a:rPr lang="ru-RU" sz="2000" dirty="0" smtClean="0"/>
              <a:t>54733-2011.  </a:t>
            </a:r>
            <a:endParaRPr lang="ru-RU" sz="2000" dirty="0"/>
          </a:p>
          <a:p>
            <a:pPr algn="just"/>
            <a:r>
              <a:rPr lang="ru-RU" sz="2000" dirty="0"/>
              <a:t>Введено приказом Минтруда и Минздрава России от </a:t>
            </a:r>
            <a:r>
              <a:rPr lang="ru-RU" sz="2000" b="1" dirty="0"/>
              <a:t>06.09.2018 г. № 578н/606н</a:t>
            </a:r>
            <a:endParaRPr lang="ru-RU" sz="2000" dirty="0"/>
          </a:p>
          <a:p>
            <a:pPr algn="just"/>
            <a:r>
              <a:rPr lang="ru-RU" sz="2000" dirty="0" smtClean="0"/>
              <a:t>(Отменено </a:t>
            </a:r>
            <a:r>
              <a:rPr lang="ru-RU" sz="2000" dirty="0"/>
              <a:t>приказом Минтруда и Минздрава России от </a:t>
            </a:r>
            <a:r>
              <a:rPr lang="ru-RU" sz="2000" b="1" dirty="0"/>
              <a:t>28.08.2019 г. № </a:t>
            </a:r>
            <a:r>
              <a:rPr lang="ru-RU" sz="2000" b="1" dirty="0" smtClean="0"/>
              <a:t>589н/692н</a:t>
            </a:r>
            <a:r>
              <a:rPr lang="ru-RU" sz="2000" dirty="0" smtClean="0"/>
              <a:t>)</a:t>
            </a:r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настоящее время сведения о результатах </a:t>
            </a:r>
            <a:r>
              <a:rPr lang="ru-RU" sz="2000" dirty="0" smtClean="0"/>
              <a:t>МСЭ </a:t>
            </a:r>
            <a:r>
              <a:rPr lang="ru-RU" sz="2000" dirty="0"/>
              <a:t>формируются во ФГИС «</a:t>
            </a:r>
            <a:r>
              <a:rPr lang="ru-RU" sz="2000" b="1" dirty="0"/>
              <a:t>ЕАВИИАС по проведению МСЭ</a:t>
            </a:r>
            <a:r>
              <a:rPr lang="ru-RU" sz="2000" dirty="0"/>
              <a:t>» и </a:t>
            </a:r>
            <a:r>
              <a:rPr lang="ru-RU" sz="2000" b="1" dirty="0"/>
              <a:t>направляются в бюро МСЭ и в медицинскую организацию в виде электронного документа </a:t>
            </a:r>
            <a:r>
              <a:rPr lang="ru-RU" sz="2000" dirty="0"/>
              <a:t>(распоряжение Правительства Российской Федерации от</a:t>
            </a:r>
            <a:r>
              <a:rPr lang="ru-RU" sz="2000" b="1" dirty="0"/>
              <a:t> 16.07.2016 № </a:t>
            </a:r>
            <a:r>
              <a:rPr lang="ru-RU" sz="2000" b="1" dirty="0" smtClean="0"/>
              <a:t>1506-р, </a:t>
            </a:r>
            <a:r>
              <a:rPr lang="ru-RU" sz="2000" dirty="0" smtClean="0"/>
              <a:t>приказ</a:t>
            </a:r>
            <a:r>
              <a:rPr lang="ru-RU" sz="2000" b="1" dirty="0" smtClean="0"/>
              <a:t> </a:t>
            </a:r>
            <a:r>
              <a:rPr lang="ru-RU" sz="2000" dirty="0" smtClean="0"/>
              <a:t>Минтруда и Минздрава России от </a:t>
            </a:r>
            <a:r>
              <a:rPr lang="ru-RU" sz="2000" b="1" dirty="0" smtClean="0"/>
              <a:t>02.12.2019 г. № 760н/977н</a:t>
            </a:r>
            <a:r>
              <a:rPr lang="ru-RU" sz="2000" dirty="0" smtClean="0"/>
              <a:t>).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7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ru-RU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Таблица 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2850</a:t>
            </a:r>
            <a:r>
              <a:rPr lang="ru-RU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. Результаты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проведения медицинской </a:t>
            </a:r>
            <a:r>
              <a:rPr lang="ru-RU" sz="20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реабилитации инвалидов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83421"/>
              </p:ext>
            </p:extLst>
          </p:nvPr>
        </p:nvGraphicFramePr>
        <p:xfrm>
          <a:off x="467546" y="1412776"/>
          <a:ext cx="8208908" cy="207128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174"/>
                <a:gridCol w="216024"/>
                <a:gridCol w="864096"/>
                <a:gridCol w="576064"/>
                <a:gridCol w="864096"/>
                <a:gridCol w="576064"/>
                <a:gridCol w="864096"/>
                <a:gridCol w="576064"/>
                <a:gridCol w="864096"/>
                <a:gridCol w="1224134"/>
              </a:tblGrid>
              <a:tr h="1002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Нуждающихся в мед. реабилитации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из них: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в рамках ИПРА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Направленных на мед. реабилитацию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из них: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в рамках ИПРА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Закончивших мед. реабилитацию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из них: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в рамках ИПРА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Прошедших мед. реабилитацию повторно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Направленных на МСЭ после проведения мед. реабилитации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4907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Число инвалидов, </a:t>
                      </a:r>
                      <a:r>
                        <a:rPr lang="ru-RU" sz="1100" dirty="0" smtClean="0">
                          <a:effectLst/>
                        </a:rPr>
                        <a:t>всего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0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том числе: </a:t>
                      </a:r>
                      <a:endParaRPr lang="ru-RU" sz="7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взрослых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404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     детей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2" marR="423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501008"/>
            <a:ext cx="8229600" cy="288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2000" dirty="0"/>
              <a:t>Приказ Минтруда России от </a:t>
            </a:r>
            <a:r>
              <a:rPr lang="ru-RU" sz="2000" b="1" dirty="0"/>
              <a:t>31.07.2015 N 528н</a:t>
            </a:r>
            <a:r>
              <a:rPr lang="ru-RU" sz="2000" dirty="0"/>
              <a:t> </a:t>
            </a:r>
            <a:r>
              <a:rPr lang="ru-RU" sz="2000" dirty="0" smtClean="0"/>
              <a:t>:</a:t>
            </a:r>
            <a:endParaRPr lang="ru-RU" sz="2000" dirty="0"/>
          </a:p>
          <a:p>
            <a:pPr algn="just"/>
            <a:r>
              <a:rPr lang="ru-RU" sz="2000" b="1" dirty="0"/>
              <a:t>ИПРА</a:t>
            </a:r>
            <a:r>
              <a:rPr lang="ru-RU" sz="2000" dirty="0"/>
              <a:t> (Индивидуальная программа реабилитации и </a:t>
            </a:r>
            <a:r>
              <a:rPr lang="ru-RU" sz="2000" dirty="0" err="1"/>
              <a:t>абилитации</a:t>
            </a:r>
            <a:r>
              <a:rPr lang="ru-RU" sz="2000" dirty="0"/>
              <a:t>) инвалида (ребенка-инвалида) </a:t>
            </a:r>
            <a:r>
              <a:rPr lang="ru-RU" sz="2000" b="1" dirty="0"/>
              <a:t>разрабатывается при проведении медико-социальной экспертизы</a:t>
            </a:r>
            <a:r>
              <a:rPr lang="ru-RU" sz="2000" dirty="0"/>
              <a:t> исходя из оценки ограничений жизнедеятельности, реабилитационного потенциала и утверждается руководителем бюро (главного бюро, Федерального бюро) или уполномоченным заместителем руководителя главного бюро (Федерального бюро).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1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064896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chemeClr val="dk1"/>
                </a:solidFill>
              </a:rPr>
              <a:t>ИПРА</a:t>
            </a:r>
            <a:r>
              <a:rPr lang="ru-RU" dirty="0">
                <a:solidFill>
                  <a:schemeClr val="dk1"/>
                </a:solidFill>
              </a:rPr>
              <a:t> выдается бюро медико-социальной экспертизы в 2-х экземплярах. </a:t>
            </a:r>
          </a:p>
          <a:p>
            <a:endParaRPr lang="ru-RU" dirty="0" smtClean="0">
              <a:solidFill>
                <a:schemeClr val="dk1"/>
              </a:solidFill>
            </a:endParaRPr>
          </a:p>
          <a:p>
            <a:r>
              <a:rPr lang="ru-RU" dirty="0" smtClean="0">
                <a:solidFill>
                  <a:schemeClr val="dk1"/>
                </a:solidFill>
              </a:rPr>
              <a:t>Один </a:t>
            </a:r>
            <a:r>
              <a:rPr lang="ru-RU" dirty="0">
                <a:solidFill>
                  <a:schemeClr val="dk1"/>
                </a:solidFill>
              </a:rPr>
              <a:t>экземпляр выдается инвалиду (или его законному представителю) на руки, второй приобщается к акту медико-социальной экспертизы.</a:t>
            </a:r>
          </a:p>
          <a:p>
            <a:endParaRPr lang="ru-RU" dirty="0" smtClean="0">
              <a:solidFill>
                <a:schemeClr val="dk1"/>
              </a:solidFill>
            </a:endParaRPr>
          </a:p>
          <a:p>
            <a:r>
              <a:rPr lang="ru-RU" b="1" dirty="0" smtClean="0">
                <a:solidFill>
                  <a:schemeClr val="dk1"/>
                </a:solidFill>
              </a:rPr>
              <a:t>ИПРА</a:t>
            </a:r>
            <a:r>
              <a:rPr lang="ru-RU" dirty="0" smtClean="0">
                <a:solidFill>
                  <a:schemeClr val="dk1"/>
                </a:solidFill>
              </a:rPr>
              <a:t> </a:t>
            </a:r>
            <a:r>
              <a:rPr lang="ru-RU" dirty="0">
                <a:solidFill>
                  <a:schemeClr val="dk1"/>
                </a:solidFill>
              </a:rPr>
              <a:t>инвалида разрабатывается на 1 год, 2 года или бессрочно, </a:t>
            </a:r>
            <a:r>
              <a:rPr lang="ru-RU" b="1" dirty="0">
                <a:solidFill>
                  <a:schemeClr val="dk1"/>
                </a:solidFill>
              </a:rPr>
              <a:t>ИПРА</a:t>
            </a:r>
            <a:r>
              <a:rPr lang="ru-RU" dirty="0">
                <a:solidFill>
                  <a:schemeClr val="dk1"/>
                </a:solidFill>
              </a:rPr>
              <a:t> ребенка-инвалида разрабатывается на 1 год, 2 года или до достижения возраста 18 лет.</a:t>
            </a:r>
          </a:p>
          <a:p>
            <a:endParaRPr lang="ru-RU" dirty="0">
              <a:solidFill>
                <a:schemeClr val="dk1"/>
              </a:solidFill>
            </a:endParaRPr>
          </a:p>
          <a:p>
            <a:r>
              <a:rPr lang="ru-RU" b="1" dirty="0">
                <a:solidFill>
                  <a:schemeClr val="dk1"/>
                </a:solidFill>
              </a:rPr>
              <a:t>Учреждение МСЭ направляет выписку из ИПРА в орган исполнительной власти субъекта РФ в соответствующей сфере деятельности</a:t>
            </a:r>
            <a:r>
              <a:rPr lang="ru-RU" dirty="0">
                <a:solidFill>
                  <a:schemeClr val="dk1"/>
                </a:solidFill>
              </a:rPr>
              <a:t>, … по месту жительства инвалида для выполнения следующих мероприятий</a:t>
            </a:r>
            <a:r>
              <a:rPr lang="ru-RU" dirty="0" smtClean="0">
                <a:solidFill>
                  <a:schemeClr val="dk1"/>
                </a:solidFill>
              </a:rPr>
              <a:t>:</a:t>
            </a:r>
          </a:p>
          <a:p>
            <a:endParaRPr lang="ru-RU" dirty="0">
              <a:solidFill>
                <a:schemeClr val="dk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медицинской </a:t>
            </a:r>
            <a:r>
              <a:rPr lang="ru-RU" b="1" dirty="0">
                <a:solidFill>
                  <a:schemeClr val="tx1"/>
                </a:solidFill>
              </a:rPr>
              <a:t>реабилитации или </a:t>
            </a:r>
            <a:r>
              <a:rPr lang="ru-RU" b="1" dirty="0" err="1">
                <a:solidFill>
                  <a:schemeClr val="tx1"/>
                </a:solidFill>
              </a:rPr>
              <a:t>абилитации</a:t>
            </a:r>
            <a:endParaRPr lang="ru-RU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профессиональной </a:t>
            </a:r>
            <a:r>
              <a:rPr lang="ru-RU" dirty="0">
                <a:solidFill>
                  <a:schemeClr val="dk1"/>
                </a:solidFill>
              </a:rPr>
              <a:t>реабилитации или </a:t>
            </a:r>
            <a:r>
              <a:rPr lang="ru-RU" dirty="0" err="1">
                <a:solidFill>
                  <a:schemeClr val="dk1"/>
                </a:solidFill>
              </a:rPr>
              <a:t>абилитации</a:t>
            </a:r>
            <a:endParaRPr lang="ru-RU" dirty="0">
              <a:solidFill>
                <a:schemeClr val="dk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психолого-педагогической </a:t>
            </a:r>
            <a:r>
              <a:rPr lang="ru-RU" dirty="0">
                <a:solidFill>
                  <a:schemeClr val="dk1"/>
                </a:solidFill>
              </a:rPr>
              <a:t>реабилитации или </a:t>
            </a:r>
            <a:r>
              <a:rPr lang="ru-RU" dirty="0" err="1">
                <a:solidFill>
                  <a:schemeClr val="dk1"/>
                </a:solidFill>
              </a:rPr>
              <a:t>абилитации</a:t>
            </a:r>
            <a:endParaRPr lang="ru-RU" dirty="0">
              <a:solidFill>
                <a:schemeClr val="dk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социальной </a:t>
            </a:r>
            <a:r>
              <a:rPr lang="ru-RU" dirty="0">
                <a:solidFill>
                  <a:schemeClr val="dk1"/>
                </a:solidFill>
              </a:rPr>
              <a:t>реабилитации или </a:t>
            </a:r>
            <a:r>
              <a:rPr lang="ru-RU" dirty="0" err="1">
                <a:solidFill>
                  <a:schemeClr val="dk1"/>
                </a:solidFill>
              </a:rPr>
              <a:t>абилитации</a:t>
            </a:r>
            <a:r>
              <a:rPr lang="ru-RU" dirty="0">
                <a:solidFill>
                  <a:schemeClr val="dk1"/>
                </a:solidFill>
              </a:rPr>
              <a:t> в части обеспечения техническими средствами реабилитации, предоставляемыми за счет средств бюджета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dk1"/>
                </a:solidFill>
              </a:rPr>
              <a:t>физкультурно-оздоровительных</a:t>
            </a:r>
            <a:r>
              <a:rPr lang="ru-RU" dirty="0">
                <a:solidFill>
                  <a:schemeClr val="dk1"/>
                </a:solidFill>
              </a:rPr>
              <a:t>, занятий спортом</a:t>
            </a:r>
          </a:p>
        </p:txBody>
      </p:sp>
    </p:spTree>
    <p:extLst>
      <p:ext uri="{BB962C8B-B14F-4D97-AF65-F5344CB8AC3E}">
        <p14:creationId xmlns:p14="http://schemas.microsoft.com/office/powerpoint/2010/main" val="399237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498178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300" b="1" dirty="0">
                <a:solidFill>
                  <a:schemeClr val="dk1"/>
                </a:solidFill>
                <a:latin typeface="Calibri Light" pitchFamily="34" charset="0"/>
                <a:cs typeface="Calibri Light" pitchFamily="34" charset="0"/>
              </a:rPr>
              <a:t>Изменения в других таблицах, связанные с медицинской реабилитацией</a:t>
            </a:r>
            <a:r>
              <a:rPr lang="ru-RU" sz="1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Таблица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2100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 Работа врачей медицинской организации в амбулаторных условиях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24810"/>
              </p:ext>
            </p:extLst>
          </p:nvPr>
        </p:nvGraphicFramePr>
        <p:xfrm>
          <a:off x="251520" y="1772816"/>
          <a:ext cx="8568952" cy="376428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553165"/>
                <a:gridCol w="2015787"/>
              </a:tblGrid>
              <a:tr h="285008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Посещения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строка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8034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мануальной терапии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29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8034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29.1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по лечебной физкультуре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55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55.1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по медицинской реабилитации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58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58.1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психотерапевты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75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75.1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рефлексотерапевты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81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81.1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Кроме того, психологи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effectLst/>
                        </a:rPr>
                        <a:t>125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008">
                <a:tc>
                  <a:txBody>
                    <a:bodyPr/>
                    <a:lstStyle/>
                    <a:p>
                      <a:pPr marL="16637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Calibri Light" pitchFamily="34" charset="0"/>
                        </a:rPr>
                        <a:t>      из них: посещений инвалидами</a:t>
                      </a:r>
                      <a:endParaRPr lang="ru-RU" sz="10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Calibri Light" pitchFamily="34" charset="0"/>
                      </a:endParaRPr>
                    </a:p>
                  </a:txBody>
                  <a:tcPr marL="64127" marR="6412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831215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900" dirty="0">
                          <a:solidFill>
                            <a:srgbClr val="C00000"/>
                          </a:solidFill>
                          <a:effectLst/>
                        </a:rPr>
                        <a:t>125.1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7" marR="641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08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Таблица </a:t>
            </a:r>
            <a:r>
              <a:rPr lang="ru-RU" sz="22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3150</a:t>
            </a:r>
            <a:r>
              <a:rPr lang="ru-RU" sz="2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 Коечный фонд санаторно-курортной организации (подразделения</a:t>
            </a:r>
            <a:r>
              <a:rPr lang="ru-RU" sz="2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lang="ru-RU" sz="220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15313"/>
              </p:ext>
            </p:extLst>
          </p:nvPr>
        </p:nvGraphicFramePr>
        <p:xfrm>
          <a:off x="467544" y="1412776"/>
          <a:ext cx="8229599" cy="466916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16150"/>
                <a:gridCol w="1037141"/>
                <a:gridCol w="1276308"/>
              </a:tblGrid>
              <a:tr h="31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 строки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47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77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Число коек, фактически развернутых и свернутых на ремонт: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- план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</a:t>
                      </a:r>
                      <a:endParaRPr lang="ru-RU" sz="2000" dirty="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- на конец года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2</a:t>
                      </a:r>
                      <a:endParaRPr lang="ru-RU" sz="200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- среднегодовых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3</a:t>
                      </a:r>
                      <a:endParaRPr lang="ru-RU" sz="200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………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Проведено пациентами койко-дней, всего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16</a:t>
                      </a:r>
                      <a:endParaRPr lang="ru-RU" sz="200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план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17</a:t>
                      </a:r>
                      <a:endParaRPr lang="ru-RU" sz="200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  из них (из стр. 17): инвалидов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17.1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                                   детей-инвалидов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17.2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факт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18</a:t>
                      </a:r>
                      <a:endParaRPr lang="ru-RU" sz="2000" dirty="0"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 из них (из стр. 18):  инвалидов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18.1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8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                                           детей-инвалидов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Calibri Light" pitchFamily="34" charset="0"/>
                          <a:cs typeface="Calibri Light" pitchFamily="34" charset="0"/>
                        </a:rPr>
                        <a:t>18.2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 Light" pitchFamily="34" charset="0"/>
                        <a:ea typeface="Calibri"/>
                        <a:cs typeface="Calibri Light" pitchFamily="34" charset="0"/>
                      </a:endParaRPr>
                    </a:p>
                  </a:txBody>
                  <a:tcPr marL="60777" marR="6077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77" marR="60777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40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1105</Words>
  <Application>Microsoft Office PowerPoint</Application>
  <PresentationFormat>Экран (4:3)</PresentationFormat>
  <Paragraphs>380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Форма ФСН № 30   Таблицы 2600, 2610, 2611, 2850, 2100, 3150, 4601, 4701, 4801, 4804   (Сведения об инвалидах)</vt:lpstr>
      <vt:lpstr>Таблица 2600 «Диспансерное наблюдение инвалидов и участников Великой Отечественной войны и воинов-интернационалистов».</vt:lpstr>
      <vt:lpstr>Источники информации об инвалидах:</vt:lpstr>
      <vt:lpstr>Кроме того, следует проверить на наличие инвалидности пациентов, получающих льготные лекарственные препараты. Например:  721 Онкологические заболевания (инкурабельные больные) C00-C97 728 Детские церебральные параличи G80 752 Шизофрения F20-F29  и эпилепсия G40, G41</vt:lpstr>
      <vt:lpstr>Таблица 2611 «Число лиц впервые признанных инвалидами»</vt:lpstr>
      <vt:lpstr>Таблица 2850. Результаты проведения медицинской реабилитации инвалидов</vt:lpstr>
      <vt:lpstr>Презентация PowerPoint</vt:lpstr>
      <vt:lpstr>Изменения в других таблицах, связанные с медицинской реабилитацией   Таблица 2100. Работа врачей медицинской организации в амбулаторных условиях</vt:lpstr>
      <vt:lpstr>Таблица 3150. Коечный фонд санаторно-курортной организации (подразделения)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ФСН № 30   Таблицы 2600, 2610, 2611, 2850, 2100, 3150, 4601, 4701, 4801, 4804   (Сведения об инвалидах)</dc:title>
  <dc:creator>demik</dc:creator>
  <cp:lastModifiedBy>PodcherninaAM</cp:lastModifiedBy>
  <cp:revision>12</cp:revision>
  <dcterms:created xsi:type="dcterms:W3CDTF">2019-12-14T11:27:07Z</dcterms:created>
  <dcterms:modified xsi:type="dcterms:W3CDTF">2020-01-13T08:38:06Z</dcterms:modified>
</cp:coreProperties>
</file>