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1"/>
  </p:notesMasterIdLst>
  <p:sldIdLst>
    <p:sldId id="294" r:id="rId2"/>
    <p:sldId id="289" r:id="rId3"/>
    <p:sldId id="297" r:id="rId4"/>
    <p:sldId id="313" r:id="rId5"/>
    <p:sldId id="314" r:id="rId6"/>
    <p:sldId id="295" r:id="rId7"/>
    <p:sldId id="296" r:id="rId8"/>
    <p:sldId id="311" r:id="rId9"/>
    <p:sldId id="312" r:id="rId10"/>
    <p:sldId id="298" r:id="rId11"/>
    <p:sldId id="299" r:id="rId12"/>
    <p:sldId id="300" r:id="rId13"/>
    <p:sldId id="301" r:id="rId14"/>
    <p:sldId id="302" r:id="rId15"/>
    <p:sldId id="303" r:id="rId16"/>
    <p:sldId id="306" r:id="rId17"/>
    <p:sldId id="304" r:id="rId18"/>
    <p:sldId id="310" r:id="rId19"/>
    <p:sldId id="309" r:id="rId20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76" userDrawn="1">
          <p15:clr>
            <a:srgbClr val="A4A3A4"/>
          </p15:clr>
        </p15:guide>
        <p15:guide id="3" pos="2145" userDrawn="1">
          <p15:clr>
            <a:srgbClr val="A4A3A4"/>
          </p15:clr>
        </p15:guide>
        <p15:guide id="5" pos="4118" userDrawn="1">
          <p15:clr>
            <a:srgbClr val="A4A3A4"/>
          </p15:clr>
        </p15:guide>
        <p15:guide id="6" pos="5887" userDrawn="1">
          <p15:clr>
            <a:srgbClr val="A4A3A4"/>
          </p15:clr>
        </p15:guide>
        <p15:guide id="7" orient="horz" pos="709" userDrawn="1">
          <p15:clr>
            <a:srgbClr val="A4A3A4"/>
          </p15:clr>
        </p15:guide>
        <p15:guide id="8" orient="horz" pos="35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959"/>
    <a:srgbClr val="388E3C"/>
    <a:srgbClr val="363537"/>
    <a:srgbClr val="E1E4E7"/>
    <a:srgbClr val="2F4858"/>
    <a:srgbClr val="95B4D7"/>
    <a:srgbClr val="4E80BD"/>
    <a:srgbClr val="2E4757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7885" autoAdjust="0"/>
  </p:normalViewPr>
  <p:slideViewPr>
    <p:cSldViewPr snapToGrid="0">
      <p:cViewPr>
        <p:scale>
          <a:sx n="100" d="100"/>
          <a:sy n="100" d="100"/>
        </p:scale>
        <p:origin x="-1644" y="-408"/>
      </p:cViewPr>
      <p:guideLst>
        <p:guide orient="horz" pos="709"/>
        <p:guide orient="horz" pos="3589"/>
        <p:guide pos="376"/>
        <p:guide pos="2145"/>
        <p:guide pos="4118"/>
        <p:guide pos="5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78436-6067-47ED-9A54-22D05071E65F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14D1D-9349-4F5C-B324-65ECAC74C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69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scow.gks.ru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Форма заполняется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медицинскими организациями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всех профилей (поликлиники, стационары, санатории, диспансеры, центры, стоматологические поликлиники):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1.1.     на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титульном листе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формы указывается: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полное наименование,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Адрес;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ОКПО;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1.2.     на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последнем листе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обязательно должен быть указан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телефон,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фамилия, имя и отчество ответственного лица,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форма должна быть заверена подписью и синей печатью учреждения;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1.3.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заполнять данные по реабилитационным мероприятиям, </a:t>
            </a:r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проведенным только самим учреждением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не заполнять данные, если реабилитация проводилась другой медицинской организацией!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1.4.     сведения заполняются только по реабилитации инвалидов, </a:t>
            </a:r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проживающих в г.Москве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0"/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результатам представления форм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регионального обследования № 1-РИ (реабилитация инвалидов) за 2016 год выявлено несколько типичных ошибок при заполнении сведений.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Для начала посмотрим на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содержание таблиц формы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затем разберем методологию, которая позволит посмотреть на допущенные недочеты и установить причину неправильного заполнения формы.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Раздел №2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заполняется только психоневрологическими диспансерами при наличии финансирования и штатов для профессиональной реабилитации и обучения инвалидов;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Проверки</a:t>
            </a:r>
            <a:r>
              <a:rPr lang="ru-RU" b="1" baseline="0" dirty="0" smtClean="0"/>
              <a:t> к разделу:</a:t>
            </a:r>
            <a:endParaRPr lang="ru-RU" b="1" dirty="0" smtClean="0"/>
          </a:p>
          <a:p>
            <a:endParaRPr lang="ru-RU" dirty="0" smtClean="0"/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строка 2201 ≤ 2202 + 2207;</a:t>
            </a:r>
            <a:r>
              <a:rPr lang="ru-RU" dirty="0" smtClean="0"/>
              <a:t> </a:t>
            </a:r>
          </a:p>
          <a:p>
            <a:r>
              <a:rPr lang="ru-RU" dirty="0" smtClean="0"/>
              <a:t>2) с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трока 2202 ≤ сумме строк 2203 - 2206;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строка 2207 ≤ сумме строк 2208 - 2214;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2301 = 2302 + 2303.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1 ≥ графе 3;   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2 ≥ графе 4;                                                                </a:t>
            </a:r>
          </a:p>
          <a:p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3 ≥ графа 5 + графа 7; 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4 ≥ графа 6 + графа 8.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строки 2501–2510 заполняют МО, применяющие труд инвалидов, и психоневрологические диспансеры.</a:t>
            </a:r>
            <a:r>
              <a:rPr lang="ru-RU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раздел №2 «Справочно»: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заполняются строки 2501, 2502 (количество работающих на предприятии инвалидов на начало и конец отчетного года),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строки 2505 и другие далее в зависимости от наличия и занятости в медицинской организации инвалидов-сотрудников на квотируемых и специальных рабочих мест (сведения запрашивать у кадровой службы, сверяясь с отчетностью «Отчет по квотированию рабочих мест» вкладка «Инвалиды»);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b" latinLnBrk="0" hangingPunct="1"/>
            <a:r>
              <a:rPr lang="ru-RU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Заполняют только ПНД, ПКБ</a:t>
            </a:r>
            <a:endParaRPr lang="ru-RU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Заполняют ГП</a:t>
            </a:r>
          </a:p>
          <a:p>
            <a:pPr rtl="0" eaLnBrk="1" fontAlgn="b" latinLnBrk="0" hangingPunct="1"/>
            <a:endParaRPr lang="ru-RU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Раздел №3 </a:t>
            </a:r>
          </a:p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Графы 1, 2, 4, 6, 8 заполняют учреждения, предоставляющие инвалидам реабилитационные мероприятия, а также исполнители ИПР в части социальной реабилитации;</a:t>
            </a:r>
            <a:endParaRPr lang="ru-R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Строки 3101-3106, 3301-3310 заполняются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психоневрологическими диспансерами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наличии сотрудников социальной службы, медицинских психологов, психотерапевтов на основе отчетов по службе;</a:t>
            </a:r>
          </a:p>
          <a:p>
            <a:pPr rtl="0" eaLnBrk="1" fontAlgn="b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Строки 3201-3205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заполняют 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городские поликлиники и поликлинические отделения больниц;</a:t>
            </a:r>
            <a:endParaRPr lang="ru-RU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b="0" dirty="0" smtClean="0"/>
              <a:t>4) Строки 3209-3219, 3229-3241 заполняют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психоневрологические диспансеры, 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городские поликлиники и поликлинические отделения больниц</a:t>
            </a:r>
            <a:endParaRPr lang="ru-R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ПРОВЕРКИ к разделу: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3101 &lt; суммы строк 3102+3103+3104+3105+3106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3201 &lt; суммы строк  с 3202 по 3243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3301 &lt; суммы строк 3302+3303+3304+3305+3306+3307+3308+3309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3310  согласовывается с ДЗМ!!!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Сведения по форме №1-РИ сравниваются с данными формы 19 ( т.1000 строки 9+10) и формы 30 (в т.2600  + т. 2610)</a:t>
            </a:r>
          </a:p>
          <a:p>
            <a:pPr marL="228600" indent="-228600">
              <a:buAutoNum type="arabicParenR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форму №1-РИ включаются сведения только о работе, выполненной непосредственно самой медицинской организацией, деятельность других учреждений не включается</a:t>
            </a:r>
          </a:p>
          <a:p>
            <a:pPr marL="228600" indent="-228600">
              <a:buAutoNum type="arabicParenR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форму №1-РИ включаются сведения по инвалидам всех категорий, проживающим в городе Москва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u="none" strike="noStrike" dirty="0" smtClean="0">
                <a:solidFill>
                  <a:srgbClr val="000000"/>
                </a:solidFill>
                <a:latin typeface="Times New Roman"/>
              </a:rPr>
              <a:t>«Общая характеристика контингента инвалидов» </a:t>
            </a:r>
            <a:r>
              <a:rPr lang="ru-RU" sz="1200" b="0" i="0" u="none" strike="noStrike" dirty="0" smtClean="0">
                <a:solidFill>
                  <a:srgbClr val="000000"/>
                </a:solidFill>
                <a:latin typeface="Times New Roman"/>
              </a:rPr>
              <a:t>– эта таблица заполняется только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медицинскими организациями, 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имеющим инвалидов, состоящих на учете на 31 декабря отчетного года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(в соответствии с данными форм №19 и №30 т.2610 (в которую должны быть включены сведения из т.2600)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dirty="0" smtClean="0">
              <a:solidFill>
                <a:srgbClr val="000000"/>
              </a:solidFill>
              <a:latin typeface="Times New Roman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u="none" strike="noStrike" dirty="0" smtClean="0">
                <a:solidFill>
                  <a:srgbClr val="000000"/>
                </a:solidFill>
                <a:latin typeface="Times New Roman"/>
              </a:rPr>
              <a:t>Раздел 1: «Медицинская реабилитация»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dirty="0" smtClean="0">
                <a:solidFill>
                  <a:srgbClr val="000000"/>
                </a:solidFill>
                <a:latin typeface="Times New Roman"/>
              </a:rPr>
              <a:t>заполняется всеми медицинскими организациями, которые оказали медицинскую помощь любого профиля инвалидам в течение отчетного года.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dirty="0" smtClean="0">
              <a:solidFill>
                <a:srgbClr val="000000"/>
              </a:solidFill>
              <a:latin typeface="Times New Roman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u="none" strike="noStrike" dirty="0" smtClean="0">
                <a:solidFill>
                  <a:srgbClr val="000000"/>
                </a:solidFill>
                <a:latin typeface="Times New Roman"/>
              </a:rPr>
              <a:t>Раздел 2:</a:t>
            </a:r>
            <a:r>
              <a:rPr lang="ru-RU" sz="1200" b="1" i="0" u="none" strike="noStrike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b="1" i="0" u="none" strike="noStrike" dirty="0" smtClean="0">
                <a:solidFill>
                  <a:srgbClr val="000000"/>
                </a:solidFill>
                <a:latin typeface="Times New Roman"/>
              </a:rPr>
              <a:t>«Профессиональная реабилитация и обучение инвалидов»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заполняется только психоневрологическими диспансерами при наличии финансирования и штатов для профессиональной реабилитации и обучения инвалидов; </a:t>
            </a:r>
          </a:p>
          <a:p>
            <a:endParaRPr lang="ru-RU" dirty="0" smtClean="0"/>
          </a:p>
          <a:p>
            <a:r>
              <a:rPr lang="ru-RU" b="1" dirty="0" smtClean="0"/>
              <a:t>Таблица 2.1 </a:t>
            </a:r>
            <a:r>
              <a:rPr lang="ru-RU" dirty="0" smtClean="0"/>
              <a:t>в этом разделе заполняется всеми медицинскими организациями, в которых работают сотрудники-инвалиды.</a:t>
            </a:r>
          </a:p>
          <a:p>
            <a:endParaRPr lang="ru-RU" sz="1200" b="0" i="0" u="none" strike="noStrike" dirty="0" smtClean="0">
              <a:solidFill>
                <a:srgbClr val="000000"/>
              </a:solidFill>
              <a:latin typeface="Times New Roman"/>
            </a:endParaRPr>
          </a:p>
          <a:p>
            <a:endParaRPr lang="ru-RU" sz="1200" b="0" i="0" u="none" strike="noStrike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1200" b="1" i="0" u="none" strike="noStrike" dirty="0" smtClean="0">
                <a:solidFill>
                  <a:srgbClr val="000000"/>
                </a:solidFill>
                <a:latin typeface="Times New Roman"/>
              </a:rPr>
              <a:t>Раздел 3:</a:t>
            </a:r>
            <a:r>
              <a:rPr lang="ru-RU" sz="1200" b="1" i="0" u="none" strike="noStrike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b="1" i="0" u="none" strike="noStrike" dirty="0" smtClean="0">
                <a:solidFill>
                  <a:srgbClr val="000000"/>
                </a:solidFill>
                <a:latin typeface="Times New Roman"/>
              </a:rPr>
              <a:t>«Социальная реабилитация»</a:t>
            </a:r>
          </a:p>
          <a:p>
            <a:pPr rtl="0" eaLnBrk="1" fontAlgn="b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заполняют только ПНД, ПКБ, ГП</a:t>
            </a:r>
          </a:p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Указания по заполнению формы размещены: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сайте Мосгорстата </a:t>
            </a:r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www</a:t>
            </a:r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</a:t>
            </a:r>
            <a:r>
              <a:rPr lang="en-US" sz="12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moscow</a:t>
            </a:r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</a:t>
            </a:r>
            <a:r>
              <a:rPr lang="en-US" sz="12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gks</a:t>
            </a:r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</a:t>
            </a:r>
            <a:r>
              <a:rPr lang="en-US" sz="12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ru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Отчетность/Статистическая отчетность/Региональные статистические формы.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К А З А Н И Я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заполнению формы регионального обследования № 1-РИ (реабилитация инвалидов)  "Сведения об оказании инвалидам реабилитационных услуг (мероприятий) и обеспечении техническими средствами реабилитации"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Общие положения.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Форма регионального обследования № 1-РИ (реабилитация инвалидов) введена в соответствии с Постановлением Правительства г. Москвы от 08.06.1999 года № 514 "О создании Государственной службы реабилитации инвалидов города Москвы" в целях реализации Федерального закона от 24.11.1995 года № 181-ФЗ "О социальной защите инвалидов в Российской Федерации", Закона города Москвы от 26.10.2005 года № 55  «О дополнительных мерах социальной поддержки инвалидов и других лиц с ограничениями жизнедеятельности в городе Москве», постановления Правительства Москвы от 17.02.2009 года № 115-ПП «О Годе равных возможностей в городе Москве и Стратегии повышения качества жизни инвалидов в городе Москве на период до 2020 года», постановления Правительства от 06.09.2011  года № 420-ПП  (в редакции постановления Правительства Москвы от 22.02.2012 года № 64-ПП) «О Государственной программе «Социальная поддержка жителей города Москвы на 2012-2016 гг.», для межведомственного обмена информацией.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В соответствии со ст.9 Федерального закона от 24.11.1995 года № 181-ФЗ «О социальной защите инвалидов в Российской Федерации» реабилитация инвалидов - система и процесс полного или частичного восстановления способностей инвалидов к бытовой, общественной и профессиональной деятельности. Реабилитация инвалидов направлена на устранение или возможно более полную компенсацию ограничений жизнедеятельности, вызванных нарушением здоровья со стойким расстройством функций организма, в целях социальной адаптации инвалидов, достижения ими материальной независимости и их интеграции в общество.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Основные направления реабилитации инвалидов включают в себя: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восстановительные медицинские мероприятия, реконструктивную хирургию, протезирование и ортезирование, санаторно-курортное лечение;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профессиональную ориентацию, обучение и образование, содействие в трудоустройстве, производственную адаптацию;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социально-средовую, социально - педагогическую, социально-психологическую и социально-культурную реабилитацию, социально - бытовую адаптацию;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физкультурно-оздоровительные мероприятия, спорт.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Реализация основных направлений реабилитации инвалидов предусматривает использование инвалидами технических средств реабилитации, создание необходимых условий для беспрепятственного доступа инвалидов к объектам инженерной, транспортной, социальной инфраструктур и пользования средствами транспорта, связи и информации, а также обеспечение инвалидов и членов их семей информацией по вопросам реабилитации инвалидов (в редакции Федерального закона от 22.08.2004 года  № 122-ФЗ).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связи с вышеизложенным, сведения по форме  № 1-РИ представляют предприятия, организации и учреждения г. Москвы независимо от организационно-правовых форм, форм собственности и подчиненности, осуществляющие вышеуказанные меры по реабилитации инвалидов, а также предприятия, применяющие труд инвалидов.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В форму № 1-РИ включаются сведения по инвалидам всех категорий, проживающим в г. Москве. Выделяются данные по инвалидам, имеющим индивидуальную программу реабилитации инвалида (ИПР), инвалиды трудоспособного возраста и дети-инвалиды.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Источником информации являются: медицинская карта, карта индивидуальной программы реабилитации инвалида и др.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Порядок заполнения формы.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справочных данных таблицы «Общая характеристика контингента инвалидов» общее число инвалидов приводится 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состоянию на 31 декабря отчетного года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строку 1 «Общее число инвалидов» и входящие в строку 1 строки 2-12 заполняют лечебные учреждения города Москвы: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поликлиники,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поликлинические отделения больниц,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детские поликлиники,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медико-санитарные части, ведущие постоянное наблюдение за инвалидами и осуществляющие реабилитационные мероприятия,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диспансеры (противотуберкулезные, психоневрологические, онкологические, кожно-венерологические, врачебно-физкультурные), осуществляющие наблюдения за инвалидами соответствующего профиля,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также аналогичные ведомственные учреждения.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Строку 13 «Признано инвалидами в отчетном году» заполняют только Федеральное государственное учреждение – главное бюро медико-социальной экспертизы по г. Москве и его структурные подразделения.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целью исключения двойного счета, инвалид, состоящий на учете, в итоговой строке 1 показывается один раз, а по видам ограничения жизнедеятельности  (строки 2-12) может повториться, т.е. по показателям таблицы должен быть соблюден следующий контроль: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1 ≤ 2 + 3 + 6 + 7 + 11 + 12.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Данные граф 3 и 5 выделяются из графы 1: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(графа 1 ≥ графа 3 + графа 5),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данные граф 4 и 6 выделяются из графы 2: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(графа 2 ≥ графа 4 + графа 6).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Раздел 1. "Медицинская реабилитация".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Раздел 1 заполняют Федеральное государственное учреждение – главное бюро медико-социальной экспертизы по г. Москве и его структурные подразделения; лечебные учреждения  г. Москвы (поликлиники, поликлинические отделения больниц, стоматологические учреждения, психоневрологические диспансеры, противотуберкулезные диспансеры, онкологические диспансеры и отделения, кожно-венерологические диспансеры, врачебно - физкультурные диспансеры, медико-санитарные части, реабилитационные центры, детские санатории и дома ребенка Департамента здравоохранения города Москвы, аналогичные ведомственные лечебные учреждения, находящиеся на территории г. Москвы); протезно-ортопедические предприятия; учреждения, подведомственные Департаменту социальной защиты населения города Москвы и осуществляющие выполнение мероприятий по медицинской реабилитации инвалидов, а также центры комплексной реабилитации (профессиональной и медико-социальной); предприятия, применяющие труд инвалидов; образовательные учреждения Департамента образования города Москвы, обеспечивающие медико-педагогическую поддержку детей-инвалидов; Московское региональное отделение Фонда социального страхования Российской Федерации.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Подраздел 1.1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«Медицинские услуги» заполняют лечебные учреждения г. Москвы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Федеральное государственное учреждение – главное бюро медико-социальной экспертизы по г. Москве и его структурные подразделения; учреждения, подведомственные Департаменту социальной защиты населения города Москвы и осуществляющие выполнение мероприятий по медицинской реабилитации инвалидов; центры комплексной реабилитации инвалидов; предприятия, применяющие труд инвалидов; образовательные учреждения Департамента образования города Москвы, обеспечивающие медико-педагогическую поддержку детей-инвалидов; учреждения Московского регионального отделения Фонда социального страхования Российской Федерации, а также другие учреждения, </a:t>
            </a:r>
            <a:r>
              <a:rPr lang="ru-RU" sz="1200" b="1" kern="1200" dirty="0" smtClean="0">
                <a:solidFill>
                  <a:srgbClr val="92D050"/>
                </a:solidFill>
                <a:latin typeface="+mn-lt"/>
                <a:ea typeface="+mn-ea"/>
                <a:cs typeface="+mn-cs"/>
              </a:rPr>
              <a:t>оказывающие услуги по восстановительному и медикаментозному лечению.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Число инвалидов для этого подраздела определяется за отчетный год с включением как выбывших, так и вновь признанных в отчетном году инвалидов. Аналогично по всем разделам формы заполняются данные о числе инвалидов, нуждавшихся в проведении реабилитационных услуг, и числе инвалидов, фактически их получивших.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Строки 1101-1104 заполняют только Федеральное государственное учреждение – главное бюро медико-социальной экспертизы по г. Москве и его структурные подразделения, а также лечебные учреждения города Москвы.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строках 1104 и 1108 приводятся данные лечебных учреждений Москвы по осуществлению санаторного этапа медицинской реабилитации инвалидов, перенесших инфаркт миокарда, операции на сердце и желудочно-кишечном тракте. Обеспечение путевками на санаторно-курортное лечение по другим видам заболеваний в эти строки не включается, а учитывается в строках 1501-1505.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целью исключения двойного счета, инвалид, нуждающийся или получивший несколько видов услуг, в итоговых строках 1101 и 1105 показывается один раз, а по видам услуг может повториться.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подразделе 1.1. должны быть соблюдены следующие контроли: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1101 ≤ 1102 + 1103 + 1104;  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1105 ≤ 1106 + 1107 + 1108.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Данные граф 3 и 5 выделяются из графы 1: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(графа 1 ≥ графа 3 + графа 5),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данные граф 4 и 6 выделяются из графы 2: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(графа 2 ≥ графа 4 + графа 6).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Подраздел 1.2.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"Выполнение мероприятий по медицинской реабилитации инвалидов"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заполняют лечебные учреждения г. Москвы; Федеральное государственное учреждение – главное бюро медико-социальной экспертизы по г. Москве и его структурные подразделения; учреждения, подведомственные Департаменту социальной защиты населения города Москвы и осуществляющие выполнение мероприятий по медицинской реабилитации инвалидов; центры комплексной реабилитации инвалидов; предприятия, применяющие труд инвалидов; образовательные учреждения Департамента образования города Москвы, обеспечивающие медико-педагогическую поддержку детей-инвалидов; учреждения Московского регионального отделения Фонда социального страхования Российской Федерации, а также другие учреждения, оказывающие услуги по восстановительному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медикоментозному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лечению.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Графы 1 и 2 заполняют Федеральное государственное учреждение–главное бюро медико-социальной экспертизы по г. Москве и его структурные подразделения, лечебные учреждения  г. Москвы. Обращаем внимание на то, что лечебные учреждения г. Москвы не заполняют данные граф 3-7 по контингенту инвалидов, прошедших реабилитацию в других учреждениях.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строке 1201 и по итоговой строке 1202 должен быть исключен двойной счет (аналогично строкам 1101, 1105), поэтому строка 1202 ≤ 1203 + 1204 + 1205 + 1206 + 1207 + 1209.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Также, в подразделе 1.2. должны быть соблюден следующий контроль: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3 = графа 5 + графа 6 + графа 7.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Данные подраздела 1.1 и 1.2 должны соответствовать следующим равенствам: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1101 графа 1 ≤ строка 1201 графа 1 + строка 1202 графа 1;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1101 графа 2 ≤ строка 1201 графа 2 + строка 1202 графа 2;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1105 графа 1 ≤ строка 1201 графа 3 + строка 1202 графа 3;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1105 графа 2 ≤ строка 1201 графа 4 + строка 1202 графа 4.</a:t>
            </a:r>
          </a:p>
          <a:p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Подраздел 1.3.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"Протезно-ортопедическая помощь" заполняют учреждения Государственной службы медико-социальной экспертизы, протезно-ортопедические предприятия, фабрики ортопедической обуви, лечебные учреждения г. Москвы.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итоговым строкам 1301 и 1328 должен быть исключен двойной счет, поэтому: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1301 ≤ сумме строк 1302 - 1327;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1328 ≤ 1329 + 1330 + 1331.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1 ≥ графе 3;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2 ≥ графе 4;                                                             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3 ≥ графа 5 + графа 7;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4 ≥ графа 6 + графа 8.</a:t>
            </a:r>
          </a:p>
          <a:p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Подраздел 1.4.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«Обеспечение техническими средствами медицинской реабилитации» заполняют лечебно-профилактические учреждения, обеспечивающие инвалидов перечисленными техническими средствами реабилитации. Причем имеющиеся данные об обеспечении инвалидов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кресло-колясками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костылями, тростями и ходунками следует не дописывать в свободные строки подраздела, а указывать в строках 3209-3219 раздела 3.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Строку 1413 заполняют стоматологические поликлиники и другие лечебные учреждения, выполняющие зубопротезирование.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Строку 1414 заполняют организации Департамента социальной защиты населения города Москвы.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подразделе 1.4. должны быть соблюдены следующие контроли: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1401 ≤ 1402 + 1403 + 1404 + 1405 + 1406 + 1407 + 1408 + 1409 + 1410 + 1411+ 1413 +1414+ 1415+ 1416;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1 ≥ графе 3;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2 ≥ графе 4;                                                             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3 ≥ графа 5 + графа 7;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4 ≥ графа 6 + графа 8.</a:t>
            </a:r>
          </a:p>
          <a:p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Подраздел 1.5.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"Санаторно-курортное лечение" заполняют Департамент социальной защиты населения города Москвы, Департамент здравоохранения города Москвы и ведомственные лечебные учреждения.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Данные о количестве инвалидов вследствие туберкулеза показываются только по строке 1504 и в строки 1502, 1503, 1505 не включаются.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Графу 2 заполняют Федеральное государственное учреждение – главное бюро медико-социальной экспертизы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г. Москве и его структурные подразделения, ведомственные лечебные учреждения.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подразделе 1.5. должны быть соблюдены следующие контроли: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1501 ≥ равна сумме строк 1502 + 1503 + 1504 + 1505.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1 ≥ графе 2;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1 ≥ графе 3;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3 ≥ графе 4;                                                             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4 ≥ графе 5;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Раздел 2. "Профессиональная реабилитация и обучение инвалидов".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Раздел 2 заполняют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Федеральное государственное учреждение – главное бюро медико-социальной экспертизы по г. Москве и его структурные подразделения;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образовательные учреждения: надомного обучения больных детей и инвалидов, детские дома для детей-инвалидов, детские сады, интернаты для детей-сирот, ПТУ, УВК, техникумы, колледжи, специальные образовательные учреждения для детей с отклонениями в развитии, специальные образовательные школы для умственно отсталых детей;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учреждения и организации Департамента государственной службы занятости населения г. Москвы; учреждения,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подведомственные Департаменту социальной защиты населения города Москвы, осуществляющие выполнение мероприятий по профессиональной реабилитации и обучению инвалидов; </a:t>
            </a:r>
          </a:p>
          <a:p>
            <a:pPr lvl="0"/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психоневрологические диспансеры;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городские общественные организации инвалидов и предприятия, применяющие труд инвалидов.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разделе 2 показывается количество инвалидов как нуждающихся, так и фактически получающих профессиональную реабилитацию и обучение вне зависимости от того, было ли оно начато, закончено или продолжалось в отчетном году.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Графы 1, 2, 4, 6, 8 заполняют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Федеральное государственное учреждение – главное бюро медико-социальной экспертизы по г. Москве и его структурные подразделения,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образовательные учреждения,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реабилитационные учреждения,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также исполнители ИПР в части социальной реабилитации.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итоговым строкам 2101, 2201, 2202, 2207, 2301 должен быть исключен двойной счет, поэтому: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2101 ≤ сумме строк 2102 - 2106;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2201 ≤ 2202 + 2207;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2202 ≤ сумме строк 2203 - 2206;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2207 ≤ сумме строк 2208 - 2214;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2301 = 2302 + 2303.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Также в разделе 2 должны быть соблюдены следующие контроли: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1 ≥ графе 3;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2 ≥ графе 4;                                                             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3 ≥ графа 5 + графа 7;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4 ≥ графа 6 + графа 8.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справке строки 2501–2510 заполняют предприятия, применяющие труд инвалидов, и психоневрологические диспансеры.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Раздел 3. "Социальная реабилитация".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Графы 1, 2, 4, 6, 8 заполняют Федеральное государственное учреждение – главное бюро медико-социальной экспертизы по г. Москве и его структурные подразделения, учреждения, предоставляющие инвалидам реабилитационные мероприятия, а также исполнители ИПР в части социальной реабилитации, учреждения Московского регионального отделения Фонда социального страхования Российской Федерации.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Итоговую строку 3101 заполняют учреждения, заполнившие строки с 3102 по 3106.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Строку 3102 заполняют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учреждения, подведомственные Департаменту социальной защиты населения города Москвы, осуществляющие мероприятия по социальной реабилитации инвалидов;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образовательные учреждения Департамента образования города Москвы, обеспечивающие медико-педагогическую поддержку детей-инвалидов;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центры комплексной реабилитации (профессиональной и медико-социальной);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предприятия, применяющие труд инвалидов;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городские общественные организации инвалидов;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учреждения Московского регионального отделения Фонда социального страхования Российской Федерации.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Строки 3103-3106 заполняют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учреждения, подведомственные Департаменту социальной защиты населения города Москвы, осуществляющие мероприятия по социальной реабилитации инвалидов; </a:t>
            </a:r>
          </a:p>
          <a:p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психоневрологические диспансеры;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дома ребенка;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образовательные учреждения Департамента образования города Москвы, обеспечивающие медико-педагогическую поддержку детей-инвалидов;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городские общественные организации инвалидов;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учреждения Московского регионального отделения Фонда социального страхования Российской Федерации.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Итоговую строку 3201 заполняют учреждения, заполнившие строки с 3202 по 3243.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Строки 3202-3205 заполняют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учреждения, подведомственные Департаменту социальной защиты населения города Москвы, осуществляющие мероприятия по социальной реабилитации инвалидов; </a:t>
            </a:r>
          </a:p>
          <a:p>
            <a:pPr lvl="0"/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городские поликлиники,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поликлинические отделения больниц;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Ресурсный центр для инвалидов;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городские общественные организации инвалидов;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учреждения Московского регионального отделения Фонда социального страхования Российской Федерации.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Строки 3206-3208 заполняет Департамент социальной защиты населения города Москвы, учреждения Московского регионального отделения Фонда социального страхования Российской Федерации.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Строки 3209-3219, 3229-3241 заполняют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учреждения, подведомственные Департаменту социальной защиты населения города Москвы, осуществляющие мероприятия по социальной реабилитации инвалидов; </a:t>
            </a:r>
          </a:p>
          <a:p>
            <a:pPr lvl="0"/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городские поликлиники,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поликлинические отделения больниц,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психоневрологические диспансеры;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Московский Центр технических средств реабилитации;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городские общественные организации инвалидов;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учреждения Московского регионального отделения Фонда социального страхования Российской Федерации.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Строки 3220-3228 заполняет Департамент социальной защиты населения города Москвы, учреждения Московского регионального отделения Фонда социального страхования Российской Федерации, городские общественные организации инвалидов.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Итоговую строку 3301 заполняют учреждения, заполнившие строки с 3302 по 3311.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Строки 3302-3306 заполняют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учреждения, подведомственные Департаменту социальной защиты населения города Москвы, осуществляющие мероприятия по социальной реабилитации инвалидов; </a:t>
            </a:r>
          </a:p>
          <a:p>
            <a:pPr lvl="0"/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психоневрологические диспансеры;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образовательные учреждения Департамента образования города Москвы, обеспечивающие медико-педагогическую поддержку детей-инвалидов;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учреждения Московского регионального отделения Фонда социального страхования Российской Федерации; Департамент культуры города Москвы.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Строку 3307 заполняют учреждения, заполняющие строки 3302-3306, а также центры комплексной реабилитации (профессиональной и медико-социальной), предприятия, применяющие труд инвалидов, городские общественные организации инвалидов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Строки 3308-3309 заполняют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учреждения, подведомственные Департаменту социальной защиты населения города Москвы, осуществляющие мероприятия по социальной реабилитации инвалидов;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образовательные учреждения Департамента образования города Москвы, обеспечивающие медико-педагогическую поддержку детей-инвалидов;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Департамент физической культуры и спорта города Москвы;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Департамент культуры города Москвы;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городские общественные организации инвалидов;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учреждения Московского регионального отделения Фонда социального страхования Российской Федерации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Строку 3310 заполняют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Организации Департамента социальной защиты населения города Москвы, </a:t>
            </a:r>
          </a:p>
          <a:p>
            <a:pPr lvl="0"/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Организации Департамента здравоохранения города Москвы,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Департамента образования города Москвы,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Федеральное государственное учреждение – главное бюро медико-социальной экспертизы по г. Москве и его структурные подразделения.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Строку 3401 заполняют организации, заполнившие строки с 3402 по 3408.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Строку 3402 заполняют Департамент социальной защиты населения города Москвы, Московская городская организация Всероссийского общества инвалидов, учреждения Московского регионального отделения Фонда социального страхования Российской Федерации.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Строку 3403 заполняют организации Департамента социальной защиты населения города Москвы, Московская городская организация Всероссийского общества инвалидов и Федеральное государственное учреждение – главное бюро медико-социальной экспертизы по г. Москве и его структурные подразделения.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Строку 3404 заполняют организации Департамента социальной защиты населения города Москвы 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Строку 3405 заполняют Московская городская организация Всероссийского общества глухих, Департамент социальной защиты населения города Москвы, Федеральное государственное учреждение – главное бюро медико-социальной экспертизы по г. Москве и его структурные подразделения.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Строки 3406 и 3407 заполняет Департамент социальной защиты населения города Москвы.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итоговым строкам 3101, 3103, 3201, 3301 и 3401 должен быть исключен двойной счет: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3101 ≤ 3102 + 3103 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3103 ≤ 3104 + 3105 + 3106;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 3201 ≤ сумме строк 3202 - 3243;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3301 ≤ сумме строк 3302 - 3311;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3401 ≤ сумме строк 3402 - 3408.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Также в разделе 3 должны быть соблюдены следующие контроли: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1 ≥ графе 3;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2 ≥ графе 4;                                                             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3 ≥ графа 5 + графа 7;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4 ≥ графа 6 + графа 8.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свободные строки подразделов 1.3, 1.4 и раздела 3 вписываются наименования мероприятий (видов средств реабилитации), не перечисленных в форме.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Сводные данные по г. Москве по графе 1 разделов 1, 2, 3 позволят производить расчеты потребностей города в развитии сети реабилитационных учреждений, расширении и совершенствовании производства технических средств реабилитации, создании новых рабочих мест для инвалидов.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  представлении   сводного   отчета  необходимо приложить перечень организаций  или  структурных подразделений, включенных в отчет.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b="1" i="0" u="none" strike="noStrike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ВНИМАНИЕ: т.2600</a:t>
            </a:r>
            <a:r>
              <a:rPr lang="ru-RU" sz="1400" b="1" i="0" u="none" strike="noStrike" kern="1200" baseline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входит в </a:t>
            </a:r>
            <a:r>
              <a:rPr lang="ru-RU" sz="1400" b="1" i="0" u="none" strike="noStrike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т.2610 ф.30,</a:t>
            </a:r>
            <a:r>
              <a:rPr lang="ru-RU" sz="1400" b="1" i="0" u="none" strike="noStrike" kern="1200" baseline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начиная с 2017 года, по письму МЗ РФ!</a:t>
            </a:r>
            <a:endParaRPr lang="ru-RU" sz="1400" b="1" i="0" u="none" strike="noStrike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endParaRPr lang="ru-RU" sz="1400" b="1" i="0" u="none" strike="noStrik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ru-RU" sz="1400" b="1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ПРОВЕРКИ </a:t>
            </a:r>
            <a:r>
              <a:rPr lang="ru-RU" sz="1400" b="1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к</a:t>
            </a:r>
            <a:r>
              <a:rPr lang="ru-RU" sz="1400" b="1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таблице:</a:t>
            </a:r>
          </a:p>
          <a:p>
            <a:endParaRPr lang="ru-RU" sz="1400" b="1" i="0" u="none" strike="noStrik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ru-RU" sz="14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1) строка 1 по всем графам  меньше  сумме строк 2+3+6+7+11+12 по всем графам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(почему?)</a:t>
            </a:r>
          </a:p>
          <a:p>
            <a:r>
              <a:rPr lang="ru-RU" sz="14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2) графа 1  по всем строкам больше, чем  (графа 3 + графа 5) по всем строкам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(почему?)</a:t>
            </a:r>
          </a:p>
          <a:p>
            <a:r>
              <a:rPr lang="ru-RU" sz="14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3)</a:t>
            </a:r>
            <a:r>
              <a:rPr lang="ru-RU" sz="14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4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графа 2  по всем строкам больше, чем  (графа 4 + графа 6) по всем строкам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(почему?)</a:t>
            </a:r>
          </a:p>
          <a:p>
            <a:r>
              <a:rPr lang="ru-RU" sz="14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4) строка 3 по всем графам больше, чем (строка 4+ строка 5) по всем графам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5) строка 7 по всем графам больше, чем (строка 8+строка 9+строка 10) по всем графам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6) графа 1 по всем строкам больше  или равна графе 2 по всем строкам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7) графа 3 по всем строкам больше  графы 4 по всем строкам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8) графа 5 по всем строкам больше  или равна графе 6 по всем строкам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Внимание: </a:t>
            </a:r>
          </a:p>
          <a:p>
            <a:pPr marL="228600" indent="-228600">
              <a:buAutoNum type="arabicParenR"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стоматологические поликлиники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должны заполнить  т.1.1 «Медицинские услуги», оказанные инвалидам в течение отчетного года по стоматологии: в строках 1101 и 1102 «нуждавшихся» в лечении и в строках 1105 и 1106 «получивших» лечение в графах 1 (всего), 3 (трудоспособного возраста), 5 (детей-инвалидов);</a:t>
            </a:r>
          </a:p>
          <a:p>
            <a:pPr marL="228600" indent="-228600">
              <a:buNone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стационары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имеющие инвалидов, состоящих под наблюдением на конец отчетного года, не имеющие лицензии на выполнение мероприятий по медицинской реабилитации инвалидов</a:t>
            </a:r>
            <a:r>
              <a:rPr lang="ru-RU" sz="120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должны заполнить т. 1.1«Медицинские услуги», оказанные инвалидам в течение отчетного года в строках 1101 и 1103 «нуждавшихся» в лечении и в строках 1105 и 1107 «получивших» лечение в графах 1 (всего), 3 (трудоспособного возраста), 5 (детей-инвалидов); </a:t>
            </a:r>
          </a:p>
          <a:p>
            <a:endParaRPr lang="ru-RU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т. 1.1 «медицинские услуги» необходимо показывать всех инвалидов, учитывая </a:t>
            </a:r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выбывших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(с переездом, снятием инвалидности, смертью…), которым проводилась реабилитация в течение отчетного года;</a:t>
            </a:r>
          </a:p>
          <a:p>
            <a:pPr lvl="0"/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Иметь ввиду, что форма за предшествующий год должна быть при заполнении таблиц формы за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тчетный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год!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ПРОВЕРКИ  к таблице: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строка 1101 ≤ 1102 + 1103 + 1104;     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строка 1105 ≤ 1106 + 1107 + 1108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графа 1 ≥ графа 3 + графа 5 по всем строкам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 графа 2 ≥ графа 4 + графа 6 по всем строкам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5) строка 1101 по всем графам &gt; строки 1105 по всем графам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6) строка 1102 по всем графам &gt; строки 1106 по всем графам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7) строка 1104 по всем графам &gt; строки 1108 по всем графам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8) строка 1103 по всем графам &gt; строки 1107 по всем графам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9) строка 1101 графа 1 ≤ строка 1201 графа 1 + строка 1202 графа 1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10) строка 1101 графа 2 ≤ строка 1201 графа 2 + строка 1202 графа 2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11) строка 1105 графа 1 ≤ строка 1201 графа 3 + строка 1202 графа 3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12) строка 1105 графа 2 ≤ строка 1201 графа 4 + строка 1202 графа 4.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в т.1.2 « выполнение мероприятий по медицинской реабилитации инвалидов» необходимо показывать всех инвалидов, учитывая </a:t>
            </a:r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выбывших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(с переездом, снятием инвалидности, смертью…), которым проводилась реабилитация в течение отчетного года,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при заполнении т.1.2 « Выполнение мероприятий по медицинской реабилитации инвалидов» сведения по графе 5 необходимо сравнивать с данными по количеству инвалидов, которым снята инвалидность (полная реабилитация), сведения по графе 6 необходимо соотнести с данными по количеству инвалидов, получивших частичную реабилитацию (перевод из 1 группы инвалидности во 2 группу, из 2 группы в 3 группу);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ПРОВЕРКИ к таблице:</a:t>
            </a:r>
          </a:p>
          <a:p>
            <a:endParaRPr lang="ru-RU" dirty="0" smtClean="0"/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строка 1202 ≤ 1203 + 1204 + 1205 + 1206 + 1207 + 1209.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графа 3 по всем строкам = (графа 5 + графа 6 + графа 7) по всем строкам.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строка 1101 графа 1 ≤ строка 1201 графа 1 + строка 1202 графа 1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 строка 1101 графа 2 ≤ строка 1201 графа 2 + строка 1202 графа 2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5) строка 1105 графа 1 ≤ строка 1201 графа 3 + строка 1202 графа 3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6) строка 1105 графа 2 ≤ строка 1201 графа 4 + строка 1202 графа 4.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ПРОВЕРКИ  к таблице:</a:t>
            </a:r>
          </a:p>
          <a:p>
            <a:endParaRPr lang="ru-RU" dirty="0" smtClean="0"/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строка 1301 ≤ сумме строк 1302+…..+ 1327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строка 1328 ≤ 1329 + 1330 + 1331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графа 1 ≥ графе 3;  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 графа 2 ≥ графе 4;                                                                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5) графа 3 ≥ графа 5 + графа 7; 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6) графа 4 ≥ графа 6 + графа 8.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Внимание:</a:t>
            </a:r>
          </a:p>
          <a:p>
            <a:r>
              <a:rPr lang="ru-RU" sz="12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1) </a:t>
            </a:r>
            <a:r>
              <a:rPr lang="ru-RU" sz="1200" b="1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стоматологические поликлиники</a:t>
            </a:r>
            <a:r>
              <a:rPr lang="ru-RU" sz="1200" b="1" kern="1200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должны заполнить</a:t>
            </a:r>
            <a:r>
              <a:rPr lang="ru-RU" sz="1200" kern="1200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т.1.4 «Обеспечение техническими средствами медицинской реабилитации», в строках 1401 и 1413 обеспечение зубными протезами по графе 1 «нуждавшихся» и по графе 3 «получивших»;</a:t>
            </a:r>
          </a:p>
          <a:p>
            <a:endParaRPr lang="ru-RU" dirty="0" smtClean="0"/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при заполнении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другими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медицинскими организациями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т.1.4 «Обеспечение техническими средствами медицинской реабилитации»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строке 1401 показывать инвалидов,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строках с 1402 по 1415 технические средства, полученные этими инвалидами, учитывая, что один инвалид может получать несколько видов средств.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Внимание строкам 1406  и 1407 (тест-полоски, шприц-ручки), средства могут выдаваться одному лицу, поэтому необходимо иметь информацию о количестве инвалидов по диабету, чтобы избежать двойного счета.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данная таблица заполняется 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только по фактически выданным медицинской организацией средствам.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  <a:p>
            <a:r>
              <a:rPr lang="ru-RU" b="1" dirty="0" smtClean="0"/>
              <a:t>ПРОВЕРКИ  к таблице:</a:t>
            </a:r>
          </a:p>
          <a:p>
            <a:endParaRPr lang="ru-RU" dirty="0" smtClean="0"/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строка 1401 ≤ 1402 + 1403 + 1404 + 1405 + 1406 + 1407 + 1408 + 1409 + 1410 + 1411+ 1413 +1414+ 1415+ 1416;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графа 1 ≥ графе 3;   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графа 2 ≥ графе 4;                                                                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 графа 3 ≥ графа 5 + графа 7; 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5) графа 4 ≥ графа 6 + графа 8.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Внимание: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санаториям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должны заполнить т.1.5 «Санаторно-курортное лечение», показать сведения только по инвалидам, получившим путевки и прошедшим санаторный курс.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ПРОВЕРКИ к таблице:</a:t>
            </a:r>
          </a:p>
          <a:p>
            <a:endParaRPr lang="ru-RU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строка 1501 ≥  сумме строк 1502 + 1503 + 1504 + 1505.</a:t>
            </a:r>
            <a:r>
              <a:rPr lang="ru-RU" dirty="0" smtClean="0"/>
              <a:t> </a:t>
            </a:r>
          </a:p>
          <a:p>
            <a:pPr marL="228600" indent="-228600">
              <a:buAutoNum type="arabicParenR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графа 1 ≥ графе 3;   </a:t>
            </a:r>
            <a:r>
              <a:rPr lang="ru-RU" dirty="0" smtClean="0"/>
              <a:t> </a:t>
            </a:r>
          </a:p>
          <a:p>
            <a:pPr marL="228600" indent="-228600">
              <a:buAutoNum type="arabicParenR"/>
            </a:pPr>
            <a:r>
              <a:rPr lang="ru-RU" sz="1200" b="0" i="0" u="none" strike="noStrike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графа 1 ≥ графе 2;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marL="228600" indent="-228600">
              <a:buAutoNum type="arabicParenR"/>
            </a:pPr>
            <a:r>
              <a:rPr lang="ru-RU" sz="1200" b="0" i="0" u="none" strike="noStrike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графа 3 ≥ графе 4;  </a:t>
            </a:r>
          </a:p>
          <a:p>
            <a:pPr marL="228600" indent="-228600">
              <a:buAutoNum type="arabicParenR"/>
            </a:pPr>
            <a:r>
              <a:rPr lang="ru-RU" sz="1200" b="0" i="0" u="none" strike="noStrike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графа 4 ≥ графе 5;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marL="228600" indent="-228600">
              <a:buAutoNum type="arabicParenR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Сведения о количестве путевок сверить с ДЗМ!!!</a:t>
            </a:r>
            <a:r>
              <a:rPr lang="ru-RU" dirty="0" smtClean="0"/>
              <a:t> </a:t>
            </a:r>
          </a:p>
          <a:p>
            <a:pPr marL="228600" indent="-228600">
              <a:buAutoNum type="arabicParenR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Отражать сведения о количестве путевок,  кроме профильных: инфаркта, операций на сердце и операций на желудочно-кишечном тракте!!!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163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2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899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213761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D36D613-9DCE-AD4B-A150-82F5391A6B8E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E4BB8A0A-26AE-6046-8633-C74DA66AD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32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113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8" r:id="rId2"/>
    <p:sldLayoutId id="214748371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altfederav@zdrav.mos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1382213"/>
            <a:ext cx="9906000" cy="4304212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203200">
              <a:prstClr val="black">
                <a:alpha val="2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b="1" dirty="0" smtClean="0"/>
              <a:t>Постановление Правительства г. Москвы от  08.06.99г. № 514, </a:t>
            </a:r>
          </a:p>
          <a:p>
            <a:pPr algn="ctr"/>
            <a:r>
              <a:rPr lang="ru-RU" b="1" dirty="0" smtClean="0"/>
              <a:t>Постановление Правительства Москвы от 17.02.2009 г. № 115-ПП</a:t>
            </a:r>
            <a:endParaRPr lang="ru-RU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72057" y="0"/>
            <a:ext cx="1136577" cy="1220950"/>
            <a:chOff x="8630473" y="4709556"/>
            <a:chExt cx="1136577" cy="1220949"/>
          </a:xfrm>
          <a:effectLst/>
        </p:grpSpPr>
        <p:sp>
          <p:nvSpPr>
            <p:cNvPr id="5" name="TextBox 4"/>
            <p:cNvSpPr txBox="1"/>
            <p:nvPr/>
          </p:nvSpPr>
          <p:spPr>
            <a:xfrm>
              <a:off x="8769424" y="5581808"/>
              <a:ext cx="958776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100" b="1" spc="550" dirty="0" smtClean="0">
                  <a:solidFill>
                    <a:srgbClr val="C00000"/>
                  </a:solidFill>
                  <a:latin typeface="Arial Narrow" charset="0"/>
                  <a:ea typeface="Arial Narrow" charset="0"/>
                  <a:cs typeface="Arial Narrow" charset="0"/>
                </a:rPr>
                <a:t>МОСКВА</a:t>
              </a:r>
              <a:endParaRPr lang="ru-RU" sz="1100" b="1" spc="550" dirty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endParaRP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8769424" y="4709556"/>
              <a:ext cx="858676" cy="858676"/>
              <a:chOff x="1" y="5445222"/>
              <a:chExt cx="1224135" cy="1224135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1" y="5445222"/>
                <a:ext cx="1224135" cy="122413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ru-RU"/>
              </a:p>
            </p:txBody>
          </p:sp>
          <p:pic>
            <p:nvPicPr>
              <p:cNvPr id="9" name="Изображение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1504" y="5634335"/>
                <a:ext cx="841132" cy="841132"/>
              </a:xfrm>
              <a:prstGeom prst="rect">
                <a:avLst/>
              </a:prstGeom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8630473" y="5768922"/>
              <a:ext cx="1136577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50" spc="300" dirty="0" smtClean="0">
                  <a:solidFill>
                    <a:srgbClr val="C00000"/>
                  </a:solidFill>
                  <a:latin typeface="Arial Narrow" charset="0"/>
                  <a:ea typeface="Arial Narrow" charset="0"/>
                  <a:cs typeface="Arial Narrow" charset="0"/>
                </a:rPr>
                <a:t>2018</a:t>
              </a:r>
              <a:endParaRPr lang="ru-RU" sz="1050" spc="300" dirty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endParaRPr>
            </a:p>
          </p:txBody>
        </p:sp>
      </p:grpSp>
      <p:pic>
        <p:nvPicPr>
          <p:cNvPr id="10" name="Изображение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16" y="5570987"/>
            <a:ext cx="1828313" cy="130335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96899" y="2043570"/>
            <a:ext cx="8918575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Форма регионального обследования № 1-РИ </a:t>
            </a:r>
            <a:r>
              <a:rPr lang="ru-RU" b="1" dirty="0" smtClean="0">
                <a:solidFill>
                  <a:schemeClr val="bg1"/>
                </a:solidFill>
              </a:rPr>
              <a:t>(реабилитация инвалидов) 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"</a:t>
            </a:r>
            <a:r>
              <a:rPr lang="ru-RU" sz="2000" b="1" dirty="0" smtClean="0">
                <a:solidFill>
                  <a:schemeClr val="bg1"/>
                </a:solidFill>
              </a:rPr>
              <a:t>Сведения об оказании инвалидам реабилитационных услуг (мероприятий) 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 обеспечении техническими средствами реабилитации</a:t>
            </a:r>
            <a:r>
              <a:rPr lang="ru-RU" sz="2400" b="1" dirty="0" smtClean="0">
                <a:solidFill>
                  <a:schemeClr val="bg1"/>
                </a:solidFill>
              </a:rPr>
              <a:t>»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62150" y="5276850"/>
            <a:ext cx="6572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Альтфедер Анна Владимировна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9175" y="6000750"/>
            <a:ext cx="91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2019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99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РАЗДЕЛ 1: таблица </a:t>
            </a:r>
            <a:r>
              <a:rPr lang="ru-RU" b="1" dirty="0"/>
              <a:t>1.2.  </a:t>
            </a:r>
            <a:r>
              <a:rPr lang="ru-RU" b="1" dirty="0" smtClean="0"/>
              <a:t>«Выполнение </a:t>
            </a:r>
            <a:r>
              <a:rPr lang="ru-RU" b="1" dirty="0"/>
              <a:t>мероприятий по медицинской реабилитации </a:t>
            </a:r>
            <a:r>
              <a:rPr lang="ru-RU" b="1" dirty="0" smtClean="0"/>
              <a:t>инвалидов»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9075" y="733421"/>
          <a:ext cx="9277349" cy="5348755"/>
        </p:xfrm>
        <a:graphic>
          <a:graphicData uri="http://schemas.openxmlformats.org/drawingml/2006/table">
            <a:tbl>
              <a:tblPr/>
              <a:tblGrid>
                <a:gridCol w="4848781"/>
                <a:gridCol w="553571"/>
                <a:gridCol w="553571"/>
                <a:gridCol w="553571"/>
                <a:gridCol w="553571"/>
                <a:gridCol w="553571"/>
                <a:gridCol w="553571"/>
                <a:gridCol w="553571"/>
                <a:gridCol w="553571"/>
              </a:tblGrid>
              <a:tr h="19051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Наименование мероприятия</a:t>
                      </a:r>
                    </a:p>
                  </a:txBody>
                  <a:tcPr marL="6070" marR="6070" marT="6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6070" marR="6070" marT="60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Количество инвалидов (чел.)</a:t>
                      </a:r>
                    </a:p>
                  </a:txBody>
                  <a:tcPr marL="6070" marR="6070" marT="6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Нуждавшихся в проведении реабилитационных мероприятий</a:t>
                      </a:r>
                    </a:p>
                  </a:txBody>
                  <a:tcPr marL="6070" marR="6070" marT="6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Получивших курс  реабилитационных мероприятий</a:t>
                      </a:r>
                    </a:p>
                  </a:txBody>
                  <a:tcPr marL="6070" marR="6070" marT="6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Результаты  реабилитационных мероприятий</a:t>
                      </a:r>
                    </a:p>
                  </a:txBody>
                  <a:tcPr marL="6070" marR="6070" marT="6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2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6070" marR="6070" marT="60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по ИПР</a:t>
                      </a:r>
                    </a:p>
                  </a:txBody>
                  <a:tcPr marL="6070" marR="6070" marT="60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6070" marR="6070" marT="60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по ИПР</a:t>
                      </a:r>
                    </a:p>
                  </a:txBody>
                  <a:tcPr marL="6070" marR="6070" marT="60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полное восстановление утраченных функций</a:t>
                      </a:r>
                    </a:p>
                  </a:txBody>
                  <a:tcPr marL="6070" marR="6070" marT="60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частичная компенсация утраченных функций</a:t>
                      </a:r>
                    </a:p>
                  </a:txBody>
                  <a:tcPr marL="6070" marR="6070" marT="60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без улучшения или ухудшение функций жизнедеятельности</a:t>
                      </a:r>
                    </a:p>
                  </a:txBody>
                  <a:tcPr marL="6070" marR="6070" marT="60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3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Восстановительная терапия (физиотерапия, бальнеолечение, теплолечение, мануальная и иглорефлексотерпия,  массаж, лечебная физкультура,  механотерапия, кинезотерапия, трудотерапия, лекарственная и психотерапия,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логотерапия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)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1201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241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Реконструктивная хирургия- всего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1202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41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в том числе: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1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эндопротезирование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1203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41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артропластика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1204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41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- стабилизация позвоночника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1205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41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- артродез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1206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41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- реконструктивные операции на сердце – всего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1207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41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                                   из них: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аорто-коронарное шунтирование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1208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41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- пр. реконструктивные операции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1209</a:t>
                      </a: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070" marR="6070" marT="60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3455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>
                          <a:latin typeface="Arial"/>
                        </a:rPr>
                        <a:t>строки </a:t>
                      </a:r>
                      <a:r>
                        <a:rPr lang="ru-RU" sz="1200" b="1" i="1" u="none" strike="noStrike" dirty="0" smtClean="0">
                          <a:latin typeface="Arial"/>
                        </a:rPr>
                        <a:t>1202-1209 </a:t>
                      </a:r>
                      <a:r>
                        <a:rPr lang="ru-RU" sz="1200" b="1" i="1" u="none" strike="noStrike" dirty="0">
                          <a:latin typeface="Arial"/>
                        </a:rPr>
                        <a:t>заполняют только те медицинские </a:t>
                      </a:r>
                      <a:r>
                        <a:rPr lang="ru-RU" sz="1200" b="1" i="1" u="none" strike="noStrike" dirty="0" smtClean="0">
                          <a:latin typeface="Arial"/>
                        </a:rPr>
                        <a:t>организации (Стационары и Центры), </a:t>
                      </a:r>
                      <a:r>
                        <a:rPr lang="ru-RU" sz="1200" b="1" i="1" u="none" strike="noStrike" dirty="0">
                          <a:latin typeface="Arial"/>
                        </a:rPr>
                        <a:t>которые проводят указанную </a:t>
                      </a:r>
                      <a:r>
                        <a:rPr lang="ru-RU" sz="1200" b="1" i="1" u="none" strike="noStrike" dirty="0" smtClean="0">
                          <a:latin typeface="Arial"/>
                        </a:rPr>
                        <a:t>реабилитацию (1202=1203+1204+1205+1206+1207+1209 по всем графам) и имеют финансирование!</a:t>
                      </a:r>
                      <a:endParaRPr lang="ru-RU" sz="1200" b="1" i="1" u="none" strike="noStrike" dirty="0">
                        <a:latin typeface="Arial"/>
                      </a:endParaRPr>
                    </a:p>
                  </a:txBody>
                  <a:tcPr marL="6070" marR="6070" marT="60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ая прямоугольная выноска 3"/>
          <p:cNvSpPr/>
          <p:nvPr/>
        </p:nvSpPr>
        <p:spPr>
          <a:xfrm>
            <a:off x="6857999" y="4257675"/>
            <a:ext cx="2847975" cy="1393698"/>
          </a:xfrm>
          <a:prstGeom prst="wedgeRoundRectCallout">
            <a:avLst>
              <a:gd name="adj1" fmla="val -99911"/>
              <a:gd name="adj2" fmla="val -8033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Строку 1202 заполняют  стационары, которые  непосредственно оказали данные услуги!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5753101" y="3028950"/>
            <a:ext cx="3971924" cy="803148"/>
          </a:xfrm>
          <a:prstGeom prst="wedgeRectCallout">
            <a:avLst>
              <a:gd name="adj1" fmla="val -61710"/>
              <a:gd name="adj2" fmla="val -24458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Строку 1201 заполняют поликлиники, диспансеры и поликлинические отделения медицинских организаций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76275" y="2908"/>
            <a:ext cx="8669337" cy="596718"/>
          </a:xfrm>
        </p:spPr>
        <p:txBody>
          <a:bodyPr/>
          <a:lstStyle/>
          <a:p>
            <a:pPr algn="ctr"/>
            <a:r>
              <a:rPr lang="ru-RU" b="1" dirty="0" smtClean="0"/>
              <a:t>РАЗДЕЛ 1: таблица </a:t>
            </a:r>
            <a:r>
              <a:rPr lang="ru-RU" b="1" dirty="0"/>
              <a:t>1.3.   Протезно-ортопедическая помощь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09547" y="733428"/>
          <a:ext cx="9515476" cy="5274885"/>
        </p:xfrm>
        <a:graphic>
          <a:graphicData uri="http://schemas.openxmlformats.org/drawingml/2006/table">
            <a:tbl>
              <a:tblPr/>
              <a:tblGrid>
                <a:gridCol w="4427992"/>
                <a:gridCol w="565276"/>
                <a:gridCol w="565276"/>
                <a:gridCol w="565276"/>
                <a:gridCol w="565276"/>
                <a:gridCol w="565276"/>
                <a:gridCol w="565276"/>
                <a:gridCol w="565276"/>
                <a:gridCol w="565276"/>
                <a:gridCol w="565276"/>
              </a:tblGrid>
              <a:tr h="19426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Наименование мероприятия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Количество инвалидов (чел.)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2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Нуждавшихся в протезно-ортопедической помощи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Получивших протезно-ортопедическую помощь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из них: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трудоспособного возраста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детей-инвалидов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2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по ИПР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по ИПР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 (из гр.3)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по ИПР (из гр.4)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 (из гр.3)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по ИПР (из гр.4)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-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-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Обеспечение протезно-ортопе-дическими изделиями – всего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1301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28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в том числе: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0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протезами верхних и нижних конечностей различных  конструкций (лечебно-тренировочные и постоянного пользования)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1302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0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ортопедическими аппаратами, ортезами нижних и верхних конечностей разных конструкций (лечебные и постоянного пользования)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1303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0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туторами  различных конструкций на верхние и нижние конечности (лечебные и постоянного пользования)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1304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лечебными бандажами противорадикулитными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1324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бандажами, ремнями, поясами грыжевыми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1325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1326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1327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Обеспечение ортопедической обувью – всего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1328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28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в том числе: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-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- сложной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1329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- малосложной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1330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- на протезы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1331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Ремонт протезно-ортопедических изделий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1332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Скругленная прямоугольная выноска 3"/>
          <p:cNvSpPr/>
          <p:nvPr/>
        </p:nvSpPr>
        <p:spPr>
          <a:xfrm>
            <a:off x="7219949" y="2667000"/>
            <a:ext cx="2371725" cy="2933700"/>
          </a:xfrm>
          <a:prstGeom prst="wedgeRoundRectCallout">
            <a:avLst>
              <a:gd name="adj1" fmla="val -134086"/>
              <a:gd name="adj2" fmla="val -60877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6391275" y="2657474"/>
            <a:ext cx="3181350" cy="2943225"/>
          </a:xfrm>
          <a:prstGeom prst="wedgeRoundRectCallout">
            <a:avLst>
              <a:gd name="adj1" fmla="val -89389"/>
              <a:gd name="adj2" fmla="val 22371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Таблица 1.3 заполняется  организациями, которые непосредственно обеспечивают  инвалидов указанными изделиями.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Выписанные направления на получение – это не обеспечение!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РАЗДЕЛ 1: таблица </a:t>
            </a:r>
            <a:r>
              <a:rPr lang="ru-RU" b="1" dirty="0"/>
              <a:t>1.4.   Обеспечение техническими средствами </a:t>
            </a:r>
            <a:r>
              <a:rPr lang="ru-RU" b="1" dirty="0" smtClean="0"/>
              <a:t>медицинской </a:t>
            </a:r>
            <a:r>
              <a:rPr lang="ru-RU" b="1" dirty="0"/>
              <a:t>реабилитации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9550" y="647699"/>
          <a:ext cx="9486900" cy="5511046"/>
        </p:xfrm>
        <a:graphic>
          <a:graphicData uri="http://schemas.openxmlformats.org/drawingml/2006/table">
            <a:tbl>
              <a:tblPr/>
              <a:tblGrid>
                <a:gridCol w="3969961"/>
                <a:gridCol w="512554"/>
                <a:gridCol w="708256"/>
                <a:gridCol w="633703"/>
                <a:gridCol w="633703"/>
                <a:gridCol w="714259"/>
                <a:gridCol w="578616"/>
                <a:gridCol w="578616"/>
                <a:gridCol w="578616"/>
                <a:gridCol w="578616"/>
              </a:tblGrid>
              <a:tr h="18871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Наименование мероприятия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Количество инвалидов (чел.)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Нуждавшихся в технических средствах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Получивших технические средства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из них: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трудоспособного возраста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детей-инвалидов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 т.ч. по ИПР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по ИПР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 (из гр.3)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по ИПР (из гр.4)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 (из гр.3)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 т.ч. по ИПР (из гр.4)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6294" marR="6294" marT="6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Обеспечение техническими средствами медицинской реабилитации - всего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1401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685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в том числе: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мочеприемниками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1402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калоприемниками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1403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эктопротезами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1404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трахеостомическими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трубками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1405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тест-полосками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1406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шприц-ручками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для введения инсулина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1407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эндопротезами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1408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очками-гиперокулярами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1409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голосообразующими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аппаратами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1410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слуховыми аппаратами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производства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1411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2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              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                      из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них - для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детей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1412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2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     - зубными протезами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1413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20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абсорбирующим бельем,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памперсами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1414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00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специальными средствами при нарушениях функций выделения при противоестественных отверстиях –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стомах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1415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2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1416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94" marR="6294" marT="6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146">
                <a:tc gridSpan="10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294" marR="6294" marT="6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5657850" y="3362326"/>
            <a:ext cx="4105274" cy="800100"/>
          </a:xfrm>
          <a:prstGeom prst="wedgeRoundRectCallout">
            <a:avLst>
              <a:gd name="adj1" fmla="val -75081"/>
              <a:gd name="adj2" fmla="val 11330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Строка1411=1401  заполняется только НИКИ отоларингологии  Л.И. Свержевского;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строка 1412 входит в строку 1411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810251" y="5343526"/>
            <a:ext cx="3981450" cy="742950"/>
          </a:xfrm>
          <a:prstGeom prst="wedgeRoundRectCallout">
            <a:avLst>
              <a:gd name="adj1" fmla="val -79975"/>
              <a:gd name="adj2" fmla="val -7958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400" b="1" dirty="0" smtClean="0">
                <a:solidFill>
                  <a:srgbClr val="FF0000"/>
                </a:solidFill>
                <a:latin typeface="Times New Roman"/>
              </a:rPr>
              <a:t>Строка  1413 = 1401  заполняется  только стоматологическими поликлиниками!</a:t>
            </a:r>
            <a:endParaRPr lang="ru-RU" sz="14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905375" y="2390775"/>
            <a:ext cx="5000625" cy="612648"/>
          </a:xfrm>
          <a:prstGeom prst="wedgeRoundRectCallout">
            <a:avLst>
              <a:gd name="adj1" fmla="val -54677"/>
              <a:gd name="adj2" fmla="val 13246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Строка 1401= </a:t>
            </a:r>
            <a:r>
              <a:rPr lang="ru-RU" sz="1200" dirty="0" smtClean="0">
                <a:solidFill>
                  <a:schemeClr val="tx1"/>
                </a:solidFill>
              </a:rPr>
              <a:t>=1402+1403+1404+1405+1406+1408+1409+1411+1413+1414+1415; </a:t>
            </a:r>
            <a:r>
              <a:rPr lang="ru-RU" sz="1200" b="1" dirty="0" smtClean="0">
                <a:solidFill>
                  <a:schemeClr val="tx1"/>
                </a:solidFill>
              </a:rPr>
              <a:t>строка 1407 не входит в строку 1401, если заполнена строка 1406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РАЗДЕЛ 1: таблица 1.5 Санаторно-курортное лечение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598" y="666748"/>
          <a:ext cx="9515477" cy="4988537"/>
        </p:xfrm>
        <a:graphic>
          <a:graphicData uri="http://schemas.openxmlformats.org/drawingml/2006/table">
            <a:tbl>
              <a:tblPr/>
              <a:tblGrid>
                <a:gridCol w="4381502"/>
                <a:gridCol w="847725"/>
                <a:gridCol w="800100"/>
                <a:gridCol w="904875"/>
                <a:gridCol w="876300"/>
                <a:gridCol w="838200"/>
                <a:gridCol w="866775"/>
              </a:tblGrid>
              <a:tr h="31344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заполняют санатории и </a:t>
                      </a:r>
                      <a:r>
                        <a:rPr lang="ru-RU" sz="1400" b="1" i="0" u="none" strike="noStrike" dirty="0" smtClean="0">
                          <a:latin typeface="Arial"/>
                        </a:rPr>
                        <a:t>медицинские организации</a:t>
                      </a:r>
                      <a:r>
                        <a:rPr lang="ru-RU" sz="1400" b="1" i="0" u="none" strike="noStrike" baseline="0" dirty="0" smtClean="0">
                          <a:latin typeface="Arial"/>
                        </a:rPr>
                        <a:t> амбулаторно-поликлинической сети (ДГП и ГП)</a:t>
                      </a:r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8200" marR="8200" marT="8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609">
                <a:tc rowSpan="3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Наименование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мероприятия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Количество инвалидов (чел.)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8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Нуждавшихся в санаторно-курортном лечении</a:t>
                      </a:r>
                    </a:p>
                  </a:txBody>
                  <a:tcPr marL="8200" marR="8200" marT="8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из них обеспечено путевками:</a:t>
                      </a:r>
                    </a:p>
                  </a:txBody>
                  <a:tcPr marL="8200" marR="8200" marT="8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2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по ИПР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том числе трудоспособного возраста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из них работающих (из гр.4)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09"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Обеспечение путевками на  санаторно-курортное лечение – всего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1501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в том числе: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- неработающих инвалидов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1502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Х</a:t>
                      </a:r>
                    </a:p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36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- лиц, впервые признанных инвалидами 1 группы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1503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Х</a:t>
                      </a:r>
                    </a:p>
                  </a:txBody>
                  <a:tcPr marL="8200" marR="8200" marT="8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36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- инвалидов вследствие туберкулеза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1504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- детей-инвалидов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1505</a:t>
                      </a: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Х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Х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00" marR="8200" marT="8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ая прямоугольная выноска 3"/>
          <p:cNvSpPr/>
          <p:nvPr/>
        </p:nvSpPr>
        <p:spPr>
          <a:xfrm>
            <a:off x="485776" y="1209675"/>
            <a:ext cx="3914774" cy="1012698"/>
          </a:xfrm>
          <a:prstGeom prst="wedgeRoundRectCallout">
            <a:avLst>
              <a:gd name="adj1" fmla="val 87197"/>
              <a:gd name="adj2" fmla="val 19605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Графа 1 заполняется в соответствии с заполненной строкой 132 из т.2.4 «Столичное здравоохранение» за отчетный год: строка 1501= строке 132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981200" y="5838826"/>
            <a:ext cx="6705600" cy="771524"/>
          </a:xfrm>
          <a:prstGeom prst="wedgeRoundRectCallout">
            <a:avLst>
              <a:gd name="adj1" fmla="val 33854"/>
              <a:gd name="adj2" fmla="val -333847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Графу 3 заполняют медицинские организации в соответствии с заполненной строкой 133 из т.2.4 «Столичное здравоохранение» за отчетный год в части путевок, полученных от ДЗМ и иных источников, кроме соцзащиты: строка 1501 </a:t>
            </a:r>
            <a:r>
              <a:rPr lang="en-US" sz="1400" dirty="0" smtClean="0">
                <a:solidFill>
                  <a:schemeClr val="tx1"/>
                </a:solidFill>
              </a:rPr>
              <a:t>&lt;</a:t>
            </a:r>
            <a:r>
              <a:rPr lang="ru-RU" sz="1400" dirty="0" smtClean="0">
                <a:solidFill>
                  <a:schemeClr val="tx1"/>
                </a:solidFill>
              </a:rPr>
              <a:t> строки 133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РАЗДЕЛ 2:   </a:t>
            </a:r>
            <a:r>
              <a:rPr lang="ru-RU" b="1" dirty="0"/>
              <a:t>Профессиональная реабилитация и обучение инвалидов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350" y="695315"/>
          <a:ext cx="9639302" cy="5540791"/>
        </p:xfrm>
        <a:graphic>
          <a:graphicData uri="http://schemas.openxmlformats.org/drawingml/2006/table">
            <a:tbl>
              <a:tblPr/>
              <a:tblGrid>
                <a:gridCol w="3927119"/>
                <a:gridCol w="634687"/>
                <a:gridCol w="634687"/>
                <a:gridCol w="634687"/>
                <a:gridCol w="634687"/>
                <a:gridCol w="634687"/>
                <a:gridCol w="634687"/>
                <a:gridCol w="634687"/>
                <a:gridCol w="634687"/>
                <a:gridCol w="634687"/>
              </a:tblGrid>
              <a:tr h="20003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Заполняют только медицинские организации, имеющие штаты и </a:t>
                      </a: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финансирование </a:t>
                      </a:r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 это ПНД И ПКБ</a:t>
                      </a:r>
                    </a:p>
                  </a:txBody>
                  <a:tcPr marL="6284" marR="6284" marT="6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35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Наименование мероприятия</a:t>
                      </a:r>
                    </a:p>
                  </a:txBody>
                  <a:tcPr marL="6284" marR="6284" marT="6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№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строки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Количество инвалидов (чел.)</a:t>
                      </a:r>
                    </a:p>
                  </a:txBody>
                  <a:tcPr marL="6284" marR="6284" marT="6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Нуждавшихся в профессиональной  реабилитации и обучении</a:t>
                      </a:r>
                    </a:p>
                  </a:txBody>
                  <a:tcPr marL="6284" marR="6284" marT="6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Получившие профессиональную реабилитацию и обучение</a:t>
                      </a:r>
                    </a:p>
                  </a:txBody>
                  <a:tcPr marL="6284" marR="6284" marT="6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из них:</a:t>
                      </a:r>
                    </a:p>
                  </a:txBody>
                  <a:tcPr marL="6284" marR="6284" marT="6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трудоспособного возраста</a:t>
                      </a:r>
                    </a:p>
                  </a:txBody>
                  <a:tcPr marL="6284" marR="6284" marT="6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детей-инвалидов</a:t>
                      </a:r>
                    </a:p>
                  </a:txBody>
                  <a:tcPr marL="6284" marR="6284" marT="6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8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6284" marR="6284" marT="6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по ИПР</a:t>
                      </a:r>
                    </a:p>
                  </a:txBody>
                  <a:tcPr marL="6284" marR="6284" marT="6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6284" marR="6284" marT="6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по ИПР</a:t>
                      </a:r>
                    </a:p>
                  </a:txBody>
                  <a:tcPr marL="6284" marR="6284" marT="6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 (из гр.3)</a:t>
                      </a:r>
                    </a:p>
                  </a:txBody>
                  <a:tcPr marL="6284" marR="6284" marT="6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по ИПР (из гр.4)</a:t>
                      </a:r>
                    </a:p>
                  </a:txBody>
                  <a:tcPr marL="6284" marR="6284" marT="6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 (из гр.3)</a:t>
                      </a:r>
                    </a:p>
                  </a:txBody>
                  <a:tcPr marL="6284" marR="6284" marT="6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по ИПР (из гр.4)</a:t>
                      </a:r>
                    </a:p>
                  </a:txBody>
                  <a:tcPr marL="6284" marR="6284" marT="6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Обеспечение профессиональной ориентации – всего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2101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27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в том числе: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профдиагностика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2102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профинформирование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2103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профессионально-психологическая поддержка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2104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профотбор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2105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профпотбор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2106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Обучение (переобучение) – всего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2201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27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в том числе: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Общее образование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2202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272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из него: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- дошкольное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2203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- начальное (1 ступень)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2204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- основное (базовое) (1-2 ступень)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2205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- среднее (полное) (1-3 ступень)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2206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Профессиональное образование всех уровней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2207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272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из него: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- профессиональная подготовка и повышение квалификации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2208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- начальное профессиональное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2209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- среднее профессиональное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2210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- высшее профессиональное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2211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- послевузовское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2212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- дополнительное образование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2213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2214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Содействие в трудоустройстве на рынке труда - всего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2301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272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в том числе: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0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подбор рабочего места на предприятиях (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учр-иях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, организациях)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2302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- содействие в создании  специального рабочего места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2303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Профессионально-производственная адаптация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2304</a:t>
                      </a: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284" marR="6284" marT="62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РАЗДЕЛ 2: таблица </a:t>
            </a:r>
            <a:r>
              <a:rPr lang="ru-RU" b="1" dirty="0"/>
              <a:t>2.1.   Справочно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00025" y="723896"/>
          <a:ext cx="9544049" cy="5219703"/>
        </p:xfrm>
        <a:graphic>
          <a:graphicData uri="http://schemas.openxmlformats.org/drawingml/2006/table">
            <a:tbl>
              <a:tblPr/>
              <a:tblGrid>
                <a:gridCol w="8015091"/>
                <a:gridCol w="764479"/>
                <a:gridCol w="764479"/>
              </a:tblGrid>
              <a:tr h="819116"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latin typeface="Arial"/>
                        </a:rPr>
                        <a:t>Заполняют все медицинские организации, в которых работают сотрудники-инвалиды, сведения </a:t>
                      </a:r>
                      <a:r>
                        <a:rPr lang="ru-RU" sz="1600" b="1" i="0" u="none" strike="noStrike" dirty="0" smtClean="0">
                          <a:latin typeface="Arial"/>
                        </a:rPr>
                        <a:t>необходимо сверить </a:t>
                      </a:r>
                      <a:r>
                        <a:rPr lang="ru-RU" sz="1600" b="1" i="0" u="none" strike="noStrike" dirty="0">
                          <a:latin typeface="Arial"/>
                        </a:rPr>
                        <a:t>с кадровой </a:t>
                      </a:r>
                      <a:r>
                        <a:rPr lang="ru-RU" sz="1600" b="1" i="0" u="none" strike="noStrike" dirty="0" smtClean="0">
                          <a:latin typeface="Arial"/>
                        </a:rPr>
                        <a:t>службой </a:t>
                      </a:r>
                      <a:r>
                        <a:rPr lang="ru-RU" sz="1600" b="1" i="0" u="none" strike="noStrike" dirty="0">
                          <a:latin typeface="Arial"/>
                        </a:rPr>
                        <a:t>по отчету </a:t>
                      </a:r>
                      <a:r>
                        <a:rPr lang="ru-RU" sz="1600" b="1" i="0" u="none" strike="noStrike" baseline="0" dirty="0" smtClean="0">
                          <a:latin typeface="Arial"/>
                        </a:rPr>
                        <a:t> «</a:t>
                      </a:r>
                      <a:r>
                        <a:rPr lang="ru-RU" sz="1600" b="1" i="0" u="none" strike="noStrike" dirty="0" smtClean="0">
                          <a:latin typeface="Arial"/>
                        </a:rPr>
                        <a:t>квотирование </a:t>
                      </a:r>
                      <a:r>
                        <a:rPr lang="ru-RU" sz="1600" b="1" i="0" u="none" strike="noStrike" dirty="0">
                          <a:latin typeface="Arial"/>
                        </a:rPr>
                        <a:t>рабочих </a:t>
                      </a:r>
                      <a:r>
                        <a:rPr lang="ru-RU" sz="1600" b="1" i="0" u="none" strike="noStrike" dirty="0" smtClean="0">
                          <a:latin typeface="Arial"/>
                        </a:rPr>
                        <a:t>мест»  </a:t>
                      </a:r>
                      <a:r>
                        <a:rPr lang="ru-RU" sz="1600" b="1" i="0" u="none" strike="noStrike" dirty="0">
                          <a:latin typeface="Arial"/>
                        </a:rPr>
                        <a:t>на конец отчетного </a:t>
                      </a:r>
                      <a:r>
                        <a:rPr lang="ru-RU" sz="1600" b="1" i="0" u="none" strike="noStrike" dirty="0" smtClean="0">
                          <a:latin typeface="Arial"/>
                        </a:rPr>
                        <a:t>года; данные из строки 2502 прошлого года переходят в строку 2501! </a:t>
                      </a:r>
                      <a:endParaRPr lang="ru-RU" sz="1600" b="1" i="0" u="none" strike="noStrike" dirty="0">
                        <a:latin typeface="Arial"/>
                      </a:endParaRPr>
                    </a:p>
                  </a:txBody>
                  <a:tcPr marL="8269" marR="8269" marT="82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0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№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строки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Значение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Количество работающих на предприятии инвалидов </a:t>
                      </a:r>
                      <a:r>
                        <a:rPr lang="ru-RU" sz="1100" b="1" i="0" u="sng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на начало отчетного года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2501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8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Количество работающих на предприятии инвалидов </a:t>
                      </a:r>
                      <a:r>
                        <a:rPr lang="ru-RU" sz="1100" b="1" i="0" u="sng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на конец отчетного года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2502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8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в том числе: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работающих в надомных условиях на начало отчетного года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2503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работающих в надомных условиях на конец отчетного года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2504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Количество инвалидов, занятых на квотируемых рабочих местах, на конец отчетного года   (из стр.2502) 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2505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8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Принято инвалидов на квотируемые рабочие места за отчетный год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2506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8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Наличие специальных рабочих мест для инвалидов на начало отчетного года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2507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Количество работающих на них инвалидов на начало отчетного года  (из стр.2501)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2508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Наличие специальных рабочих мест для инвалидов на конец отчетного года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2509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Количество работающих на них инвалидов на конец отчетного года (из стр.2502)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2510</a:t>
                      </a: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69" marR="8269" marT="8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114425" y="2908"/>
            <a:ext cx="8231187" cy="596718"/>
          </a:xfrm>
        </p:spPr>
        <p:txBody>
          <a:bodyPr/>
          <a:lstStyle/>
          <a:p>
            <a:pPr algn="ctr"/>
            <a:r>
              <a:rPr lang="ru-RU" b="1" dirty="0" smtClean="0"/>
              <a:t>РАЗДЕЛ 3:  </a:t>
            </a:r>
            <a:r>
              <a:rPr lang="ru-RU" b="1" dirty="0"/>
              <a:t>Социальная реабилитация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38123" y="685793"/>
          <a:ext cx="9496426" cy="5758080"/>
        </p:xfrm>
        <a:graphic>
          <a:graphicData uri="http://schemas.openxmlformats.org/drawingml/2006/table">
            <a:tbl>
              <a:tblPr/>
              <a:tblGrid>
                <a:gridCol w="3724471"/>
                <a:gridCol w="487496"/>
                <a:gridCol w="575245"/>
                <a:gridCol w="643495"/>
                <a:gridCol w="692245"/>
                <a:gridCol w="633745"/>
                <a:gridCol w="643495"/>
                <a:gridCol w="692245"/>
                <a:gridCol w="682495"/>
                <a:gridCol w="721494"/>
              </a:tblGrid>
              <a:tr h="9962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Наименование мероприятия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4662" marR="4662" marT="46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Количество инвалидов (чел.)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Нуждавшихся в социальной реабилитации</a:t>
                      </a:r>
                      <a:b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Получивших социальную реабилитацию</a:t>
                      </a:r>
                      <a:b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из них: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5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трудоспособного возраста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детей-инвалидов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 т.ч. по ИПР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 т.ч. по ИПР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 (из гр.3)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 т.ч. по ИПР (из гр.4)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 (из гр.3)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по ИПР (из гр.4)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-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-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Социально-бытовая адаптация – всего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3101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в том числе: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Информирование и консультирование по вопросам социальной реабилитации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3102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Обучение “жизни с инвалидностью”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3103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из него: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- развитие навыков самообслуживания и ведения домашнего хозяйства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3104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7382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- реабилитационная работа с родственниками, членами  семьи, сослуживцами по месту работы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3105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    - обучение пользованию техническими средствами реабилитации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3106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Обеспечение техническими средствами - всего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3201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в том числе: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бытовыми приспособлениями для приема пищи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3202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7382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бытовыми приспособлениями для выполнения санитарно- гигиенических процедур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3203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бытовыми приспособлениями   для надевания и снятия  одежды, чулок, обуви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3204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специальными кухонными приспособлениями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3205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автомобилями с ручным управлением, выдаваемыми бесплатно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3206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автомобилями с обычным  управлением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3207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денежной компенсацией вместо транспортного средства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3208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комнатными </a:t>
                      </a:r>
                      <a:r>
                        <a:rPr lang="ru-RU" sz="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кресло-колясками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3209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- прогулочными велокресло-колясками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3210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малогабаритными колясками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3211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ходунками любой модификации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3218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- кресло-колясками с электроприводом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3219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приборами для письма рельефно-точечным шрифтом Брайля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3220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книгами со специальным рельефно-точечным шрифтом Брайля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3221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- другими техническими средствами реабилитации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3241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ремонтом технических средств реабилитации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3242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3243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Социально-средовая ориентация – всего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3301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в том числе: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7382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психотерапия, психологическая коррекция, психотренинг, психологическое консультирование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3302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обучение персональной  сохранности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3303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обучение жизненным навыкам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3304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обучение социальному общению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3305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обучение социальной независимости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3306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оказание консультативной помощи в решении личных проблем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3307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обучение навыкам проведения досуга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3308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реабилитация методами физической культуры и спорта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3309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48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- содействие в оздоровлении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3310</a:t>
                      </a: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2" marR="4662" marT="4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ая выноска 3"/>
          <p:cNvSpPr/>
          <p:nvPr/>
        </p:nvSpPr>
        <p:spPr>
          <a:xfrm>
            <a:off x="6553199" y="2047875"/>
            <a:ext cx="3038475" cy="3829050"/>
          </a:xfrm>
          <a:prstGeom prst="wedgeRectCallout">
            <a:avLst>
              <a:gd name="adj1" fmla="val -57791"/>
              <a:gd name="adj2" fmla="val -89863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Этот раздел заполняется медицинскими организациями </a:t>
            </a:r>
            <a:r>
              <a:rPr lang="ru-RU" u="sng" dirty="0" smtClean="0">
                <a:solidFill>
                  <a:schemeClr val="tx1"/>
                </a:solidFill>
              </a:rPr>
              <a:t>психиатрического профиля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необходимо обратить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особое внимание на строку 3201 и входящие в нее строки 3202-3242, так как они должны быть подтверждены финансированием!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Анализ заполнения формы учреждениями ДЗМ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0522" y="819154"/>
          <a:ext cx="9163052" cy="5153020"/>
        </p:xfrm>
        <a:graphic>
          <a:graphicData uri="http://schemas.openxmlformats.org/drawingml/2006/table">
            <a:tbl>
              <a:tblPr/>
              <a:tblGrid>
                <a:gridCol w="2532500"/>
                <a:gridCol w="736728"/>
                <a:gridCol w="736728"/>
                <a:gridCol w="736728"/>
                <a:gridCol w="736728"/>
                <a:gridCol w="736728"/>
                <a:gridCol w="736728"/>
                <a:gridCol w="736728"/>
                <a:gridCol w="736728"/>
                <a:gridCol w="736728"/>
              </a:tblGrid>
              <a:tr h="1024223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latin typeface="Times New Roman"/>
                        </a:rPr>
                        <a:t>Заполнение таблиц формы медицинскими организациями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2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1.1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1.2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1.3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1.4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1.5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2.1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Городские поликлиники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Детские поликлиники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Диагностические центры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Стоматологические поликлиники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строка 1401; строка</a:t>
                      </a:r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1413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Стационары  без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поликлинических отделений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Санатории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ПКБ (ПНД)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sz="1800" b="1" dirty="0" smtClean="0"/>
              <a:t>Формулы </a:t>
            </a:r>
            <a:r>
              <a:rPr lang="ru-RU" sz="1800" b="1" dirty="0"/>
              <a:t>расчетов основных статистических показателей </a:t>
            </a:r>
            <a:r>
              <a:rPr lang="ru-RU" sz="1800" b="1" dirty="0" smtClean="0"/>
              <a:t>при </a:t>
            </a:r>
            <a:r>
              <a:rPr lang="ru-RU" sz="1800" b="1" dirty="0"/>
              <a:t>анализе заболеваемости и инвалидизации населения</a:t>
            </a:r>
            <a:endParaRPr lang="ru-RU" sz="1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447675" y="729448"/>
            <a:ext cx="9020175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Число пациентов, признанных инвалидами впервые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(на 10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000 населения) = (число пациентов, признанных инвалидами впервые * 10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000)/среднегодовая численность прикрепленного обслуживаемого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населения_____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форме ФСН № 7 (собес) МСЭК;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Число детей в возрасте 0-17 лет (включительно), признанных инвалидами впервые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(на 10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000 населения) = (число детей в возрасте 0-17 лет (включительно), признанных инвалидами впервые * 10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000)/среднегодовая численность детей в возрасте 0-17 лет (включительно)_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 №19 т.1000 стр.9+стр.10 гр.4;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Показатель первичной инвалидности (на 10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000 населения)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(число лиц, признанных впервые инвалидами в отчетном году * 10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000)/среднегодовая численность лиц административной территории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Показатель первичной инвалидности лиц трудоспособного возраста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(на 10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000 населения) = (число лиц трудоспособного возраста, признанных впервые инвалидами в отчетном году * 10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000)/среднегодовая численность лиц  трудоспособного возраста административной территории;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Показатель полной реабилитации инвалидов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(общее число инвалидов, признанных трудоспособными (снятие инвалидности)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100)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 общее число повторно освидетельствованных инвалидов  I, II и III групп;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Показатель частичной реабилитации инвалидов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(общее число признанных инвалидами III группы (из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группы повторно освидетельствованных) + общее число признанных инвалидами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группы (из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группы повторно освидетельствованных) 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100) / общее число повторно освидетельствованных инвалидов I и II групп.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8675" y="1228725"/>
            <a:ext cx="84486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Спасибо за внимание,            успехов в заполнении форм регионального статистического наблюдения!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76500" y="3876675"/>
            <a:ext cx="495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Контактный телефон</a:t>
            </a:r>
            <a:r>
              <a:rPr lang="ru-RU" sz="2400" smtClean="0"/>
              <a:t>:  8(499)2492249 </a:t>
            </a:r>
            <a:r>
              <a:rPr lang="ru-RU" sz="2400" dirty="0" smtClean="0"/>
              <a:t>доб. 557                      </a:t>
            </a:r>
            <a:r>
              <a:rPr lang="en-US" sz="2400" dirty="0" smtClean="0"/>
              <a:t>e-mail</a:t>
            </a:r>
            <a:r>
              <a:rPr lang="ru-RU" sz="2400" dirty="0" smtClean="0"/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2"/>
              </a:rPr>
              <a:t>altfederav@zdrav.mos.ru</a:t>
            </a:r>
            <a:r>
              <a:rPr lang="en-US" sz="2400" dirty="0" smtClean="0"/>
              <a:t>  </a:t>
            </a:r>
            <a:r>
              <a:rPr lang="ru-RU" sz="2400" dirty="0" smtClean="0"/>
              <a:t>                       Альтфедер Анна Владимировна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Содержание формы № 1-РИ (реабилитация инвалидов)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3925" y="752473"/>
          <a:ext cx="8372475" cy="5200652"/>
        </p:xfrm>
        <a:graphic>
          <a:graphicData uri="http://schemas.openxmlformats.org/drawingml/2006/table">
            <a:tbl>
              <a:tblPr/>
              <a:tblGrid>
                <a:gridCol w="8372475"/>
              </a:tblGrid>
              <a:tr h="1300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«Общая 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характеристика контингента 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инвалидов»                        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(заполняется в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соответствии с ФФСН №30 т.2610)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Раздел 1: </a:t>
                      </a:r>
                    </a:p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«Медицинская реабилитация»                                          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(заполняется всеми медицинскими организациями, оказывающими медицинскую помощь населению)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16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Раздел 2:</a:t>
                      </a:r>
                    </a:p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«Профессиональная реабилитация 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 обучение 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инвалидов»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(заполняется всеми медицинскими организациями, в которых работают сотрудники, имеющие инвалидность)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Раздел 3:</a:t>
                      </a:r>
                    </a:p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«Социальная реабилитация»                                                          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(заполняется медицинскими организациями психиатрического профиля)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3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Заполнение и представление Формы </a:t>
            </a:r>
            <a:r>
              <a:rPr lang="ru-RU" b="1" dirty="0"/>
              <a:t>№ </a:t>
            </a:r>
            <a:r>
              <a:rPr lang="ru-RU" b="1" dirty="0" smtClean="0"/>
              <a:t>1-РИ </a:t>
            </a:r>
            <a:endParaRPr lang="ru-RU" b="1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47650" y="189083"/>
            <a:ext cx="9010650" cy="6977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68165" rIns="539580" bIns="46816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89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ведения по форме  № 1-РИ представляют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889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организации и учреждения г. Москвы независимо от        	организационно - правовых форм, форм собственности и подчиненности, 	оказывающие медицинские услуги инвалидам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существляющие           	реабилитацию инвалидов, 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также организации, 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применяющие труд 	инвалидов.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форму № 1-РИ включаются сведения: </a:t>
            </a: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инвалидам всех категорий, проживающим в г. Москве. </a:t>
            </a: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Выделяются данные по инвалидам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имеющим индивидуальную  программу реабилитации/абилитации инвалида;</a:t>
            </a: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инвалиды трудоспособного возраста;</a:t>
            </a: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дети-инвалиды.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Источником информации являются: </a:t>
            </a: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орма 025/у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едицинская карта пациента, получающего медицинскую помощь в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	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амбулаторных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условиях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ИПРА 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карта индивидуальной программы реабилитации/абилитации инвалида;</a:t>
            </a:r>
          </a:p>
          <a:p>
            <a:pPr lvl="0" indent="28892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088/у-06 -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направление на медико-социальную экспертизу;</a:t>
            </a:r>
          </a:p>
          <a:p>
            <a:pPr lvl="0" indent="28892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003/у -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карта стационарного больного; </a:t>
            </a:r>
          </a:p>
          <a:p>
            <a:pPr lvl="0" indent="28892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025-1/у -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талон пациента, получающего медицинскую помощь в амбулаторных  	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Основные ошибки по заполнению формы 1-РИ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752475"/>
            <a:ext cx="81915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Не заполнен титульный лист, отсутствует: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год отчета;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полное наименование, округ;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реквизиты организации </a:t>
            </a:r>
          </a:p>
          <a:p>
            <a:pPr marL="342900" indent="-342900"/>
            <a:r>
              <a:rPr lang="ru-RU" dirty="0" smtClean="0"/>
              <a:t>ОКПО - общероссийский классификатор предприятий и организаций, </a:t>
            </a:r>
          </a:p>
          <a:p>
            <a:pPr marL="342900" indent="-342900"/>
            <a:r>
              <a:rPr lang="ru-RU" dirty="0" smtClean="0"/>
              <a:t>СОАТО – система обозначения объектов административно-территориального </a:t>
            </a:r>
            <a:r>
              <a:rPr lang="ru-RU" dirty="0" smtClean="0"/>
              <a:t>деления.</a:t>
            </a:r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 startAt="2"/>
            </a:pPr>
            <a:r>
              <a:rPr lang="ru-RU" dirty="0" smtClean="0"/>
              <a:t>Двусторонняя печать формы в 2 экземплярах (1 экземпляр возвращается организации с отметкой о приеме и указанием даты предоставления формы в бумажном варианте).</a:t>
            </a:r>
          </a:p>
          <a:p>
            <a:pPr marL="342900" indent="-342900">
              <a:buAutoNum type="arabicPeriod" startAt="2"/>
            </a:pPr>
            <a:endParaRPr lang="ru-RU" dirty="0" smtClean="0"/>
          </a:p>
          <a:p>
            <a:pPr marL="342900" indent="-342900">
              <a:buAutoNum type="arabicPeriod" startAt="3"/>
            </a:pPr>
            <a:r>
              <a:rPr lang="ru-RU" dirty="0" smtClean="0"/>
              <a:t>Не полностью заполнен последний лист формы, отсутствует: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печать организации;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дата составления отчета;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фамилия, имя и отчество руководителя;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фамилия, имя и отчество исполнителя;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e-mail</a:t>
            </a:r>
            <a:r>
              <a:rPr lang="ru-RU" dirty="0" smtClean="0"/>
              <a:t> и телефон исполнителя.</a:t>
            </a:r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 startAt="3"/>
            </a:pPr>
            <a:endParaRPr lang="ru-RU" dirty="0" smtClean="0"/>
          </a:p>
          <a:p>
            <a:pPr marL="342900" indent="-342900">
              <a:buAutoNum type="arabicPeriod" startAt="3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Часто задаваемые вопросы.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71525" y="781050"/>
            <a:ext cx="823912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ВОПРОС:</a:t>
            </a:r>
          </a:p>
          <a:p>
            <a:r>
              <a:rPr lang="ru-RU" dirty="0" smtClean="0"/>
              <a:t>«Надо ли нам сдавать форму 1-РИ?»</a:t>
            </a:r>
          </a:p>
          <a:p>
            <a:r>
              <a:rPr lang="ru-RU" dirty="0" smtClean="0"/>
              <a:t>ОТВЕТ:</a:t>
            </a:r>
          </a:p>
          <a:p>
            <a:r>
              <a:rPr lang="ru-RU" dirty="0" smtClean="0"/>
              <a:t>все медицинские организации города Москвы должны предоставить форму в Центр медицинской статистики ГБУ «НИИОЗММ ДЗМ» для последующей централизованной передачи в Мосгорстат.</a:t>
            </a:r>
          </a:p>
          <a:p>
            <a:endParaRPr lang="ru-RU" dirty="0" smtClean="0"/>
          </a:p>
          <a:p>
            <a:r>
              <a:rPr lang="ru-RU" dirty="0" smtClean="0"/>
              <a:t>ВОПРОС:</a:t>
            </a:r>
          </a:p>
          <a:p>
            <a:r>
              <a:rPr lang="ru-RU" dirty="0" smtClean="0"/>
              <a:t>«Когда будет открыта система </a:t>
            </a:r>
            <a:r>
              <a:rPr lang="en-US" dirty="0" smtClean="0"/>
              <a:t>Stat-Pro </a:t>
            </a:r>
            <a:r>
              <a:rPr lang="ru-RU" dirty="0" smtClean="0"/>
              <a:t>для заполнения?»</a:t>
            </a:r>
          </a:p>
          <a:p>
            <a:r>
              <a:rPr lang="ru-RU" dirty="0" smtClean="0"/>
              <a:t>ОТВЕТ:</a:t>
            </a:r>
          </a:p>
          <a:p>
            <a:r>
              <a:rPr lang="ru-RU" dirty="0" smtClean="0"/>
              <a:t>система </a:t>
            </a:r>
            <a:r>
              <a:rPr lang="en-US" dirty="0" smtClean="0"/>
              <a:t>Stat-Pro</a:t>
            </a:r>
            <a:r>
              <a:rPr lang="ru-RU" dirty="0" smtClean="0"/>
              <a:t> открывается после получения соответствующего письма от Департамента здравоохранения города Москвы.</a:t>
            </a:r>
          </a:p>
          <a:p>
            <a:endParaRPr lang="ru-RU" dirty="0" smtClean="0"/>
          </a:p>
          <a:p>
            <a:r>
              <a:rPr lang="ru-RU" dirty="0" smtClean="0"/>
              <a:t>ВОПРОС:</a:t>
            </a:r>
          </a:p>
          <a:p>
            <a:r>
              <a:rPr lang="ru-RU" dirty="0" smtClean="0"/>
              <a:t>«Когда привозить бумажный вариант формы в ЦМС?»</a:t>
            </a:r>
          </a:p>
          <a:p>
            <a:r>
              <a:rPr lang="ru-RU" dirty="0" smtClean="0"/>
              <a:t>ОТВЕТ:</a:t>
            </a:r>
          </a:p>
          <a:p>
            <a:r>
              <a:rPr lang="ru-RU" dirty="0" smtClean="0"/>
              <a:t>В соответствии с графиком приема-сдачи, но строго после получения статуса «принято» в системе </a:t>
            </a:r>
            <a:r>
              <a:rPr lang="en-US" dirty="0" smtClean="0"/>
              <a:t>Stat-Pro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Таблица 1. «Общая </a:t>
            </a:r>
            <a:r>
              <a:rPr lang="ru-RU" b="1" dirty="0"/>
              <a:t>характеристика контингента </a:t>
            </a:r>
            <a:r>
              <a:rPr lang="ru-RU" b="1" dirty="0" smtClean="0"/>
              <a:t>инвалидов»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38126" y="647694"/>
          <a:ext cx="9382126" cy="5389804"/>
        </p:xfrm>
        <a:graphic>
          <a:graphicData uri="http://schemas.openxmlformats.org/drawingml/2006/table">
            <a:tbl>
              <a:tblPr/>
              <a:tblGrid>
                <a:gridCol w="4086224"/>
                <a:gridCol w="385715"/>
                <a:gridCol w="728349"/>
                <a:gridCol w="731437"/>
                <a:gridCol w="779038"/>
                <a:gridCol w="859643"/>
                <a:gridCol w="859643"/>
                <a:gridCol w="952077"/>
              </a:tblGrid>
              <a:tr h="514356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Arial"/>
                        </a:rPr>
                        <a:t>Заполняют только медицинские организации, под наблюдением которых </a:t>
                      </a:r>
                      <a:r>
                        <a:rPr lang="ru-RU" sz="1400" b="1" i="0" u="none" strike="noStrike" dirty="0" smtClean="0">
                          <a:latin typeface="Arial"/>
                        </a:rPr>
                        <a:t>состоят инвалиды</a:t>
                      </a:r>
                      <a:r>
                        <a:rPr lang="ru-RU" sz="1400" b="1" i="0" u="none" strike="noStrike" dirty="0">
                          <a:latin typeface="Arial"/>
                        </a:rPr>
                        <a:t>,                                                                                                                                                  и заполняющие форму ФСН № 30 </a:t>
                      </a:r>
                      <a:r>
                        <a:rPr lang="ru-RU" sz="1400" b="1" i="0" u="none" strike="noStrike" dirty="0" smtClean="0">
                          <a:latin typeface="Arial"/>
                        </a:rPr>
                        <a:t>т.2610,</a:t>
                      </a:r>
                      <a:r>
                        <a:rPr lang="ru-RU" sz="1400" b="1" i="0" u="none" strike="noStrike" baseline="0" dirty="0" smtClean="0">
                          <a:latin typeface="Arial"/>
                        </a:rPr>
                        <a:t>  </a:t>
                      </a:r>
                      <a:r>
                        <a:rPr lang="ru-RU" sz="1400" b="1" i="0" u="none" strike="noStrike" dirty="0" smtClean="0">
                          <a:latin typeface="Arial"/>
                        </a:rPr>
                        <a:t>по </a:t>
                      </a:r>
                      <a:r>
                        <a:rPr lang="ru-RU" sz="1400" b="1" i="0" u="none" strike="noStrike" dirty="0">
                          <a:latin typeface="Arial"/>
                        </a:rPr>
                        <a:t>состоянию на 31 декабря отчетного года.</a:t>
                      </a:r>
                    </a:p>
                  </a:txBody>
                  <a:tcPr marL="6639" marR="6639" marT="66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62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Наименование показателя</a:t>
                      </a:r>
                    </a:p>
                  </a:txBody>
                  <a:tcPr marL="6639" marR="6639" marT="6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№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строки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Количество инвалидов (чел.)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том числе имеющих ИПР </a:t>
                      </a:r>
                    </a:p>
                  </a:txBody>
                  <a:tcPr marL="6639" marR="6639" marT="6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Из них: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трудоспособного возраста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детей-инвалидов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 т.ч. с ИПР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с ИПР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52">
                <a:tc>
                  <a:txBody>
                    <a:bodyPr/>
                    <a:lstStyle/>
                    <a:p>
                      <a:pPr algn="l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9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Общее число инвалидов, состоящих на учете на конец отчетного года ( 1&lt;=2+3+6+7+11+12)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в том числе по видам ограничения жизнедеятельности: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</a:rPr>
                        <a:t>     к самообслуживанию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</a:rPr>
                        <a:t>     к самостоятельному передвижению - всего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из них: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    необходимость пользования креслом- коляской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    опорами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</a:rPr>
                        <a:t>   к ориентации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</a:rPr>
                        <a:t>   к общению - всего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из них нарушение: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    речевых функций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    зрения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9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    слуха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10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</a:rPr>
                        <a:t>     к контролю за своим поведением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11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06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/>
                        </a:rPr>
                        <a:t>     к другим видам ограничения жизнедеятельности, не перечисленным в строках 2-11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12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Признано инвалидами в отчетном году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13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х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х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х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х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х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х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РАЗДЕЛ 1: таблица </a:t>
            </a:r>
            <a:r>
              <a:rPr lang="ru-RU" b="1" dirty="0"/>
              <a:t>1.1.  </a:t>
            </a:r>
            <a:r>
              <a:rPr lang="ru-RU" b="1" dirty="0" smtClean="0"/>
              <a:t>«Медицинские услуги»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66700" y="657226"/>
          <a:ext cx="9467849" cy="6076624"/>
        </p:xfrm>
        <a:graphic>
          <a:graphicData uri="http://schemas.openxmlformats.org/drawingml/2006/table">
            <a:tbl>
              <a:tblPr/>
              <a:tblGrid>
                <a:gridCol w="5004397"/>
                <a:gridCol w="637636"/>
                <a:gridCol w="637636"/>
                <a:gridCol w="637636"/>
                <a:gridCol w="637636"/>
                <a:gridCol w="637636"/>
                <a:gridCol w="637636"/>
                <a:gridCol w="637636"/>
              </a:tblGrid>
              <a:tr h="721801"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  <a:cs typeface="Aharoni" pitchFamily="2" charset="-79"/>
                        </a:rPr>
                        <a:t>Число </a:t>
                      </a:r>
                      <a:r>
                        <a:rPr lang="ru-RU" sz="1400" b="0" i="0" u="none" strike="noStrike" dirty="0" smtClean="0">
                          <a:latin typeface="Times New Roman"/>
                          <a:cs typeface="Aharoni" pitchFamily="2" charset="-79"/>
                        </a:rPr>
                        <a:t>инвалидов определяется </a:t>
                      </a:r>
                      <a:r>
                        <a:rPr lang="ru-RU" sz="1400" b="0" i="0" u="none" strike="noStrike" dirty="0">
                          <a:latin typeface="Times New Roman"/>
                          <a:cs typeface="Aharoni" pitchFamily="2" charset="-79"/>
                        </a:rPr>
                        <a:t>за отчетный год </a:t>
                      </a:r>
                      <a:r>
                        <a:rPr lang="ru-RU" sz="1400" b="1" i="0" u="none" strike="noStrike" dirty="0">
                          <a:latin typeface="Times New Roman"/>
                          <a:cs typeface="Aharoni" pitchFamily="2" charset="-79"/>
                        </a:rPr>
                        <a:t>с </a:t>
                      </a:r>
                      <a:r>
                        <a:rPr lang="ru-RU" sz="1400" b="1" i="0" u="none" strike="noStrike" dirty="0" smtClean="0">
                          <a:latin typeface="Times New Roman"/>
                          <a:cs typeface="Aharoni" pitchFamily="2" charset="-79"/>
                        </a:rPr>
                        <a:t>включением выбывших </a:t>
                      </a:r>
                      <a:r>
                        <a:rPr lang="ru-RU" sz="1400" b="1" i="0" u="none" strike="noStrike" dirty="0">
                          <a:latin typeface="Times New Roman"/>
                          <a:cs typeface="Aharoni" pitchFamily="2" charset="-79"/>
                        </a:rPr>
                        <a:t>и </a:t>
                      </a:r>
                      <a:r>
                        <a:rPr lang="ru-RU" sz="1400" b="1" i="0" u="none" strike="noStrike" dirty="0" smtClean="0">
                          <a:latin typeface="Times New Roman"/>
                          <a:cs typeface="Aharoni" pitchFamily="2" charset="-79"/>
                        </a:rPr>
                        <a:t>прибывших</a:t>
                      </a:r>
                      <a:r>
                        <a:rPr lang="ru-RU" sz="1400" b="0" i="0" u="none" strike="noStrike" dirty="0" smtClean="0">
                          <a:latin typeface="Times New Roman"/>
                          <a:cs typeface="Aharoni" pitchFamily="2" charset="-79"/>
                        </a:rPr>
                        <a:t>.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  <a:cs typeface="Aharoni" pitchFamily="2" charset="-79"/>
                        </a:rPr>
                        <a:t> 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/>
                          <a:cs typeface="Aharoni" pitchFamily="2" charset="-79"/>
                        </a:rPr>
                        <a:t>ЗАПОЛНЯЮТ  ВСЕ  МЕДИЦИНСКИЕ  ОРГАНИЗАЦИИ</a:t>
                      </a:r>
                      <a:r>
                        <a:rPr lang="ru-RU" sz="1400" b="1" i="0" u="none" strike="noStrike" dirty="0">
                          <a:latin typeface="Times New Roman"/>
                          <a:cs typeface="Aharoni" pitchFamily="2" charset="-79"/>
                        </a:rPr>
                        <a:t>, </a:t>
                      </a:r>
                      <a:r>
                        <a:rPr lang="ru-RU" sz="1400" b="1" i="0" u="none" strike="noStrike" dirty="0" smtClean="0">
                          <a:latin typeface="Times New Roman"/>
                          <a:cs typeface="Aharoni" pitchFamily="2" charset="-79"/>
                        </a:rPr>
                        <a:t>ОКАЗАВШИЕ  МЕДИЦИНСКИЕ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  <a:cs typeface="Aharoni" pitchFamily="2" charset="-79"/>
                        </a:rPr>
                        <a:t> </a:t>
                      </a:r>
                      <a:r>
                        <a:rPr lang="ru-RU" sz="1400" b="1" i="0" u="none" strike="noStrike" dirty="0" smtClean="0">
                          <a:latin typeface="Times New Roman"/>
                          <a:cs typeface="Aharoni" pitchFamily="2" charset="-79"/>
                        </a:rPr>
                        <a:t>УСЛУГИ  ИНВАЛИДАМ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  <a:cs typeface="Aharoni" pitchFamily="2" charset="-79"/>
                        </a:rPr>
                        <a:t> в отчетном периоде.</a:t>
                      </a:r>
                      <a:endParaRPr lang="ru-RU" sz="1400" b="1" i="0" u="none" strike="noStrike" dirty="0">
                        <a:latin typeface="Times New Roman"/>
                        <a:cs typeface="Aharoni" pitchFamily="2" charset="-79"/>
                      </a:endParaRP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866">
                <a:tc rowSpan="4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показателя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строки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инвалидов (чел.)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том числе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имеющих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ИПРА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них: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трудоспособного возраста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детей-инвалидов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т.ч. с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ИПРА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т.ч. с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ИПРА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98"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5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Число инвалидов, нуждавшихся в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восстановительном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лечении в течение отчетного года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1101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 том числе в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Амбулаторном </a:t>
                      </a: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(заполняется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каждой медицинской организацией</a:t>
                      </a: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, оказывающей амбулаторно-поликлиническую  помощь)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1102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1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Стационарном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заполняется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каждой медицинской организацией</a:t>
                      </a: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, оказывающей стационарную помощь)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1103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1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Санаторном  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1104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565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Число инвалидов, получивших в отчетном году восстановительное лечение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1105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в том числе: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Амбулаторное  </a:t>
                      </a: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(заполняется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 каждой медицинской организацией</a:t>
                      </a: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, оказывающей амбулаторно-поликлиническую  помощь)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1106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1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Стационарное  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заполняется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 каждой медицинской организацией</a:t>
                      </a: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, оказывающей стационарную помощь)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1107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1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Санаторное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1108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56558"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Строки </a:t>
                      </a:r>
                      <a:r>
                        <a:rPr lang="ru-RU" sz="1400" b="1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1104 </a:t>
                      </a:r>
                      <a:r>
                        <a:rPr lang="ru-RU" sz="1400" b="1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и 1108 заполняют только </a:t>
                      </a:r>
                      <a:r>
                        <a:rPr lang="ru-RU" sz="1400" b="1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по медицинской </a:t>
                      </a:r>
                      <a:r>
                        <a:rPr lang="ru-RU" sz="1400" b="1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реабилитации инвалидов, перенесших инфаркт миокарда, операции на сердце и желудочно-кишечном тракте. 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ая выноска 3"/>
          <p:cNvSpPr/>
          <p:nvPr/>
        </p:nvSpPr>
        <p:spPr>
          <a:xfrm>
            <a:off x="6200775" y="2924176"/>
            <a:ext cx="3705225" cy="438149"/>
          </a:xfrm>
          <a:prstGeom prst="wedgeRectCallout">
            <a:avLst>
              <a:gd name="adj1" fmla="val -64452"/>
              <a:gd name="adj2" fmla="val -1037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Заполняется  медицинской организацией, на учете у которой состоят инвалиды по ФФСН №№19, 30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6210300" y="4505325"/>
            <a:ext cx="3695699" cy="504825"/>
          </a:xfrm>
          <a:prstGeom prst="wedgeRectCallout">
            <a:avLst>
              <a:gd name="adj1" fmla="val -63160"/>
              <a:gd name="adj2" fmla="val 190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Заполняется  медицинской организацией, на учете у которой состоят инвалиды по ФФСН №№19,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Контроль по таблице </a:t>
            </a:r>
            <a:r>
              <a:rPr lang="ru-RU" b="1" dirty="0"/>
              <a:t>1.1.  «Медицинские услуги</a:t>
            </a:r>
            <a:r>
              <a:rPr lang="ru-RU" b="1" dirty="0" smtClean="0"/>
              <a:t>» </a:t>
            </a:r>
            <a:endParaRPr lang="ru-RU" b="1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09575" y="933451"/>
          <a:ext cx="8715375" cy="4688583"/>
        </p:xfrm>
        <a:graphic>
          <a:graphicData uri="http://schemas.openxmlformats.org/drawingml/2006/table">
            <a:tbl>
              <a:tblPr/>
              <a:tblGrid>
                <a:gridCol w="3855592"/>
                <a:gridCol w="604374"/>
                <a:gridCol w="617055"/>
                <a:gridCol w="698481"/>
                <a:gridCol w="761031"/>
                <a:gridCol w="729756"/>
                <a:gridCol w="719330"/>
                <a:gridCol w="729756"/>
              </a:tblGrid>
              <a:tr h="363404">
                <a:tc rowSpan="4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показателя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строки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инвалидов 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endParaRPr lang="ru-RU" sz="9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том числе имеющих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ИПРА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них: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3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трудоспособного возраста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детей-инвалидов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т.ч. с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ИПРА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т.ч. с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ИПРА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76"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4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Число инвалидов, нуждавшихся в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восстановительном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лечении в течение отчетного года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1101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46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 том числе в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                        Амбулаторном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1102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46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Стационарном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1103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46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Санаторном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1104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4638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Число инвалидов, получивших в отчетном году восстановительное лечение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1105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46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 том числе: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Амбулаторное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1106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46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Стационарное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1107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46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Санаторное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1108</a:t>
                      </a: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66" marR="7066" marT="70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ая выноска 3"/>
          <p:cNvSpPr/>
          <p:nvPr/>
        </p:nvSpPr>
        <p:spPr>
          <a:xfrm>
            <a:off x="6886575" y="3371849"/>
            <a:ext cx="2905125" cy="2657475"/>
          </a:xfrm>
          <a:prstGeom prst="wedgeRectCallout">
            <a:avLst>
              <a:gd name="adj1" fmla="val -49404"/>
              <a:gd name="adj2" fmla="val -13064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Основные ошибки при заполнении допускают  в графе 1 по численности инвалидов старше трудоспособного возраста, входящей в общее число инвалидов, забывая проверить данные по строке 3 т.2610 формы ФСН №30!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33350" y="676274"/>
            <a:ext cx="3971925" cy="1304925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Заполнять только те медицинские услуги, которые оказаны самой организацией!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b="1" dirty="0" smtClean="0"/>
          </a:p>
          <a:p>
            <a:pPr algn="ctr"/>
            <a:r>
              <a:rPr lang="ru-RU" b="1" dirty="0" smtClean="0"/>
              <a:t>Контроль </a:t>
            </a:r>
            <a:r>
              <a:rPr lang="ru-RU" b="1" dirty="0"/>
              <a:t>по таблице 1.1.  «Медицинские услуги» 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1452" y="695322"/>
          <a:ext cx="9458323" cy="3339268"/>
        </p:xfrm>
        <a:graphic>
          <a:graphicData uri="http://schemas.openxmlformats.org/drawingml/2006/table">
            <a:tbl>
              <a:tblPr/>
              <a:tblGrid>
                <a:gridCol w="6591298"/>
                <a:gridCol w="417818"/>
                <a:gridCol w="288728"/>
                <a:gridCol w="288728"/>
                <a:gridCol w="268815"/>
                <a:gridCol w="298685"/>
                <a:gridCol w="159298"/>
                <a:gridCol w="169254"/>
                <a:gridCol w="318596"/>
                <a:gridCol w="338508"/>
                <a:gridCol w="318595"/>
              </a:tblGrid>
              <a:tr h="95451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Таблица: 1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2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№</a:t>
                      </a:r>
                      <a:br>
                        <a:rPr lang="ru-RU" sz="500" b="0" i="0" u="none" strike="noStrike" dirty="0">
                          <a:latin typeface="Arial"/>
                        </a:rPr>
                      </a:br>
                      <a:r>
                        <a:rPr lang="ru-RU" sz="500" b="0" i="0" u="none" strike="noStrike" dirty="0">
                          <a:latin typeface="Arial"/>
                        </a:rPr>
                        <a:t/>
                      </a:r>
                      <a:br>
                        <a:rPr lang="ru-RU" sz="500" b="0" i="0" u="none" strike="noStrike" dirty="0">
                          <a:latin typeface="Arial"/>
                        </a:rPr>
                      </a:br>
                      <a:r>
                        <a:rPr lang="ru-RU" sz="500" b="0" i="0" u="none" strike="noStrike" dirty="0">
                          <a:latin typeface="Arial"/>
                        </a:rPr>
                        <a:t>строки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"/>
                        </a:rPr>
                        <a:t>Количество инвалидов (чел.)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Arial"/>
                        </a:rPr>
                        <a:t>Количество инвалидов старше трудоспособного возраста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"/>
                        </a:rPr>
                        <a:t>Всего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"/>
                        </a:rPr>
                        <a:t>в том числе имеющих ИПР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"/>
                        </a:rPr>
                        <a:t>Из них: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"/>
                        </a:rPr>
                        <a:t>трудоспособного возраста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"/>
                        </a:rPr>
                        <a:t>детей-инвалидов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всего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в т.ч. с ИПР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всего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в т.ч. с ИПР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всего из графы 1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в т.ч. с ИПР из графы 2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без ИПР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545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38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latin typeface="Arial"/>
                        </a:rPr>
                        <a:t>Общее число инвалидов, состоящих на учете на конец отчетного года ( 1&lt;=2+3+6+7+11+12)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3341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latin typeface="Arial"/>
                        </a:rPr>
                        <a:t>2513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828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828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2513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1685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latin typeface="Arial"/>
                        </a:rPr>
                        <a:t>828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512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latin typeface="Arial"/>
                        </a:rPr>
                        <a:t>к самостоятельному передвижению - всего (3&gt;=4+5)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130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latin typeface="Arial"/>
                        </a:rPr>
                        <a:t>130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112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112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545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latin typeface="Arial"/>
                        </a:rPr>
                        <a:t>к общению - всего (7&gt;=8+9+10)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41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latin typeface="Arial"/>
                        </a:rPr>
                        <a:t>41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750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latin typeface="Arial"/>
                        </a:rPr>
                        <a:t>Проверка по строке 1 по всем графам: строка 2+строка 3+строка 6+строка 7+ строка 11+ строка 12 по всем графам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Arial"/>
                        </a:rPr>
                        <a:t>001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Arial"/>
                        </a:rPr>
                        <a:t>3341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Arial"/>
                        </a:rPr>
                        <a:t>2513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Arial"/>
                        </a:rPr>
                        <a:t>828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Arial"/>
                        </a:rPr>
                        <a:t>828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Arial"/>
                        </a:rPr>
                        <a:t>2513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Arial"/>
                        </a:rPr>
                        <a:t>1685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Arial"/>
                        </a:rPr>
                        <a:t>828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latin typeface="Arial"/>
                        </a:rPr>
                        <a:t>Проверка по строке 3 по всем графам: строка 4+строка 5 по всем графам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Arial"/>
                        </a:rPr>
                        <a:t>003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Arial"/>
                        </a:rPr>
                        <a:t>130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Arial"/>
                        </a:rPr>
                        <a:t>130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117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117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latin typeface="Arial"/>
                        </a:rPr>
                        <a:t>Проверка по строке 7 по всем графам: строка 8+строка 9+ строка 10 по всем графам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Arial"/>
                        </a:rPr>
                        <a:t>007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Arial"/>
                        </a:rPr>
                        <a:t>41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Arial"/>
                        </a:rPr>
                        <a:t>41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Arial"/>
                        </a:rPr>
                        <a:t>14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Arial"/>
                        </a:rPr>
                        <a:t>14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Arial"/>
                        </a:rPr>
                        <a:t>27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Arial"/>
                        </a:rPr>
                        <a:t>27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5451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Таблица: 1.1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2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№</a:t>
                      </a:r>
                      <a:br>
                        <a:rPr lang="ru-RU" sz="500" b="0" i="0" u="none" strike="noStrike" dirty="0">
                          <a:latin typeface="Arial"/>
                        </a:rPr>
                      </a:br>
                      <a:r>
                        <a:rPr lang="ru-RU" sz="500" b="0" i="0" u="none" strike="noStrike" dirty="0">
                          <a:latin typeface="Arial"/>
                        </a:rPr>
                        <a:t/>
                      </a:r>
                      <a:br>
                        <a:rPr lang="ru-RU" sz="500" b="0" i="0" u="none" strike="noStrike" dirty="0">
                          <a:latin typeface="Arial"/>
                        </a:rPr>
                      </a:br>
                      <a:r>
                        <a:rPr lang="ru-RU" sz="500" b="0" i="0" u="none" strike="noStrike" dirty="0">
                          <a:latin typeface="Arial"/>
                        </a:rPr>
                        <a:t>строки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Arial"/>
                        </a:rPr>
                        <a:t>Количество инвалидов (чел.)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Arial"/>
                        </a:rPr>
                        <a:t>Количество инвалидов старше трудоспособного возраста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latin typeface="Arial"/>
                        </a:rPr>
                        <a:t>Всего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latin typeface="Arial"/>
                        </a:rPr>
                        <a:t>в том числе имеющих ИПР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latin typeface="Arial"/>
                        </a:rPr>
                        <a:t>Из них: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latin typeface="Arial"/>
                        </a:rPr>
                        <a:t>трудоспособного возраста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latin typeface="Arial"/>
                        </a:rPr>
                        <a:t>детей-инвалидов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6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всего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в т.ч. с ИПР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всего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в т.ч. с ИПР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всего из графы 1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в т.ч. с ИПР из графы 2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"/>
                        </a:rPr>
                        <a:t>без ИПР</a:t>
                      </a:r>
                    </a:p>
                  </a:txBody>
                  <a:tcPr marL="4287" marR="4287" marT="4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545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-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362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latin typeface="Arial"/>
                        </a:rPr>
                        <a:t>Число инвалидов, нуждавшихся в </a:t>
                      </a:r>
                      <a:r>
                        <a:rPr lang="ru-RU" sz="900" b="1" i="0" u="none" strike="noStrike" dirty="0" smtClean="0">
                          <a:latin typeface="Arial"/>
                        </a:rPr>
                        <a:t>восстановительном </a:t>
                      </a:r>
                      <a:r>
                        <a:rPr lang="ru-RU" sz="900" b="1" i="0" u="none" strike="noStrike" dirty="0">
                          <a:latin typeface="Arial"/>
                        </a:rPr>
                        <a:t>лечении в течение отчетного года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1101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3443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2615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latin typeface="Arial"/>
                        </a:rPr>
                        <a:t>9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99</a:t>
                      </a:r>
                      <a:endParaRPr lang="ru-RU" sz="800" b="0" i="0" u="none" strike="noStrike" dirty="0">
                        <a:latin typeface="Arial"/>
                      </a:endParaRP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latin typeface="Arial"/>
                        </a:rPr>
                        <a:t>9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99</a:t>
                      </a:r>
                      <a:endParaRPr lang="ru-RU" sz="800" b="0" i="0" u="none" strike="noStrike" dirty="0">
                        <a:latin typeface="Arial"/>
                      </a:endParaRP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2444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1616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828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8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latin typeface="Arial"/>
                        </a:rPr>
                        <a:t>Число инвалидов, получивших в отчетном году восстановительное лечение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1105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2263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2263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678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678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latin typeface="Arial"/>
                        </a:rPr>
                        <a:t>1585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Arial"/>
                        </a:rPr>
                        <a:t>1585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4287" marR="4287" marT="4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Загнутый угол 3"/>
          <p:cNvSpPr/>
          <p:nvPr/>
        </p:nvSpPr>
        <p:spPr>
          <a:xfrm>
            <a:off x="161925" y="4086224"/>
            <a:ext cx="9544050" cy="2114551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 smtClean="0">
                <a:solidFill>
                  <a:schemeClr val="tx1"/>
                </a:solidFill>
              </a:rPr>
              <a:t>При заполнении таблиц необходимо проводить сравнение данных: 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в таблице 1 строка 1=001; строка 3=003; строка 7=007;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Строки 001, 003, 007 заполняются автоматически при заполнении подстрочников основных строк;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в таблице 1.1 «получивших лечение» 2 263 от «нуждавшихся…» 3 443 составляет 65,7%; 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«получивших лечение» 2 263 от «состоящих на учете на конец отчетного года» 3 341 составляет 67,7% при целевом показателе 100%;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Обратить внимание на сведения по инвалидам старше трудоспособного возраста: 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не может быть «нуждавшихся…» 2 444 меньше, чем «состоящих на учете…» 2 513! 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6832</TotalTime>
  <Words>4749</Words>
  <Application>Microsoft Office PowerPoint</Application>
  <PresentationFormat>Лист A4 (210x297 мм)</PresentationFormat>
  <Paragraphs>1325</Paragraphs>
  <Slides>19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ddzuvao</dc:creator>
  <cp:lastModifiedBy>PodcherninaAM</cp:lastModifiedBy>
  <cp:revision>524</cp:revision>
  <dcterms:created xsi:type="dcterms:W3CDTF">2016-12-20T09:23:07Z</dcterms:created>
  <dcterms:modified xsi:type="dcterms:W3CDTF">2019-04-08T08:30:12Z</dcterms:modified>
</cp:coreProperties>
</file>