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4"/>
  </p:notesMasterIdLst>
  <p:sldIdLst>
    <p:sldId id="294" r:id="rId2"/>
    <p:sldId id="297" r:id="rId3"/>
    <p:sldId id="298" r:id="rId4"/>
    <p:sldId id="300" r:id="rId5"/>
    <p:sldId id="295" r:id="rId6"/>
    <p:sldId id="303" r:id="rId7"/>
    <p:sldId id="289" r:id="rId8"/>
    <p:sldId id="304" r:id="rId9"/>
    <p:sldId id="301" r:id="rId10"/>
    <p:sldId id="296" r:id="rId11"/>
    <p:sldId id="302" r:id="rId12"/>
    <p:sldId id="299" r:id="rId13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pos="376" userDrawn="1">
          <p15:clr>
            <a:srgbClr val="A4A3A4"/>
          </p15:clr>
        </p15:guide>
        <p15:guide id="3" pos="2145" userDrawn="1">
          <p15:clr>
            <a:srgbClr val="A4A3A4"/>
          </p15:clr>
        </p15:guide>
        <p15:guide id="5" pos="4118" userDrawn="1">
          <p15:clr>
            <a:srgbClr val="A4A3A4"/>
          </p15:clr>
        </p15:guide>
        <p15:guide id="6" pos="5887" userDrawn="1">
          <p15:clr>
            <a:srgbClr val="A4A3A4"/>
          </p15:clr>
        </p15:guide>
        <p15:guide id="7" orient="horz" pos="709" userDrawn="1">
          <p15:clr>
            <a:srgbClr val="A4A3A4"/>
          </p15:clr>
        </p15:guide>
        <p15:guide id="8" orient="horz" pos="35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24959"/>
    <a:srgbClr val="388E3C"/>
    <a:srgbClr val="363537"/>
    <a:srgbClr val="E1E4E7"/>
    <a:srgbClr val="2F4858"/>
    <a:srgbClr val="95B4D7"/>
    <a:srgbClr val="4E80BD"/>
    <a:srgbClr val="2E4757"/>
    <a:srgbClr val="D7D7D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18" autoAdjust="0"/>
    <p:restoredTop sz="97049" autoAdjust="0"/>
  </p:normalViewPr>
  <p:slideViewPr>
    <p:cSldViewPr snapToGrid="0">
      <p:cViewPr>
        <p:scale>
          <a:sx n="100" d="100"/>
          <a:sy n="100" d="100"/>
        </p:scale>
        <p:origin x="-1164" y="-306"/>
      </p:cViewPr>
      <p:guideLst>
        <p:guide orient="horz" pos="709"/>
        <p:guide orient="horz" pos="3589"/>
        <p:guide pos="376"/>
        <p:guide pos="2145"/>
        <p:guide pos="4118"/>
        <p:guide pos="58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78436-6067-47ED-9A54-22D05071E65F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14D1D-9349-4F5C-B324-65ECAC74C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4690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29163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 userDrawn="1"/>
        </p:nvSpPr>
        <p:spPr>
          <a:xfrm>
            <a:off x="0" y="6152200"/>
            <a:ext cx="9906000" cy="6002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-2" y="2907"/>
            <a:ext cx="9906001" cy="598504"/>
          </a:xfrm>
          <a:prstGeom prst="rect">
            <a:avLst/>
          </a:prstGeom>
          <a:solidFill>
            <a:srgbClr val="2F4858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0" y="6152200"/>
            <a:ext cx="457198" cy="60024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pSp>
        <p:nvGrpSpPr>
          <p:cNvPr id="19" name="Группа 18"/>
          <p:cNvGrpSpPr/>
          <p:nvPr userDrawn="1"/>
        </p:nvGrpSpPr>
        <p:grpSpPr>
          <a:xfrm>
            <a:off x="-1" y="6224616"/>
            <a:ext cx="457199" cy="457200"/>
            <a:chOff x="4523662" y="756799"/>
            <a:chExt cx="858676" cy="858677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4523662" y="756799"/>
              <a:ext cx="858676" cy="85867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pic>
          <p:nvPicPr>
            <p:cNvPr id="21" name="Изображение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657993" y="889453"/>
              <a:ext cx="590017" cy="590017"/>
            </a:xfrm>
            <a:prstGeom prst="rect">
              <a:avLst/>
            </a:prstGeom>
          </p:spPr>
        </p:pic>
      </p:grpSp>
      <p:sp>
        <p:nvSpPr>
          <p:cNvPr id="22" name="Прямоугольник 21"/>
          <p:cNvSpPr/>
          <p:nvPr userDrawn="1"/>
        </p:nvSpPr>
        <p:spPr>
          <a:xfrm>
            <a:off x="9448800" y="6224616"/>
            <a:ext cx="457200" cy="457200"/>
          </a:xfrm>
          <a:prstGeom prst="rect">
            <a:avLst/>
          </a:prstGeom>
          <a:solidFill>
            <a:srgbClr val="2F485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fld id="{D1112658-1978-3A46-900F-1097CD17B0EF}" type="slidenum">
              <a:rPr lang="ru-RU" sz="1600" b="0" smtClean="0">
                <a:latin typeface="Century Gothic" charset="0"/>
                <a:ea typeface="Century Gothic" charset="0"/>
                <a:cs typeface="Century Gothic" charset="0"/>
              </a:rPr>
              <a:pPr lvl="0" algn="ctr"/>
              <a:t>‹#›</a:t>
            </a:fld>
            <a:endParaRPr lang="ru-RU" sz="1600" b="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24" name="Изображение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675" y="6027703"/>
            <a:ext cx="1193801" cy="851026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596899" y="2908"/>
            <a:ext cx="8748713" cy="59671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 marL="0" indent="0">
              <a:buNone/>
              <a:defRPr lang="ru-RU" sz="2000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marL="0"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72137615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504" userDrawn="1">
          <p15:clr>
            <a:srgbClr val="FBAE40"/>
          </p15:clr>
        </p15:guide>
        <p15:guide id="2" pos="376" userDrawn="1">
          <p15:clr>
            <a:srgbClr val="FBAE40"/>
          </p15:clr>
        </p15:guide>
        <p15:guide id="3" pos="5887" userDrawn="1">
          <p15:clr>
            <a:srgbClr val="FBAE40"/>
          </p15:clr>
        </p15:guide>
        <p15:guide id="4" orient="horz" pos="377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FD36D613-9DCE-AD4B-A150-82F5391A6B8E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E4BB8A0A-26AE-6046-8633-C74DA66AD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432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5113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8" r:id="rId2"/>
    <p:sldLayoutId id="214748371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altfederav@zdrav.mos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Up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1382213"/>
            <a:ext cx="9906000" cy="4179093"/>
          </a:xfrm>
          <a:prstGeom prst="rect">
            <a:avLst/>
          </a:prstGeom>
          <a:solidFill>
            <a:srgbClr val="2F4858"/>
          </a:solidFill>
          <a:ln>
            <a:noFill/>
          </a:ln>
          <a:effectLst>
            <a:innerShdw blurRad="203200">
              <a:prstClr val="black">
                <a:alpha val="2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472057" y="0"/>
            <a:ext cx="1136577" cy="1220950"/>
            <a:chOff x="8630473" y="4709556"/>
            <a:chExt cx="1136577" cy="1220949"/>
          </a:xfrm>
          <a:effectLst/>
        </p:grpSpPr>
        <p:sp>
          <p:nvSpPr>
            <p:cNvPr id="5" name="TextBox 4"/>
            <p:cNvSpPr txBox="1"/>
            <p:nvPr/>
          </p:nvSpPr>
          <p:spPr>
            <a:xfrm>
              <a:off x="8769424" y="5581808"/>
              <a:ext cx="958776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100" b="1" spc="550" dirty="0" smtClean="0">
                  <a:solidFill>
                    <a:srgbClr val="C00000"/>
                  </a:solidFill>
                  <a:latin typeface="Arial Narrow" charset="0"/>
                  <a:ea typeface="Arial Narrow" charset="0"/>
                  <a:cs typeface="Arial Narrow" charset="0"/>
                </a:rPr>
                <a:t>МОСКВА</a:t>
              </a:r>
              <a:endParaRPr lang="ru-RU" sz="1100" b="1" spc="550" dirty="0">
                <a:solidFill>
                  <a:srgbClr val="C00000"/>
                </a:solidFill>
                <a:latin typeface="Arial Narrow" charset="0"/>
                <a:ea typeface="Arial Narrow" charset="0"/>
                <a:cs typeface="Arial Narrow" charset="0"/>
              </a:endParaRP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8769424" y="4709556"/>
              <a:ext cx="858676" cy="858676"/>
              <a:chOff x="1" y="5445222"/>
              <a:chExt cx="1224135" cy="1224135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1" y="5445222"/>
                <a:ext cx="1224135" cy="122413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ru-RU"/>
              </a:p>
            </p:txBody>
          </p:sp>
          <p:pic>
            <p:nvPicPr>
              <p:cNvPr id="9" name="Изображение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91504" y="5634335"/>
                <a:ext cx="841132" cy="841132"/>
              </a:xfrm>
              <a:prstGeom prst="rect">
                <a:avLst/>
              </a:prstGeom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8630473" y="5768922"/>
              <a:ext cx="1136577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1050" spc="300" dirty="0" smtClean="0">
                  <a:solidFill>
                    <a:srgbClr val="C00000"/>
                  </a:solidFill>
                  <a:latin typeface="Arial Narrow" charset="0"/>
                  <a:ea typeface="Arial Narrow" charset="0"/>
                  <a:cs typeface="Arial Narrow" charset="0"/>
                </a:rPr>
                <a:t>2018</a:t>
              </a:r>
              <a:endParaRPr lang="ru-RU" sz="1050" spc="300" dirty="0">
                <a:solidFill>
                  <a:srgbClr val="C00000"/>
                </a:solidFill>
                <a:latin typeface="Arial Narrow" charset="0"/>
                <a:ea typeface="Arial Narrow" charset="0"/>
                <a:cs typeface="Arial Narrow" charset="0"/>
              </a:endParaRPr>
            </a:p>
          </p:txBody>
        </p:sp>
      </p:grpSp>
      <p:pic>
        <p:nvPicPr>
          <p:cNvPr id="10" name="Изображение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3916" y="5570987"/>
            <a:ext cx="1828313" cy="130335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323850" y="2043570"/>
            <a:ext cx="9467850" cy="3416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2400" b="1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Форма отраслевого статистического наблюдения № 54 «Отчет врача детского дома, школы-интерната о лечебно-профилактической помощи воспитанникам»                              </a:t>
            </a:r>
          </a:p>
          <a:p>
            <a:pPr algn="ctr"/>
            <a:endParaRPr lang="ru-RU" sz="2400" b="1" spc="20" dirty="0" smtClean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ru-RU" sz="2000" b="1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утверждена Приказом Минздрава РФ №342 от 13.09.1999</a:t>
            </a:r>
          </a:p>
          <a:p>
            <a:pPr algn="ctr"/>
            <a:endParaRPr lang="ru-RU" b="1" spc="20" dirty="0" smtClean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ru-RU" b="1" spc="20" dirty="0" smtClean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ru-RU" b="1" spc="20" dirty="0" smtClean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ru-RU" b="1" spc="20" dirty="0" smtClean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ru-RU" b="1" spc="20" dirty="0" smtClean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ru-RU" b="1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Альтфедер Анна Владимировна</a:t>
            </a:r>
            <a:endParaRPr lang="ru-RU" spc="2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5325" y="6153150"/>
            <a:ext cx="1129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2018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329980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/>
              <a:t>Основные </a:t>
            </a:r>
            <a:r>
              <a:rPr lang="ru-RU" b="1" dirty="0" smtClean="0"/>
              <a:t>ошибки при заполнении формы.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99" y="733425"/>
            <a:ext cx="8982075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 3"/>
              <a:buAutoNum type="arabicPeriod"/>
            </a:pPr>
            <a:r>
              <a:rPr lang="ru-RU" sz="1600" b="1" u="sng" dirty="0" smtClean="0">
                <a:solidFill>
                  <a:srgbClr val="FF0000"/>
                </a:solidFill>
              </a:rPr>
              <a:t>Некорректное заполнение т.1000 по типу учреждения</a:t>
            </a:r>
            <a:r>
              <a:rPr lang="ru-RU" sz="1600" b="1" dirty="0" smtClean="0"/>
              <a:t>: </a:t>
            </a:r>
            <a:r>
              <a:rPr lang="ru-RU" b="1" dirty="0" smtClean="0"/>
              <a:t>необходимо подчеркнуть и заполнить числовое значение; </a:t>
            </a:r>
            <a:endParaRPr lang="ru-RU" sz="1600" dirty="0" smtClean="0"/>
          </a:p>
          <a:p>
            <a:pPr marL="514350" indent="-514350">
              <a:buFont typeface="Wingdings 3"/>
              <a:buAutoNum type="arabicPeriod"/>
            </a:pPr>
            <a:r>
              <a:rPr lang="ru-RU" sz="1600" b="1" u="sng" dirty="0" smtClean="0">
                <a:solidFill>
                  <a:srgbClr val="FF0000"/>
                </a:solidFill>
              </a:rPr>
              <a:t>Некорректное заполнение т.1100 по ведомственному подчинению учреждения</a:t>
            </a:r>
            <a:r>
              <a:rPr lang="ru-RU" sz="1600" b="1" dirty="0" smtClean="0"/>
              <a:t>: </a:t>
            </a:r>
            <a:r>
              <a:rPr lang="ru-RU" b="1" dirty="0" smtClean="0"/>
              <a:t>необходимо подчеркнуть и заполнить числовое значение; </a:t>
            </a:r>
            <a:endParaRPr lang="ru-RU" sz="1600" dirty="0" smtClean="0"/>
          </a:p>
          <a:p>
            <a:pPr marL="514350" indent="-514350">
              <a:buFont typeface="Wingdings 3"/>
              <a:buAutoNum type="arabicPeriod"/>
            </a:pPr>
            <a:r>
              <a:rPr lang="ru-RU" sz="1600" b="1" u="sng" dirty="0" smtClean="0">
                <a:solidFill>
                  <a:srgbClr val="FF0000"/>
                </a:solidFill>
              </a:rPr>
              <a:t>Неправильное заполнение т.2101</a:t>
            </a:r>
            <a:r>
              <a:rPr lang="ru-RU" sz="1600" b="1" dirty="0" smtClean="0"/>
              <a:t>: </a:t>
            </a:r>
            <a:r>
              <a:rPr lang="ru-RU" sz="1600" dirty="0" smtClean="0"/>
              <a:t> </a:t>
            </a:r>
            <a:r>
              <a:rPr lang="ru-RU" b="1" dirty="0" smtClean="0"/>
              <a:t>«число детей на начало отчетного года – всего» гр.1 и  гр. 2 «в том числе дошкольного возраста» - по умолчанию необходимо проставить числовые значения из отчета предшествующего года «число детей на конец отчетного года – всего» гр.3 и гр.4.</a:t>
            </a:r>
            <a:endParaRPr lang="ru-RU" sz="1600" dirty="0" smtClean="0"/>
          </a:p>
          <a:p>
            <a:pPr marL="514350" indent="-514350">
              <a:buFont typeface="Wingdings 3"/>
              <a:buAutoNum type="arabicPeriod"/>
            </a:pPr>
            <a:r>
              <a:rPr lang="ru-RU" sz="1600" b="1" u="sng" dirty="0" smtClean="0">
                <a:solidFill>
                  <a:srgbClr val="FF0000"/>
                </a:solidFill>
              </a:rPr>
              <a:t>Обязательно сравнивать численность детей 5 группы здоровья из т.2211 </a:t>
            </a:r>
            <a:r>
              <a:rPr lang="ru-RU" b="1" dirty="0" smtClean="0"/>
              <a:t>с количеством инвалидов по т.2310 строка 3;</a:t>
            </a:r>
            <a:endParaRPr lang="ru-RU" sz="1600" dirty="0" smtClean="0"/>
          </a:p>
          <a:p>
            <a:pPr marL="514350" indent="-514350">
              <a:buFont typeface="Wingdings 3"/>
              <a:buAutoNum type="arabicPeriod"/>
            </a:pPr>
            <a:r>
              <a:rPr lang="ru-RU" sz="1600" b="1" u="sng" dirty="0" smtClean="0">
                <a:solidFill>
                  <a:srgbClr val="FF0000"/>
                </a:solidFill>
              </a:rPr>
              <a:t>В обязательном порядке </a:t>
            </a:r>
            <a:r>
              <a:rPr lang="ru-RU" b="1" dirty="0" smtClean="0"/>
              <a:t>согласовывать с медицинской организацией списки осмотренных воспитанников, в том числе детей-инвалидов, обсуждать результаты профилактических осмотров;</a:t>
            </a:r>
            <a:endParaRPr lang="ru-RU" sz="1600" dirty="0" smtClean="0"/>
          </a:p>
          <a:p>
            <a:pPr marL="514350" indent="-514350">
              <a:buFont typeface="Wingdings 3"/>
              <a:buAutoNum type="arabicPeriod"/>
            </a:pPr>
            <a:r>
              <a:rPr lang="ru-RU" sz="1600" b="1" u="sng" dirty="0" smtClean="0">
                <a:solidFill>
                  <a:srgbClr val="FF0000"/>
                </a:solidFill>
              </a:rPr>
              <a:t>Проверять информацию </a:t>
            </a:r>
            <a:r>
              <a:rPr lang="ru-RU" sz="1600" b="1" dirty="0" smtClean="0"/>
              <a:t>по детям-инвалидам с </a:t>
            </a:r>
            <a:r>
              <a:rPr lang="en-US" sz="1600" b="1" dirty="0" smtClean="0"/>
              <a:t> </a:t>
            </a:r>
            <a:r>
              <a:rPr lang="ru-RU" sz="1600" b="1" dirty="0" smtClean="0"/>
              <a:t>«</a:t>
            </a:r>
            <a:r>
              <a:rPr lang="en-US" sz="1600" b="1" dirty="0" smtClean="0"/>
              <a:t>F</a:t>
            </a:r>
            <a:r>
              <a:rPr lang="ru-RU" sz="1600" b="1" dirty="0" smtClean="0"/>
              <a:t>»</a:t>
            </a:r>
            <a:r>
              <a:rPr lang="en-US" sz="1600" b="1" dirty="0" smtClean="0"/>
              <a:t> </a:t>
            </a:r>
            <a:r>
              <a:rPr lang="ru-RU" sz="1600" b="1" dirty="0" smtClean="0"/>
              <a:t>заболеванием</a:t>
            </a:r>
            <a:r>
              <a:rPr lang="ru-RU" sz="1600" dirty="0" smtClean="0"/>
              <a:t> </a:t>
            </a:r>
            <a:r>
              <a:rPr lang="ru-RU" b="1" dirty="0" smtClean="0"/>
              <a:t>в психоневрологических диспансерах с целью уточнения кода заболевания, обусловившего инвалидность, по МКБ-10, а также для сравнения данных по форме ФСН №36 «Сведения о контингентах психически больных».</a:t>
            </a:r>
          </a:p>
          <a:p>
            <a:pPr marL="514350" indent="-514350">
              <a:buFont typeface="Wingdings 3"/>
              <a:buAutoNum type="arabicPeriod"/>
            </a:pPr>
            <a:endParaRPr lang="ru-RU" sz="1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596899" y="2908"/>
            <a:ext cx="8748713" cy="482867"/>
          </a:xfrm>
        </p:spPr>
        <p:txBody>
          <a:bodyPr/>
          <a:lstStyle/>
          <a:p>
            <a:pPr algn="ctr"/>
            <a:r>
              <a:rPr lang="ru-RU" b="1" dirty="0" smtClean="0"/>
              <a:t>Пошаговая инструкция по заполнению формы.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3825" y="571504"/>
          <a:ext cx="9601200" cy="5648317"/>
        </p:xfrm>
        <a:graphic>
          <a:graphicData uri="http://schemas.openxmlformats.org/drawingml/2006/table">
            <a:tbl>
              <a:tblPr/>
              <a:tblGrid>
                <a:gridCol w="438150"/>
                <a:gridCol w="874527"/>
                <a:gridCol w="8288523"/>
              </a:tblGrid>
              <a:tr h="148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1 шаг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Arial"/>
                        </a:rPr>
                        <a:t>взять форму 54 за прошлый год </a:t>
                      </a:r>
                      <a:r>
                        <a:rPr lang="ru-RU" sz="800" b="0" i="0" u="none" strike="noStrike" baseline="0" dirty="0" smtClean="0">
                          <a:latin typeface="Arial"/>
                        </a:rPr>
                        <a:t> для использования сведений в форме за отчетный год и сравнения данных.</a:t>
                      </a:r>
                      <a:endParaRPr lang="ru-RU" sz="8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2 шаг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Arial"/>
                        </a:rPr>
                        <a:t>взять штатное </a:t>
                      </a:r>
                      <a:r>
                        <a:rPr lang="ru-RU" sz="800" b="0" i="0" u="none" strike="noStrike" dirty="0" smtClean="0">
                          <a:latin typeface="Arial"/>
                        </a:rPr>
                        <a:t>расписание, </a:t>
                      </a:r>
                      <a:r>
                        <a:rPr lang="ru-RU" sz="800" b="0" i="0" u="none" strike="noStrike" dirty="0">
                          <a:latin typeface="Arial"/>
                        </a:rPr>
                        <a:t>утвержденное органом управления, </a:t>
                      </a:r>
                      <a:r>
                        <a:rPr lang="ru-RU" sz="800" b="0" i="0" u="none" strike="noStrike" dirty="0" smtClean="0">
                          <a:latin typeface="Arial"/>
                        </a:rPr>
                        <a:t>для заполнения т .2120; </a:t>
                      </a:r>
                      <a:endParaRPr lang="ru-RU" sz="8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3 шаг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latin typeface="Arial"/>
                        </a:rPr>
                        <a:t> на титульном листе поставить </a:t>
                      </a:r>
                      <a:r>
                        <a:rPr lang="ru-RU" sz="800" b="0" i="0" u="none" strike="noStrike" dirty="0">
                          <a:latin typeface="Arial"/>
                        </a:rPr>
                        <a:t>отчетный год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4 шаг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latin typeface="Arial"/>
                        </a:rPr>
                        <a:t>заполнить коды </a:t>
                      </a:r>
                      <a:r>
                        <a:rPr lang="ru-RU" sz="800" b="0" i="0" u="none" strike="noStrike" dirty="0">
                          <a:latin typeface="Arial"/>
                        </a:rPr>
                        <a:t>организации строго по реквизитам юридического лица (взять в бухгалтерии)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8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5 шаг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т.1000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Arial"/>
                        </a:rPr>
                        <a:t>подчеркнуть свой тип учреждения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6 шаг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т.1100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Arial"/>
                        </a:rPr>
                        <a:t>поставить отметку ведомственного подчинения (образование или соцобеспечение)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8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7 шаг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т.2100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Arial"/>
                        </a:rPr>
                        <a:t>подчеркнуть тип учреждения по уровню (школьное, дошкольное или смешанное)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8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8 шаг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т.2101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Arial"/>
                        </a:rPr>
                        <a:t>строка 01=стр.03 т.2101 за прошлый 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8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Arial"/>
                        </a:rPr>
                        <a:t>строка 02=стр.04 т.2101 за прошлый 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248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Arial"/>
                        </a:rPr>
                        <a:t>строка 03 </a:t>
                      </a:r>
                      <a:r>
                        <a:rPr lang="ru-RU" sz="800" b="0" i="0" u="none" strike="noStrike" dirty="0" smtClean="0">
                          <a:latin typeface="Arial"/>
                        </a:rPr>
                        <a:t>количество </a:t>
                      </a:r>
                      <a:r>
                        <a:rPr lang="ru-RU" sz="800" b="0" i="0" u="none" strike="noStrike" dirty="0">
                          <a:latin typeface="Arial"/>
                        </a:rPr>
                        <a:t>детей на начало года из строки 01 "плюс" количество прибывших "минус"количество выбывших; затем сравнить по факту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8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Arial"/>
                        </a:rPr>
                        <a:t>строка 04 </a:t>
                      </a:r>
                      <a:r>
                        <a:rPr lang="ru-RU" sz="800" b="0" i="0" u="none" strike="noStrike" dirty="0" smtClean="0">
                          <a:latin typeface="Arial"/>
                        </a:rPr>
                        <a:t>количество </a:t>
                      </a:r>
                      <a:r>
                        <a:rPr lang="ru-RU" sz="800" b="0" i="0" u="none" strike="noStrike" dirty="0">
                          <a:latin typeface="Arial"/>
                        </a:rPr>
                        <a:t>детей на начало года из строки 02 "плюс" количество прибывших "минус"количество выбывших; затем сравнить по факту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8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Arial"/>
                        </a:rPr>
                        <a:t>строка 03=т. 2211  строка 1 гр.3+гр.4+гр.5+гр.6+гр.7 "состоит на конец года детей всего", то есть  сумма групп здоровья ( I+II+III+IV+V)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46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9 шаг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т.2110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Arial"/>
                        </a:rPr>
                        <a:t>посмотреть т.2110 за прошлый год, внести количественные изменения на основе приказов открытия или закрытия кабинетов по учреждению  за период с 01 января по 31 декабря текущего года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10 шаг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т.2120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Arial"/>
                        </a:rPr>
                        <a:t>штаты по строке 01 заполнить строго по утвержденному штатному расписанию в числах, кратных 0,25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8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Arial"/>
                        </a:rPr>
                        <a:t>занятость по строке 02 заполнить с учетом совместительства, но без учета совмещения в числах, кратных 0,25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692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11 шаг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т.2210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Arial"/>
                        </a:rPr>
                        <a:t>результаты осмотров детей заполнять по приказу Министерства здравоохранения Российской Федерации от 15 февраля 2013 г. N 72н "О проведении диспансеризации пребывающих в стационарных учреждениях детей-сирот и детей, находящихся в трудной жизненной ситуации; сверить с отчетной формой 030-Д/с/о-13 </a:t>
                      </a:r>
                      <a:r>
                        <a:rPr lang="ru-RU" sz="800" b="0" i="0" u="none" strike="noStrike" dirty="0" smtClean="0">
                          <a:latin typeface="Arial"/>
                        </a:rPr>
                        <a:t>п.9 (</a:t>
                      </a:r>
                      <a:r>
                        <a:rPr lang="ru-RU" sz="800" b="0" i="0" u="sng" strike="noStrike" dirty="0" smtClean="0">
                          <a:latin typeface="Arial"/>
                        </a:rPr>
                        <a:t>показать всю патологию с учетом впервые и ранее выявленную)</a:t>
                      </a:r>
                      <a:endParaRPr lang="ru-RU" sz="800" b="0" i="0" u="sng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8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12 шаг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т.2211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Arial"/>
                        </a:rPr>
                        <a:t>по строке 01 = гр.3+гр.4+гр.5+гр.6+гр.7 = количеству детей т. 2101 по строке 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8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Arial"/>
                        </a:rPr>
                        <a:t>сумма строк </a:t>
                      </a:r>
                      <a:r>
                        <a:rPr lang="ru-RU" sz="800" b="0" i="0" u="none" strike="noStrike" dirty="0" smtClean="0">
                          <a:latin typeface="Arial"/>
                        </a:rPr>
                        <a:t>02+03+05 </a:t>
                      </a:r>
                      <a:r>
                        <a:rPr lang="ru-RU" sz="800" b="0" i="0" u="none" strike="noStrike" dirty="0">
                          <a:latin typeface="Arial"/>
                        </a:rPr>
                        <a:t>по гр.3</a:t>
                      </a:r>
                      <a:r>
                        <a:rPr lang="ru-RU" sz="800" b="0" i="0" u="none" strike="noStrike" dirty="0" smtClean="0">
                          <a:latin typeface="Arial"/>
                        </a:rPr>
                        <a:t>+ гр.4+ гр.5+ гр.6+ гр.7 </a:t>
                      </a:r>
                      <a:r>
                        <a:rPr lang="ru-RU" sz="800" b="0" i="0" u="none" strike="noStrike" dirty="0">
                          <a:latin typeface="Arial"/>
                        </a:rPr>
                        <a:t>= количеству детей т.2101 по строке </a:t>
                      </a:r>
                      <a:r>
                        <a:rPr lang="ru-RU" sz="800" b="0" i="0" u="none" strike="noStrike" smtClean="0">
                          <a:latin typeface="Arial"/>
                        </a:rPr>
                        <a:t>04   (</a:t>
                      </a:r>
                      <a:r>
                        <a:rPr lang="ru-RU" sz="800" b="1" i="0" u="none" strike="noStrike" smtClean="0">
                          <a:solidFill>
                            <a:srgbClr val="FF0000"/>
                          </a:solidFill>
                          <a:latin typeface="Arial"/>
                        </a:rPr>
                        <a:t>или </a:t>
                      </a:r>
                      <a:r>
                        <a:rPr lang="ru-RU" sz="8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строка 01 – строка </a:t>
                      </a:r>
                      <a:r>
                        <a:rPr lang="ru-RU" sz="800" b="1" i="0" u="none" strike="noStrike" smtClean="0">
                          <a:solidFill>
                            <a:srgbClr val="FF0000"/>
                          </a:solidFill>
                          <a:latin typeface="Arial"/>
                        </a:rPr>
                        <a:t>04 !!!)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8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Arial"/>
                        </a:rPr>
                        <a:t>контроль значения по строке 01 гр.7 больше </a:t>
                      </a:r>
                      <a:r>
                        <a:rPr lang="ru-RU" sz="800" b="0" i="0" u="none" strike="noStrike" dirty="0" smtClean="0">
                          <a:latin typeface="Arial"/>
                        </a:rPr>
                        <a:t>или равна количеству </a:t>
                      </a:r>
                      <a:r>
                        <a:rPr lang="ru-RU" sz="800" b="0" i="0" u="none" strike="noStrike" dirty="0">
                          <a:latin typeface="Arial"/>
                        </a:rPr>
                        <a:t>детей-инвалидов в учреждении на конец года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8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Arial"/>
                        </a:rPr>
                        <a:t>контроль значения по строке 01 по каждой графе равно сумме строк </a:t>
                      </a:r>
                      <a:r>
                        <a:rPr lang="ru-RU" sz="800" b="0" i="0" u="none" strike="noStrike" dirty="0" smtClean="0">
                          <a:latin typeface="Arial"/>
                        </a:rPr>
                        <a:t>02+03+04 +05</a:t>
                      </a:r>
                      <a:endParaRPr lang="ru-RU" sz="8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8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Arial"/>
                        </a:rPr>
                        <a:t>по строке 01 сумма (гр.5+гр.6+гр.7)=т.2310 стр. 1 "число детей, находящихся под диспансерным наблюдением на конец года"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46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13 шаг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т.2213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Arial"/>
                        </a:rPr>
                        <a:t>коррекция зрения  (если выявлено ухудшение зрения впервые в жизни или относительно результатов осмотра в прошлом году), проведена коррекция (если выписаны новые очки, проведена операция)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14 шаг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т.2220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Arial"/>
                        </a:rPr>
                        <a:t>из подлежащих санированию должны быть пролечены все дети, кроме случаев, которые не завершены до конца года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8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15 шаг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т.2230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Arial"/>
                        </a:rPr>
                        <a:t>строка 01 и 02 проверяются окружными специалистами или противотуберкулезными диспансерами (медицинскими организациями)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8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16 шаг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т.2300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Arial"/>
                        </a:rPr>
                        <a:t>контроль диагнозов, установленных у детей-инвалидов по строкам всей таблицы сравнить с ф.19 т.2000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113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Arial"/>
                        </a:rPr>
                        <a:t>контроль диагнозов по всем строкам соотнести с ф.030-Д/с/о-13 п.9 "структура выявленных заболеваний у детей в возрасте от 0 до 17 лет включительно"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8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Arial"/>
                        </a:rPr>
                        <a:t>строка 1.0 = сумме основных строк 2.0+3.0+4.0+5.0+6.0+7.0+8.0+9.0+10.0+11.0+12.0+13.0+14.0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8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Arial"/>
                        </a:rPr>
                        <a:t>по </a:t>
                      </a:r>
                      <a:r>
                        <a:rPr lang="ru-RU" sz="800" b="0" i="0" u="none" strike="noStrike" dirty="0" smtClean="0">
                          <a:latin typeface="Arial"/>
                        </a:rPr>
                        <a:t>строке </a:t>
                      </a:r>
                      <a:r>
                        <a:rPr lang="ru-RU" sz="800" b="0" i="0" u="none" strike="noStrike" dirty="0">
                          <a:latin typeface="Arial"/>
                        </a:rPr>
                        <a:t>14.0 "прочие болезни" подготовить расшифровку по кодам МКБ-Х и количеству заболеваний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818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17 шаг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т.2310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Arial"/>
                        </a:rPr>
                        <a:t>строка 01 = сумме групп здоровья III+IV+V по т.2211 по строке 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Arial"/>
                        </a:rPr>
                        <a:t>строка 02=ф.19 </a:t>
                      </a:r>
                      <a:r>
                        <a:rPr lang="ru-RU" sz="800" b="0" i="0" u="none" strike="noStrike" dirty="0" smtClean="0">
                          <a:latin typeface="Arial"/>
                        </a:rPr>
                        <a:t>т.1000 </a:t>
                      </a:r>
                      <a:r>
                        <a:rPr lang="ru-RU" sz="800" b="0" i="0" u="none" strike="noStrike" dirty="0">
                          <a:latin typeface="Arial"/>
                        </a:rPr>
                        <a:t>гр.4 </a:t>
                      </a:r>
                      <a:r>
                        <a:rPr lang="ru-RU" sz="800" b="0" i="0" u="none" strike="noStrike" dirty="0" smtClean="0">
                          <a:latin typeface="Arial"/>
                        </a:rPr>
                        <a:t>стр. 09+стр. </a:t>
                      </a:r>
                      <a:r>
                        <a:rPr lang="ru-RU" sz="800" b="0" i="0" u="none" strike="noStrike" dirty="0">
                          <a:latin typeface="Arial"/>
                        </a:rPr>
                        <a:t>10; (списки детей-инвалидов за прошлый год, минус выбывшие, плюс впервые установленная инвалидность за отчетный </a:t>
                      </a:r>
                      <a:r>
                        <a:rPr lang="ru-RU" sz="800" b="0" i="0" u="none" strike="noStrike" dirty="0" smtClean="0">
                          <a:latin typeface="Arial"/>
                        </a:rPr>
                        <a:t>период и плюс прибывшие с «-»)</a:t>
                      </a:r>
                      <a:endParaRPr lang="ru-RU" sz="8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Arial"/>
                        </a:rPr>
                        <a:t>строка 03=ф.19 т.1000 гр.5 строка 09+ строка 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3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18 шаг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latin typeface="Arial"/>
                        </a:rPr>
                        <a:t>т.2312, т.2313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latin typeface="Arial"/>
                        </a:rPr>
                        <a:t> соотнести с ф. 030-Д/с/о-13 п.11.11 "проведена мед. реабилитация и санаторно-курортное лечение;</a:t>
                      </a:r>
                      <a:r>
                        <a:rPr lang="ru-RU" sz="800" b="0" i="0" u="none" strike="noStrike" baseline="0" dirty="0" smtClean="0">
                          <a:latin typeface="Arial"/>
                        </a:rPr>
                        <a:t> </a:t>
                      </a:r>
                      <a:r>
                        <a:rPr lang="ru-RU" sz="800" b="0" i="0" u="none" strike="noStrike" dirty="0" smtClean="0">
                          <a:latin typeface="Arial"/>
                        </a:rPr>
                        <a:t>п.15 "охват </a:t>
                      </a:r>
                      <a:r>
                        <a:rPr lang="ru-RU" sz="800" b="0" i="0" u="none" strike="noStrike" dirty="0" err="1" smtClean="0">
                          <a:latin typeface="Arial"/>
                        </a:rPr>
                        <a:t>профил</a:t>
                      </a:r>
                      <a:r>
                        <a:rPr lang="ru-RU" sz="800" b="0" i="0" u="none" strike="noStrike" dirty="0" smtClean="0">
                          <a:latin typeface="Arial"/>
                        </a:rPr>
                        <a:t>.</a:t>
                      </a:r>
                      <a:r>
                        <a:rPr lang="ru-RU" sz="800" b="0" i="0" u="none" strike="noStrike" baseline="0" dirty="0" smtClean="0">
                          <a:latin typeface="Arial"/>
                        </a:rPr>
                        <a:t> </a:t>
                      </a:r>
                      <a:r>
                        <a:rPr lang="ru-RU" sz="800" b="0" i="0" u="none" strike="noStrike" dirty="0" smtClean="0">
                          <a:latin typeface="Arial"/>
                        </a:rPr>
                        <a:t>прививками в отчетном периоде"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84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Arial"/>
                        </a:rPr>
                        <a:t>19 шаг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smtClean="0">
                          <a:latin typeface="Arial"/>
                        </a:rPr>
                        <a:t>Согласовать форму с руководителем учреждения, подписать ,</a:t>
                      </a:r>
                      <a:r>
                        <a:rPr lang="ru-RU" sz="900" b="0" i="0" u="none" strike="noStrike" baseline="0" dirty="0" smtClean="0">
                          <a:latin typeface="Arial"/>
                        </a:rPr>
                        <a:t> </a:t>
                      </a:r>
                      <a:r>
                        <a:rPr lang="ru-RU" sz="900" b="0" i="0" u="none" strike="noStrike" dirty="0" smtClean="0">
                          <a:latin typeface="Arial"/>
                        </a:rPr>
                        <a:t>поставить  дату и печать.</a:t>
                      </a:r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81100" y="811270"/>
            <a:ext cx="824865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Спасибо за внимание,            успехов в заполнении форм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отраслевого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статистического наблюдения!</a:t>
            </a:r>
          </a:p>
          <a:p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2476500" y="3992404"/>
            <a:ext cx="4953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Контактный телефон:  8(499)2492249 доб. 557                      </a:t>
            </a:r>
            <a:r>
              <a:rPr lang="en-US" sz="2400" dirty="0" smtClean="0"/>
              <a:t>e-mail</a:t>
            </a:r>
            <a:r>
              <a:rPr lang="ru-RU" sz="2400" dirty="0" smtClean="0"/>
              <a:t>:</a:t>
            </a:r>
            <a:r>
              <a:rPr lang="en-US" sz="2400" smtClean="0"/>
              <a:t> </a:t>
            </a:r>
            <a:r>
              <a:rPr lang="en-US" sz="2400" smtClean="0">
                <a:hlinkClick r:id="rId2"/>
              </a:rPr>
              <a:t>altfederav@zdrav.mos.ru</a:t>
            </a:r>
            <a:r>
              <a:rPr lang="en-US" sz="2400" smtClean="0"/>
              <a:t>  </a:t>
            </a:r>
            <a:r>
              <a:rPr lang="ru-RU" sz="2400" dirty="0" smtClean="0"/>
              <a:t>                       Альтфедер Анна Владимировна      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Таблицы 1000 - 2110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5300" y="695325"/>
            <a:ext cx="8782049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 smtClean="0"/>
              <a:t>(1000) </a:t>
            </a:r>
            <a:r>
              <a:rPr lang="ru-RU" sz="1400" b="1" dirty="0" smtClean="0"/>
              <a:t>Тип учреждения </a:t>
            </a:r>
            <a:r>
              <a:rPr lang="ru-RU" sz="1300" b="1" dirty="0" smtClean="0"/>
              <a:t>(</a:t>
            </a:r>
            <a:r>
              <a:rPr lang="ru-RU" sz="1300" b="1" u="sng" dirty="0" smtClean="0"/>
              <a:t>подчеркнуть</a:t>
            </a:r>
            <a:r>
              <a:rPr lang="ru-RU" sz="1300" b="1" dirty="0" smtClean="0"/>
              <a:t>)</a:t>
            </a:r>
            <a:r>
              <a:rPr lang="ru-RU" sz="1300" dirty="0" smtClean="0"/>
              <a:t>: общеобразовательный детский дом 1 ___, детский дом семейного типа 2 ___, санаторный детский дом 3 ____, детский дом специально-коррекционного типа 4 ___, общеобразовательная школа-интернат 5 ___, школа-интернат для сирот (всех видов) 6 ___, санаторная школа-интернат 7 ___, школа-интернат специально-коррекционного типа 8 ___, специальная школа для детей и подростков с девиантным поведением 9 ___, санаторно-лесная школа 10 ___, лицей-интернат 11 ___, гимназия-интернат 12 ___, детский дом интернат (всех видов) 13 ___, </a:t>
            </a:r>
            <a:r>
              <a:rPr lang="ru-RU" sz="1300" b="1" dirty="0" smtClean="0">
                <a:solidFill>
                  <a:srgbClr val="FF0000"/>
                </a:solidFill>
              </a:rPr>
              <a:t>ЦССВ 14___, РОЦ 15___ .</a:t>
            </a:r>
          </a:p>
          <a:p>
            <a:endParaRPr lang="ru-RU" sz="1300" dirty="0" smtClean="0"/>
          </a:p>
          <a:p>
            <a:r>
              <a:rPr lang="ru-RU" sz="1300" b="1" dirty="0" smtClean="0"/>
              <a:t>(1100) </a:t>
            </a:r>
            <a:r>
              <a:rPr lang="ru-RU" sz="1400" b="1" dirty="0" smtClean="0"/>
              <a:t>Какому ведомству, министерству подчинено</a:t>
            </a:r>
            <a:r>
              <a:rPr lang="ru-RU" sz="1300" dirty="0" smtClean="0"/>
              <a:t>: 1. Образование (просвещение) ___, 2. Соцобеспечения ___.</a:t>
            </a:r>
          </a:p>
          <a:p>
            <a:pPr>
              <a:buNone/>
            </a:pPr>
            <a:r>
              <a:rPr lang="ru-RU" sz="1300" dirty="0" smtClean="0"/>
              <a:t> </a:t>
            </a:r>
          </a:p>
          <a:p>
            <a:r>
              <a:rPr lang="ru-RU" sz="1300" b="1" dirty="0" smtClean="0"/>
              <a:t>(2100) </a:t>
            </a:r>
            <a:r>
              <a:rPr lang="ru-RU" sz="1400" b="1" dirty="0" smtClean="0"/>
              <a:t>Учреждение</a:t>
            </a:r>
            <a:r>
              <a:rPr lang="ru-RU" sz="1300" dirty="0" smtClean="0"/>
              <a:t> школьное 1 ___, дошкольное 2 ___, смешанное для детей раннего, дошкольного и школьного возраста 3 ___ </a:t>
            </a:r>
            <a:r>
              <a:rPr lang="ru-RU" sz="1300" b="1" dirty="0" smtClean="0"/>
              <a:t>(</a:t>
            </a:r>
            <a:r>
              <a:rPr lang="ru-RU" sz="1300" b="1" u="sng" dirty="0" smtClean="0"/>
              <a:t>подчеркнуть</a:t>
            </a:r>
            <a:r>
              <a:rPr lang="ru-RU" sz="1300" b="1" dirty="0" smtClean="0"/>
              <a:t>).</a:t>
            </a:r>
          </a:p>
          <a:p>
            <a:endParaRPr lang="ru-RU" sz="1300" dirty="0" smtClean="0"/>
          </a:p>
          <a:p>
            <a:r>
              <a:rPr lang="ru-RU" sz="1300" b="1" dirty="0" smtClean="0"/>
              <a:t>(2101) </a:t>
            </a:r>
            <a:r>
              <a:rPr lang="ru-RU" sz="1300" u="sng" dirty="0" smtClean="0"/>
              <a:t>Число </a:t>
            </a:r>
            <a:r>
              <a:rPr lang="ru-RU" sz="1300" b="1" u="sng" dirty="0" smtClean="0"/>
              <a:t>детей</a:t>
            </a:r>
            <a:r>
              <a:rPr lang="ru-RU" sz="1300" u="sng" dirty="0" smtClean="0"/>
              <a:t> </a:t>
            </a:r>
            <a:r>
              <a:rPr lang="ru-RU" sz="1300" dirty="0" smtClean="0"/>
              <a:t>на начало отчетного года - всего 1 ___, в том числе дошкольного возраста 2 ___.  Число детей на конец отчетного года - всего 3 ___, в том числе дошкольного возраста 4 ___, </a:t>
            </a:r>
            <a:r>
              <a:rPr lang="ru-RU" sz="1300" b="1" dirty="0" smtClean="0">
                <a:solidFill>
                  <a:srgbClr val="FF0000"/>
                </a:solidFill>
              </a:rPr>
              <a:t>кроме того воспитанников старше 18 </a:t>
            </a:r>
            <a:r>
              <a:rPr lang="ru-RU" sz="1300" b="1" dirty="0" err="1" smtClean="0">
                <a:solidFill>
                  <a:srgbClr val="FF0000"/>
                </a:solidFill>
              </a:rPr>
              <a:t>лет___</a:t>
            </a:r>
            <a:r>
              <a:rPr lang="ru-RU" sz="1300" b="1" dirty="0" smtClean="0">
                <a:solidFill>
                  <a:srgbClr val="FF0000"/>
                </a:solidFill>
              </a:rPr>
              <a:t> .</a:t>
            </a:r>
          </a:p>
          <a:p>
            <a:r>
              <a:rPr lang="ru-RU" sz="1600" b="1" dirty="0" smtClean="0">
                <a:solidFill>
                  <a:srgbClr val="FF0000"/>
                </a:solidFill>
              </a:rPr>
              <a:t>Внимание: </a:t>
            </a:r>
          </a:p>
          <a:p>
            <a:r>
              <a:rPr lang="ru-RU" sz="1300" b="1" dirty="0" smtClean="0"/>
              <a:t>1) Число детей на начало года «всего» пункт 1 показывать строго из отчета прошлого года  по пункту 3!</a:t>
            </a:r>
          </a:p>
          <a:p>
            <a:r>
              <a:rPr lang="ru-RU" sz="1300" b="1" dirty="0" smtClean="0"/>
              <a:t>2) При наличии воспитанников, которым исполнилось в отчетном году 18 лет, </a:t>
            </a:r>
            <a:r>
              <a:rPr lang="ru-RU" sz="1300" b="1" u="sng" dirty="0" smtClean="0"/>
              <a:t>показать их только в т.2101, прописав общее количество «кроме того», дополнив таблицу пунктом  5 </a:t>
            </a:r>
            <a:r>
              <a:rPr lang="ru-RU" sz="1300" b="1" dirty="0" smtClean="0"/>
              <a:t>и в другие таблицы не включать, так как эти воспитанники уже не «дети»!</a:t>
            </a:r>
          </a:p>
          <a:p>
            <a:r>
              <a:rPr lang="ru-RU" sz="1300" b="1" dirty="0" smtClean="0"/>
              <a:t>3) В пункте 4 «дети дошкольного возраста» обязательно показать и детей от 0 до 1,5 лет, сравнить значение с т.2211.</a:t>
            </a:r>
          </a:p>
          <a:p>
            <a:pPr>
              <a:buNone/>
            </a:pPr>
            <a:endParaRPr lang="ru-RU" sz="1300" dirty="0" smtClean="0"/>
          </a:p>
          <a:p>
            <a:r>
              <a:rPr lang="ru-RU" sz="1300" b="1" dirty="0" smtClean="0"/>
              <a:t>(2110) </a:t>
            </a:r>
            <a:r>
              <a:rPr lang="ru-RU" sz="1300" dirty="0" smtClean="0"/>
              <a:t>Учреждение имеет (</a:t>
            </a:r>
            <a:r>
              <a:rPr lang="ru-RU" sz="1300" b="1" dirty="0" smtClean="0"/>
              <a:t>подчеркнуть</a:t>
            </a:r>
            <a:r>
              <a:rPr lang="ru-RU" sz="1300" dirty="0" smtClean="0"/>
              <a:t>) бассейн 1 _______; кабинеты: физиотерапевтический 2 ________, массажа 3 ________, ЛФК 4 _________, стоматологический 5 _______, процедурный 6 ____________; </a:t>
            </a:r>
            <a:r>
              <a:rPr lang="ru-RU" sz="1300" b="1" dirty="0" smtClean="0"/>
              <a:t>изолятор 7 ___________, число коек в нем 8 _____________.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Внимание:    </a:t>
            </a:r>
            <a:r>
              <a:rPr lang="ru-RU" sz="1300" b="1" dirty="0" smtClean="0"/>
              <a:t>при наличии изолятора, обязательно указывать количество коек  в пункте 8!</a:t>
            </a:r>
            <a:endParaRPr lang="ru-RU" sz="1300" b="1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3409950" y="2800351"/>
            <a:ext cx="4933950" cy="238124"/>
          </a:xfrm>
          <a:prstGeom prst="wedgeRoundRectCallout">
            <a:avLst>
              <a:gd name="adj1" fmla="val -27183"/>
              <a:gd name="adj2" fmla="val 14822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Сверить  данные из гр.3 и гр.4 т.2101 за прошлый год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/>
              <a:t>Таблица 2120 «Штаты медицинского персонала»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90548" y="1227666"/>
          <a:ext cx="89154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1485900"/>
                <a:gridCol w="1485900"/>
                <a:gridCol w="1485900"/>
                <a:gridCol w="1485900"/>
                <a:gridCol w="1485900"/>
              </a:tblGrid>
              <a:tr h="59436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Должности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Номер строки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Всего на конец отчетного года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 том числе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2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Врачи-педиатры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Врачи узких </a:t>
                      </a:r>
                      <a:r>
                        <a:rPr lang="ru-RU" sz="1200" dirty="0" smtClean="0"/>
                        <a:t>специальностей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Средний медицинский персонал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Штатные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Занятые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23900" y="4029075"/>
            <a:ext cx="88392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Внимание: 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1) штатные и занятые должности показывать с кратностью 0,25;         	    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2) число занятых должностей не может быть больше штатных.  </a:t>
            </a:r>
          </a:p>
          <a:p>
            <a:endParaRPr lang="ru-RU" sz="1200" dirty="0" smtClean="0">
              <a:solidFill>
                <a:srgbClr val="FF0000"/>
              </a:solidFill>
            </a:endParaRPr>
          </a:p>
          <a:p>
            <a:r>
              <a:rPr lang="ru-RU" sz="1600" b="1" dirty="0" smtClean="0"/>
              <a:t>Необходимо проверить количество штатных должностей по штатному расписанию, утвержденному ведомственным органом управления; </a:t>
            </a:r>
          </a:p>
          <a:p>
            <a:r>
              <a:rPr lang="ru-RU" sz="1600" b="1" dirty="0" smtClean="0"/>
              <a:t>если графа 3 имеет число больше суммы граф 4+5+6, необходимо </a:t>
            </a:r>
            <a:r>
              <a:rPr lang="ru-RU" sz="1600" b="1" u="sng" dirty="0" smtClean="0"/>
              <a:t>приложить пояснение: </a:t>
            </a:r>
            <a:r>
              <a:rPr lang="ru-RU" sz="1600" b="1" dirty="0" smtClean="0"/>
              <a:t> какие еще должности включены в основную графу «всего», например: провизоры…</a:t>
            </a:r>
          </a:p>
          <a:p>
            <a:r>
              <a:rPr lang="ru-RU" sz="1600" b="1" dirty="0" smtClean="0"/>
              <a:t> </a:t>
            </a:r>
            <a:endParaRPr lang="ru-RU" sz="1600" b="1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6858000" y="4000500"/>
            <a:ext cx="2466975" cy="612648"/>
          </a:xfrm>
          <a:prstGeom prst="wedgeRoundRectCallout">
            <a:avLst>
              <a:gd name="adj1" fmla="val -154251"/>
              <a:gd name="adj2" fmla="val -1924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гр.3=гр.4+гр.5+гр.6 по строкам 01 и 02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/>
              <a:t>Таблица 2210 «Результаты осмотров детей»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14347" y="1227666"/>
          <a:ext cx="893445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350"/>
                <a:gridCol w="1276350"/>
                <a:gridCol w="1276350"/>
                <a:gridCol w="1276350"/>
                <a:gridCol w="1276350"/>
                <a:gridCol w="1276350"/>
                <a:gridCol w="1276350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Номер строки</a:t>
                      </a:r>
                      <a:endParaRPr lang="ru-RU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 осмотрах выявлено детей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 пониженной остротой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отстающих в развитии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 сколиозом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 дефектами речи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слуха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зрения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физическом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умственном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09600" y="3295649"/>
            <a:ext cx="882015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Внимание: </a:t>
            </a:r>
          </a:p>
          <a:p>
            <a:r>
              <a:rPr lang="ru-RU" b="1" dirty="0" smtClean="0"/>
              <a:t>1) Результаты осмотров детей по графе 2, 3, 5, 6 проверяются в таблице 2300, </a:t>
            </a:r>
          </a:p>
          <a:p>
            <a:r>
              <a:rPr lang="ru-RU" b="1" dirty="0" smtClean="0"/>
              <a:t>графа 2 т.2210 сравнивается с т.2300 по строке 7.0 (Н60-Н95)+ из строки 12.0 (</a:t>
            </a:r>
            <a:r>
              <a:rPr lang="en-US" b="1" dirty="0" smtClean="0"/>
              <a:t>Q00-Q99)</a:t>
            </a:r>
            <a:r>
              <a:rPr lang="ru-RU" b="1" dirty="0" smtClean="0"/>
              <a:t> в части, касающейся;</a:t>
            </a:r>
          </a:p>
          <a:p>
            <a:r>
              <a:rPr lang="ru-RU" b="1" dirty="0" smtClean="0"/>
              <a:t>графа 3 т.2210 сравнивается с т.2300 по строке 6.0 (Н00-Н59)</a:t>
            </a:r>
            <a:r>
              <a:rPr lang="en-US" b="1" dirty="0" smtClean="0"/>
              <a:t>+</a:t>
            </a:r>
            <a:r>
              <a:rPr lang="ru-RU" b="1" dirty="0" smtClean="0"/>
              <a:t> из строки</a:t>
            </a:r>
            <a:r>
              <a:rPr lang="en-US" b="1" dirty="0" smtClean="0"/>
              <a:t> 12</a:t>
            </a:r>
            <a:r>
              <a:rPr lang="ru-RU" b="1" dirty="0" smtClean="0"/>
              <a:t>.</a:t>
            </a:r>
            <a:r>
              <a:rPr lang="en-US" b="1" dirty="0" smtClean="0"/>
              <a:t>0 (Q00-Q99</a:t>
            </a:r>
            <a:r>
              <a:rPr lang="ru-RU" b="1" dirty="0" smtClean="0"/>
              <a:t>) в части, касающейся;</a:t>
            </a:r>
          </a:p>
          <a:p>
            <a:r>
              <a:rPr lang="ru-RU" b="1" dirty="0" smtClean="0"/>
              <a:t>графа 5 т.2210 сравнивается с т.2300 по строкам 5.0 (</a:t>
            </a:r>
            <a:r>
              <a:rPr lang="en-US" b="1" dirty="0" smtClean="0"/>
              <a:t>G</a:t>
            </a:r>
            <a:r>
              <a:rPr lang="ru-RU" b="1" dirty="0" smtClean="0"/>
              <a:t>), 12.0 (</a:t>
            </a:r>
            <a:r>
              <a:rPr lang="en-US" b="1" dirty="0" smtClean="0"/>
              <a:t>Q)</a:t>
            </a:r>
            <a:r>
              <a:rPr lang="ru-RU" b="1" dirty="0" smtClean="0"/>
              <a:t>, 14.0</a:t>
            </a:r>
            <a:r>
              <a:rPr lang="en-US" b="1" dirty="0" smtClean="0"/>
              <a:t> (F)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графа 6 т.2210 сравнивается с т.2300 по строке 14.0 (М);</a:t>
            </a:r>
          </a:p>
          <a:p>
            <a:r>
              <a:rPr lang="ru-RU" b="1" dirty="0" smtClean="0"/>
              <a:t>2)  У одного ребенка может быть выявлено несколько нарушений и заболеваний, как впервые, так и ранее обнаруженных (зарегистрированных).</a:t>
            </a:r>
          </a:p>
          <a:p>
            <a:r>
              <a:rPr lang="ru-RU" dirty="0" smtClean="0"/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/>
              <a:t>Таблица 2211 «Распределение детей по группам здоровья»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501" y="723898"/>
          <a:ext cx="9001123" cy="2390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60"/>
                <a:gridCol w="937623"/>
                <a:gridCol w="781353"/>
                <a:gridCol w="703219"/>
                <a:gridCol w="703219"/>
                <a:gridCol w="703219"/>
                <a:gridCol w="671930"/>
              </a:tblGrid>
              <a:tr h="5278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Номер строки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/>
                </a:tc>
              </a:tr>
              <a:tr h="3725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72589"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Состоит</a:t>
                      </a:r>
                      <a:r>
                        <a:rPr lang="ru-RU" baseline="0" dirty="0" smtClean="0"/>
                        <a:t> на конец года детей – 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2589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 в возрасте:</a:t>
                      </a:r>
                      <a:r>
                        <a:rPr lang="ru-RU" baseline="0" dirty="0" smtClean="0"/>
                        <a:t>         1,5 – 3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2589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            </a:t>
                      </a:r>
                      <a:r>
                        <a:rPr lang="ru-RU" baseline="0" dirty="0" smtClean="0"/>
                        <a:t>    </a:t>
                      </a:r>
                      <a:r>
                        <a:rPr lang="ru-RU" dirty="0" smtClean="0"/>
                        <a:t> 4 - 6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2589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                7 - 17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52425" y="3267076"/>
            <a:ext cx="94011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Внимание: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dirty="0" smtClean="0"/>
              <a:t>При наличии детей от 0 до 1,5 лет в учреждении на конец отчетного года строка 01 т. 2211 должна быть </a:t>
            </a:r>
            <a:r>
              <a:rPr lang="en-US" dirty="0" smtClean="0"/>
              <a:t>&gt; </a:t>
            </a:r>
            <a:r>
              <a:rPr lang="ru-RU" dirty="0" smtClean="0"/>
              <a:t>суммы строк (02+03+04), так как по строке 01 должна быть показана разница на детей до 1,5 лет; разница строк 01-(02+03+04)= числу детей до 1,5 лет, которая должна быть добавлена в т.2101 по гр.4 «в том числе дети дошкольного возраста»; 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Сумма граф по 01 строке должна быть равна количеству детей по т.2101 гр.3 (всего детей);</a:t>
            </a:r>
          </a:p>
          <a:p>
            <a:r>
              <a:rPr lang="ru-RU" dirty="0" smtClean="0"/>
              <a:t>Сумма граф по строкам 02+03+(дети от 0 до 1,5 лет) должна быть равна количеству детей по т.2101 гр.4 (дошкольного возраста);</a:t>
            </a:r>
            <a:endParaRPr lang="en-US" dirty="0" smtClean="0"/>
          </a:p>
          <a:p>
            <a:r>
              <a:rPr lang="ru-RU" b="1" dirty="0" smtClean="0"/>
              <a:t>к таблице приложить пояснение по численности детей до 1,5 лет.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5238750" y="3257550"/>
            <a:ext cx="4457699" cy="304800"/>
          </a:xfrm>
          <a:prstGeom prst="wedgeRoundRectCallout">
            <a:avLst>
              <a:gd name="adj1" fmla="val -38091"/>
              <a:gd name="adj2" fmla="val -49375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графы 3+4+5+6+7 по строке 01=гр.3 т.2101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/>
              <a:t>Т</a:t>
            </a:r>
            <a:r>
              <a:rPr lang="ru-RU" b="1" dirty="0" smtClean="0"/>
              <a:t>аблицы </a:t>
            </a:r>
            <a:r>
              <a:rPr lang="ru-RU" b="1" dirty="0"/>
              <a:t>2213 – 2220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500" y="733425"/>
            <a:ext cx="904875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 smtClean="0"/>
              <a:t>(2213) </a:t>
            </a:r>
            <a:r>
              <a:rPr lang="ru-RU" dirty="0" smtClean="0"/>
              <a:t>Число детей, нуждающихся в коррекции зрения: 1 __, проведена коррекция 2 __.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см. т.2210 графу 3 «выявлено с пониженной остротой зрения» для контроля данных, так как не все дети нуждаются в коррекции и значение в т.2213 не должно быть больше, чем в т. 2210!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(2220) </a:t>
            </a:r>
            <a:r>
              <a:rPr lang="ru-RU" dirty="0" smtClean="0"/>
              <a:t>Стоматологическая помощь детям: подлежало санированию 1 __, санировано 2 __.</a:t>
            </a:r>
          </a:p>
          <a:p>
            <a:pPr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1) Отражаются сведения о детях, фактически получивших стоматологическую помощь, независимо от места ее оказания.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2) Обратить внимание при заполнении пункта 2 т.2220 на строку 9.0 (К00-К93) т.2300, где необходимо показать множественный кариес, зарегистрированный при санировании.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(2230) </a:t>
            </a:r>
            <a:r>
              <a:rPr lang="ru-RU" dirty="0" smtClean="0"/>
              <a:t>Противотуберкулезная работа: обследовано реакцией Манту 1 __, выявлено с виражом  туберкулиновой пробы 2 __. Выявлено с гельминтами 3 __, санировано 4 __.</a:t>
            </a:r>
          </a:p>
          <a:p>
            <a:endParaRPr lang="ru-RU" dirty="0" smtClean="0">
              <a:solidFill>
                <a:srgbClr val="00B050"/>
              </a:solidFill>
            </a:endParaRPr>
          </a:p>
          <a:p>
            <a:r>
              <a:rPr lang="ru-RU" dirty="0" smtClean="0">
                <a:solidFill>
                  <a:srgbClr val="00B050"/>
                </a:solidFill>
              </a:rPr>
              <a:t>Все дети в учреждении должны быть обследованы в обязательном порядке, как находящиеся в детском коллективе, кроме отводов по медицинским показаниям.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Таблица 2300 «Заболеваемость детей»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90500" y="714377"/>
          <a:ext cx="9505949" cy="5342185"/>
        </p:xfrm>
        <a:graphic>
          <a:graphicData uri="http://schemas.openxmlformats.org/drawingml/2006/table">
            <a:tbl>
              <a:tblPr/>
              <a:tblGrid>
                <a:gridCol w="6568997"/>
                <a:gridCol w="538505"/>
                <a:gridCol w="1313799"/>
                <a:gridCol w="1084648"/>
              </a:tblGrid>
              <a:tr h="541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болезни</a:t>
                      </a:r>
                    </a:p>
                  </a:txBody>
                  <a:tcPr marL="7513" marR="7513" marT="7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 строки</a:t>
                      </a:r>
                    </a:p>
                  </a:txBody>
                  <a:tcPr marL="7513" marR="7513" marT="751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Код по МКБ-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X </a:t>
                      </a: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пересмотра</a:t>
                      </a:r>
                    </a:p>
                  </a:txBody>
                  <a:tcPr marL="7513" marR="7513" marT="7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Зарегистрировано заболеваний всего</a:t>
                      </a:r>
                    </a:p>
                  </a:txBody>
                  <a:tcPr marL="7513" marR="7513" marT="7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513" marR="7513" marT="75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513" marR="7513" marT="75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513" marR="7513" marT="75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513" marR="7513" marT="75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   </a:t>
                      </a:r>
                      <a:r>
                        <a:rPr lang="ru-RU" sz="11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100" b="0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                                                                            </a:t>
                      </a:r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по стр.1=стр.(2+3+4+5+6+7+8+9+10+11+12+13+14)        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7513" marR="7513" marT="75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ОО-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T98</a:t>
                      </a:r>
                    </a:p>
                  </a:txBody>
                  <a:tcPr marL="7513" marR="7513" marT="7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6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них некоторые инфекционные и паразитарные  болезни  </a:t>
                      </a:r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стр.2</a:t>
                      </a:r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&gt;</a:t>
                      </a:r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=(</a:t>
                      </a:r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2.1+2.2+2.3+2.4+2.5+2.6+2.7+2.9)     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</a:t>
                      </a:r>
                    </a:p>
                  </a:txBody>
                  <a:tcPr marL="7513" marR="7513" marT="75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AOO-B99</a:t>
                      </a:r>
                    </a:p>
                  </a:txBody>
                  <a:tcPr marL="7513" marR="7513" marT="7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       кишечные инфекции       </a:t>
                      </a:r>
                    </a:p>
                  </a:txBody>
                  <a:tcPr marL="7513" marR="7513" marT="75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2.1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ОО-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A09</a:t>
                      </a:r>
                    </a:p>
                  </a:txBody>
                  <a:tcPr marL="7513" marR="7513" marT="7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дифтерия            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13" marR="7513" marT="75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2.2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A36</a:t>
                      </a:r>
                    </a:p>
                  </a:txBody>
                  <a:tcPr marL="7513" marR="7513" marT="7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коклюш              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13" marR="7513" marT="75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2.3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A37</a:t>
                      </a:r>
                    </a:p>
                  </a:txBody>
                  <a:tcPr marL="7513" marR="7513" marT="7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острый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полиомиелит     </a:t>
                      </a:r>
                    </a:p>
                  </a:txBody>
                  <a:tcPr marL="7513" marR="7513" marT="75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2.4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A80</a:t>
                      </a:r>
                    </a:p>
                  </a:txBody>
                  <a:tcPr marL="7513" marR="7513" marT="7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корь                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13" marR="7513" marT="75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2.5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B05</a:t>
                      </a:r>
                    </a:p>
                  </a:txBody>
                  <a:tcPr marL="7513" marR="7513" marT="7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вирусный гепатит    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13" marR="7513" marT="75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2.6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B15-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В19</a:t>
                      </a:r>
                    </a:p>
                  </a:txBody>
                  <a:tcPr marL="7513" marR="7513" marT="7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эпидемический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паротит  </a:t>
                      </a:r>
                    </a:p>
                  </a:txBody>
                  <a:tcPr marL="7513" marR="7513" marT="75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2.7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B26</a:t>
                      </a:r>
                    </a:p>
                  </a:txBody>
                  <a:tcPr marL="7513" marR="7513" marT="7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педикулез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13" marR="7513" marT="75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2.8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B85</a:t>
                      </a:r>
                    </a:p>
                  </a:txBody>
                  <a:tcPr marL="7513" marR="7513" marT="7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чесотка             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13" marR="7513" marT="75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2.9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B86</a:t>
                      </a:r>
                    </a:p>
                  </a:txBody>
                  <a:tcPr marL="7513" marR="7513" marT="7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10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болезни крови, кроветворных  органов  и отдельные нарушения, вовлекающие иммунный механизм  </a:t>
                      </a:r>
                    </a:p>
                  </a:txBody>
                  <a:tcPr marL="7513" marR="7513" marT="75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D50-D89</a:t>
                      </a:r>
                    </a:p>
                  </a:txBody>
                  <a:tcPr marL="7513" marR="7513" marT="7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болезни эндокринной  системы,  расстройства питания  и  нарушения обмена веществ</a:t>
                      </a:r>
                    </a:p>
                  </a:txBody>
                  <a:tcPr marL="7513" marR="7513" marT="75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E00-E89</a:t>
                      </a:r>
                    </a:p>
                  </a:txBody>
                  <a:tcPr marL="7513" marR="7513" marT="7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болезни нервной системы  </a:t>
                      </a:r>
                    </a:p>
                  </a:txBody>
                  <a:tcPr marL="7513" marR="7513" marT="75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G00-G99</a:t>
                      </a:r>
                    </a:p>
                  </a:txBody>
                  <a:tcPr marL="7513" marR="7513" marT="7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болезни глаза  и его придаточного аппарата  </a:t>
                      </a:r>
                    </a:p>
                  </a:txBody>
                  <a:tcPr marL="7513" marR="7513" marT="75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H00-H59</a:t>
                      </a:r>
                    </a:p>
                  </a:txBody>
                  <a:tcPr marL="7513" marR="7513" marT="7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болезни уха и сосцевидного отростка</a:t>
                      </a:r>
                    </a:p>
                  </a:txBody>
                  <a:tcPr marL="7513" marR="7513" marT="75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H60-H95</a:t>
                      </a:r>
                    </a:p>
                  </a:txBody>
                  <a:tcPr marL="7513" marR="7513" marT="7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болезни органов дыхания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                                                 </a:t>
                      </a:r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стр.8</a:t>
                      </a:r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&gt;=стр.8.1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13" marR="7513" marT="75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J00-J99</a:t>
                      </a:r>
                    </a:p>
                  </a:txBody>
                  <a:tcPr marL="7513" marR="7513" marT="7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в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том числе:  острые респираторные инфекции верхних дыхательных  путей,  грипп, пневмония  </a:t>
                      </a:r>
                    </a:p>
                  </a:txBody>
                  <a:tcPr marL="67618" marR="7513" marT="7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8.1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J00-J06,  J10-J18</a:t>
                      </a:r>
                    </a:p>
                  </a:txBody>
                  <a:tcPr marL="7513" marR="7513" marT="7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болезни органов пищеварения</a:t>
                      </a:r>
                    </a:p>
                  </a:txBody>
                  <a:tcPr marL="7513" marR="7513" marT="75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K00-K93</a:t>
                      </a:r>
                    </a:p>
                  </a:txBody>
                  <a:tcPr marL="7513" marR="7513" marT="7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болезни мочеполовой  системы </a:t>
                      </a:r>
                    </a:p>
                  </a:txBody>
                  <a:tcPr marL="7513" marR="7513" marT="75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N00-N99</a:t>
                      </a:r>
                    </a:p>
                  </a:txBody>
                  <a:tcPr marL="7513" marR="7513" marT="7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отдельные состояния, возникающие в  перинатальном периоде    </a:t>
                      </a:r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                         (</a:t>
                      </a:r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у новорожденных)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13" marR="7513" marT="75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P00-P96</a:t>
                      </a:r>
                    </a:p>
                  </a:txBody>
                  <a:tcPr marL="7513" marR="7513" marT="7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врожденные аномалии  (пороки развития) деформации и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xpoмосомные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нарушения  </a:t>
                      </a:r>
                    </a:p>
                  </a:txBody>
                  <a:tcPr marL="7513" marR="7513" marT="75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Q00-Q99</a:t>
                      </a:r>
                    </a:p>
                  </a:txBody>
                  <a:tcPr marL="7513" marR="7513" marT="7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травмы, отравления  и некоторые  другие последствия  воздействия  внешних причин</a:t>
                      </a:r>
                    </a:p>
                  </a:txBody>
                  <a:tcPr marL="7513" marR="7513" marT="75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S00-T98</a:t>
                      </a:r>
                    </a:p>
                  </a:txBody>
                  <a:tcPr marL="7513" marR="7513" marT="7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</a:t>
                      </a: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болезни  </a:t>
                      </a:r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   </a:t>
                      </a:r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(расшифровать </a:t>
                      </a:r>
                      <a:r>
                        <a:rPr lang="ru-RU" sz="11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строку по Приложению к форме)   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13" marR="7513" marT="75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C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D00-D48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,  </a:t>
                      </a:r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I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M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,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F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L</a:t>
                      </a: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13" marR="7513" marT="7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13" marR="7513" marT="75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9132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400" b="1" dirty="0" smtClean="0"/>
              <a:t>Приложение к таблице 2300 для заполнения.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14350" y="695325"/>
            <a:ext cx="8866319" cy="577738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000" b="1" dirty="0" smtClean="0"/>
              <a:t>Расшифровка к таблице 2300 по строке 14.0 «прочие»:</a:t>
            </a:r>
            <a:endParaRPr lang="ru-RU" dirty="0" smtClean="0"/>
          </a:p>
          <a:p>
            <a:r>
              <a:rPr lang="ru-RU" dirty="0" smtClean="0"/>
              <a:t>1.     </a:t>
            </a:r>
            <a:r>
              <a:rPr lang="en-US" dirty="0" smtClean="0"/>
              <a:t>C00-C97</a:t>
            </a:r>
            <a:r>
              <a:rPr lang="ru-RU" dirty="0" smtClean="0"/>
              <a:t>: заболевание, код по МКБ-10, количество заболеваний;</a:t>
            </a:r>
          </a:p>
          <a:p>
            <a:r>
              <a:rPr lang="ru-RU" dirty="0" smtClean="0"/>
              <a:t>1.1. </a:t>
            </a:r>
          </a:p>
          <a:p>
            <a:r>
              <a:rPr lang="ru-RU" dirty="0" smtClean="0"/>
              <a:t>1.2.</a:t>
            </a:r>
          </a:p>
          <a:p>
            <a:r>
              <a:rPr lang="ru-RU" dirty="0" smtClean="0"/>
              <a:t>2.     </a:t>
            </a:r>
            <a:r>
              <a:rPr lang="en-US" dirty="0" smtClean="0"/>
              <a:t>D00-D48</a:t>
            </a:r>
            <a:r>
              <a:rPr lang="ru-RU" dirty="0" smtClean="0"/>
              <a:t>: заболевание, код по МКБ-10, количество заболеваний;</a:t>
            </a:r>
          </a:p>
          <a:p>
            <a:r>
              <a:rPr lang="ru-RU" dirty="0" smtClean="0"/>
              <a:t>2.1. </a:t>
            </a:r>
          </a:p>
          <a:p>
            <a:r>
              <a:rPr lang="ru-RU" dirty="0" smtClean="0"/>
              <a:t>2.2.</a:t>
            </a:r>
          </a:p>
          <a:p>
            <a:r>
              <a:rPr lang="ru-RU" dirty="0" smtClean="0"/>
              <a:t>3.     </a:t>
            </a:r>
            <a:r>
              <a:rPr lang="en-US" dirty="0" smtClean="0"/>
              <a:t>M</a:t>
            </a:r>
            <a:r>
              <a:rPr lang="ru-RU" dirty="0" smtClean="0"/>
              <a:t>00-</a:t>
            </a:r>
            <a:r>
              <a:rPr lang="en-US" dirty="0" smtClean="0"/>
              <a:t>M</a:t>
            </a:r>
            <a:r>
              <a:rPr lang="ru-RU" dirty="0" smtClean="0"/>
              <a:t>99: заболевание, код по МКБ-10, количество заболеваний;</a:t>
            </a:r>
          </a:p>
          <a:p>
            <a:r>
              <a:rPr lang="ru-RU" dirty="0" smtClean="0"/>
              <a:t>3.1.</a:t>
            </a:r>
          </a:p>
          <a:p>
            <a:r>
              <a:rPr lang="ru-RU" dirty="0" smtClean="0"/>
              <a:t>3.2.</a:t>
            </a:r>
          </a:p>
          <a:p>
            <a:r>
              <a:rPr lang="ru-RU" dirty="0" smtClean="0"/>
              <a:t>4.     </a:t>
            </a:r>
            <a:r>
              <a:rPr lang="en-US" dirty="0" smtClean="0"/>
              <a:t>F</a:t>
            </a:r>
            <a:r>
              <a:rPr lang="ru-RU" dirty="0" smtClean="0"/>
              <a:t>00-</a:t>
            </a:r>
            <a:r>
              <a:rPr lang="en-US" dirty="0" smtClean="0"/>
              <a:t>F</a:t>
            </a:r>
            <a:r>
              <a:rPr lang="ru-RU" dirty="0" smtClean="0"/>
              <a:t>99: заболевание, код по МКБ-10, количество заболеваний;</a:t>
            </a:r>
          </a:p>
          <a:p>
            <a:r>
              <a:rPr lang="ru-RU" dirty="0" smtClean="0"/>
              <a:t>4.1. </a:t>
            </a:r>
          </a:p>
          <a:p>
            <a:r>
              <a:rPr lang="ru-RU" dirty="0" smtClean="0"/>
              <a:t>4.2.</a:t>
            </a:r>
          </a:p>
          <a:p>
            <a:r>
              <a:rPr lang="ru-RU" dirty="0" smtClean="0"/>
              <a:t>5.     </a:t>
            </a:r>
            <a:r>
              <a:rPr lang="en-US" dirty="0" smtClean="0"/>
              <a:t>I</a:t>
            </a:r>
            <a:r>
              <a:rPr lang="ru-RU" dirty="0" smtClean="0"/>
              <a:t>00-</a:t>
            </a:r>
            <a:r>
              <a:rPr lang="en-US" dirty="0" smtClean="0"/>
              <a:t>I</a:t>
            </a:r>
            <a:r>
              <a:rPr lang="ru-RU" dirty="0" smtClean="0"/>
              <a:t>99: заболевание, код по МКБ-10, количество заболеваний;</a:t>
            </a:r>
          </a:p>
          <a:p>
            <a:r>
              <a:rPr lang="ru-RU" dirty="0" smtClean="0"/>
              <a:t>5.1.</a:t>
            </a:r>
          </a:p>
          <a:p>
            <a:r>
              <a:rPr lang="ru-RU" dirty="0" smtClean="0"/>
              <a:t>5.2.</a:t>
            </a:r>
          </a:p>
          <a:p>
            <a:r>
              <a:rPr lang="ru-RU" dirty="0" smtClean="0"/>
              <a:t>6.</a:t>
            </a:r>
            <a:r>
              <a:rPr lang="en-US" dirty="0" smtClean="0"/>
              <a:t> </a:t>
            </a:r>
            <a:r>
              <a:rPr lang="ru-RU" dirty="0" smtClean="0"/>
              <a:t>    </a:t>
            </a:r>
            <a:r>
              <a:rPr lang="en-US" dirty="0" smtClean="0"/>
              <a:t>L</a:t>
            </a:r>
            <a:r>
              <a:rPr lang="ru-RU" dirty="0" smtClean="0"/>
              <a:t>00-</a:t>
            </a:r>
            <a:r>
              <a:rPr lang="en-US" dirty="0" smtClean="0"/>
              <a:t>L</a:t>
            </a:r>
            <a:r>
              <a:rPr lang="ru-RU" dirty="0" smtClean="0"/>
              <a:t>98: заболевание, код по МКБ-10, количество заболеваний;</a:t>
            </a:r>
          </a:p>
          <a:p>
            <a:r>
              <a:rPr lang="ru-RU" dirty="0" smtClean="0"/>
              <a:t>6.1.</a:t>
            </a:r>
          </a:p>
          <a:p>
            <a:r>
              <a:rPr lang="ru-RU" dirty="0" smtClean="0"/>
              <a:t>6.2.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b="1" dirty="0"/>
              <a:t>Т</a:t>
            </a:r>
            <a:r>
              <a:rPr lang="ru-RU" b="1" dirty="0" smtClean="0"/>
              <a:t>аблицы </a:t>
            </a:r>
            <a:r>
              <a:rPr lang="ru-RU" b="1" dirty="0"/>
              <a:t>2310-2313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51" y="847723"/>
            <a:ext cx="92964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(2310) </a:t>
            </a:r>
            <a:r>
              <a:rPr lang="ru-RU" dirty="0" smtClean="0"/>
              <a:t>Число детей, находящихся под диспансерным наблюдением на конец года: 1 ___, в том числе детей-инвалидов (оформлена инвалидность) 2 ___, из них впервые в жизни установленной инвалидностью 3 ___.</a:t>
            </a:r>
          </a:p>
          <a:p>
            <a:pPr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1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1) Диспансерное наблюдение – это дети (3+4+5) групп здоровья по т.2211 строке 01!!!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2) В обязательном порядке сверить данные по т.2310 пункт 2 «всего» и пункт 3 «впервые» с формой №19 «Сведения о детях-инвалидах» по т.1000 гр.4 «всего» и гр.5 «впервые» по стр.09+10  и соотнести с данными по форме 030-Д/с/о-13 «Сведения о диспансеризации несовершеннолетних» по приказу  МЗ РФ №72н от 15.02.2013;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3) Число детей-инвалидов по пункту 2 т.2310 строго соответствуют </a:t>
            </a:r>
            <a:r>
              <a:rPr lang="en-US" sz="1600" b="1" dirty="0" smtClean="0">
                <a:solidFill>
                  <a:srgbClr val="FF0000"/>
                </a:solidFill>
              </a:rPr>
              <a:t>V</a:t>
            </a:r>
            <a:r>
              <a:rPr lang="ru-RU" sz="1600" b="1" dirty="0" smtClean="0">
                <a:solidFill>
                  <a:srgbClr val="FF0000"/>
                </a:solidFill>
              </a:rPr>
              <a:t> группе здоровья по т.2211 стр.01.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(2312) </a:t>
            </a:r>
            <a:r>
              <a:rPr lang="ru-RU" dirty="0" smtClean="0"/>
              <a:t>Число детей, получивших санаторно-курортное лечение: 1 ___.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(2313) </a:t>
            </a:r>
            <a:r>
              <a:rPr lang="ru-RU" dirty="0" smtClean="0"/>
              <a:t>Привито детей против:  дифтерии 1 ___, коклюша 2 ___, столбняка 3 ___, туберкулеза 4 ___, полиомиелита 5 ___, эпидемического паротита 6 ___, кори 7___.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Сведения по т. 2313 отражать строго за отчетный год по выполненному календарю прививок с учетом отводов по медицинским показаниям или привитием детей с задержкой установленного срока.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3124201" y="1905000"/>
            <a:ext cx="6305550" cy="295275"/>
          </a:xfrm>
          <a:prstGeom prst="wedgeRoundRectCallout">
            <a:avLst>
              <a:gd name="adj1" fmla="val 48"/>
              <a:gd name="adj2" fmla="val -20800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Сравнить с формой 19 т.1000 строка 09+10  по гр.4 «всего» и гр.5 «впервые»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2238375" y="1905000"/>
            <a:ext cx="7191375" cy="314325"/>
          </a:xfrm>
          <a:prstGeom prst="wedgeRoundRectCallout">
            <a:avLst>
              <a:gd name="adj1" fmla="val -27676"/>
              <a:gd name="adj2" fmla="val -113257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Сравнить с формой 19 т.1000 строка 09+10  по гр.4 «всего» и гр.5 «впервые»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6377</TotalTime>
  <Words>1957</Words>
  <Application>Microsoft Office PowerPoint</Application>
  <PresentationFormat>Лист A4 (210x297 мм)</PresentationFormat>
  <Paragraphs>342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ddzuvao</dc:creator>
  <cp:lastModifiedBy>Stat_u104</cp:lastModifiedBy>
  <cp:revision>435</cp:revision>
  <dcterms:created xsi:type="dcterms:W3CDTF">2016-12-20T09:23:07Z</dcterms:created>
  <dcterms:modified xsi:type="dcterms:W3CDTF">2018-10-25T09:44:03Z</dcterms:modified>
</cp:coreProperties>
</file>