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94" r:id="rId2"/>
    <p:sldId id="295" r:id="rId3"/>
    <p:sldId id="298" r:id="rId4"/>
    <p:sldId id="289" r:id="rId5"/>
    <p:sldId id="310" r:id="rId6"/>
    <p:sldId id="296" r:id="rId7"/>
    <p:sldId id="302" r:id="rId8"/>
    <p:sldId id="303" r:id="rId9"/>
    <p:sldId id="305" r:id="rId10"/>
    <p:sldId id="304" r:id="rId11"/>
    <p:sldId id="306" r:id="rId12"/>
    <p:sldId id="309" r:id="rId13"/>
    <p:sldId id="300" r:id="rId1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76" userDrawn="1">
          <p15:clr>
            <a:srgbClr val="A4A3A4"/>
          </p15:clr>
        </p15:guide>
        <p15:guide id="3" pos="2145" userDrawn="1">
          <p15:clr>
            <a:srgbClr val="A4A3A4"/>
          </p15:clr>
        </p15:guide>
        <p15:guide id="5" pos="4118" userDrawn="1">
          <p15:clr>
            <a:srgbClr val="A4A3A4"/>
          </p15:clr>
        </p15:guide>
        <p15:guide id="6" pos="5887" userDrawn="1">
          <p15:clr>
            <a:srgbClr val="A4A3A4"/>
          </p15:clr>
        </p15:guide>
        <p15:guide id="7" orient="horz" pos="709" userDrawn="1">
          <p15:clr>
            <a:srgbClr val="A4A3A4"/>
          </p15:clr>
        </p15:guide>
        <p15:guide id="8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24959"/>
    <a:srgbClr val="388E3C"/>
    <a:srgbClr val="363537"/>
    <a:srgbClr val="E1E4E7"/>
    <a:srgbClr val="2F4858"/>
    <a:srgbClr val="95B4D7"/>
    <a:srgbClr val="4E80BD"/>
    <a:srgbClr val="2E4757"/>
    <a:srgbClr val="D7D7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3" autoAdjust="0"/>
    <p:restoredTop sz="86369" autoAdjust="0"/>
  </p:normalViewPr>
  <p:slideViewPr>
    <p:cSldViewPr snapToGrid="0">
      <p:cViewPr>
        <p:scale>
          <a:sx n="100" d="100"/>
          <a:sy n="100" d="100"/>
        </p:scale>
        <p:origin x="-1458" y="-54"/>
      </p:cViewPr>
      <p:guideLst>
        <p:guide orient="horz" pos="709"/>
        <p:guide orient="horz" pos="3589"/>
        <p:guide pos="376"/>
        <p:guide pos="2145"/>
        <p:guide pos="4118"/>
        <p:guide pos="5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436-6067-47ED-9A54-22D05071E65F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4D1D-9349-4F5C-B324-65ECAC74C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46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Указания к заполнению: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" action="ppaction://hlinkfile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" action="ppaction://hlinkfile"/>
              </a:rPr>
              <a:t>Таблица 2600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Участники и инвалиды Отечественной войны, воины-интернационалисты и приравненные к ним категории лиц, должны находиться под диспансерным наблюдением врачей подразделений, оказывающих медицинскую помощь в амбулаторных условиях территориальных медицинских организаций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постоянно,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независимо от того нуждались они в наблюдении специалистов в течение года или нет.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14D1D-9349-4F5C-B324-65ECAC74C26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2916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2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7213761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D36D613-9DCE-AD4B-A150-82F5391A6B8E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4BB8A0A-26AE-6046-8633-C74DA66AD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432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51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  <p:sldLayoutId id="214748371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ltfederav@zdrav.mos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382213"/>
            <a:ext cx="9906000" cy="4179093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203200">
              <a:prstClr val="black">
                <a:alpha val="2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472057" y="0"/>
            <a:ext cx="1136577" cy="1220950"/>
            <a:chOff x="8630473" y="4709556"/>
            <a:chExt cx="1136577" cy="1220949"/>
          </a:xfrm>
          <a:effectLst/>
        </p:grpSpPr>
        <p:sp>
          <p:nvSpPr>
            <p:cNvPr id="5" name="TextBox 4"/>
            <p:cNvSpPr txBox="1"/>
            <p:nvPr/>
          </p:nvSpPr>
          <p:spPr>
            <a:xfrm>
              <a:off x="8769424" y="5581808"/>
              <a:ext cx="958776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b="1" spc="55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МОСКВА</a:t>
              </a:r>
              <a:endParaRPr lang="ru-RU" sz="1100" b="1" spc="55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8769424" y="4709556"/>
              <a:ext cx="858676" cy="858676"/>
              <a:chOff x="1" y="5445222"/>
              <a:chExt cx="1224135" cy="1224135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" y="5445222"/>
                <a:ext cx="1224135" cy="122413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ru-RU"/>
              </a:p>
            </p:txBody>
          </p:sp>
          <p:pic>
            <p:nvPicPr>
              <p:cNvPr id="9" name="Изображение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91504" y="5634335"/>
                <a:ext cx="841132" cy="841132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8630473" y="5768922"/>
              <a:ext cx="1136577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50" spc="30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2018</a:t>
              </a:r>
              <a:endParaRPr lang="ru-RU" sz="1050" spc="30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</p:grpSp>
      <p:pic>
        <p:nvPicPr>
          <p:cNvPr id="10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916" y="5570987"/>
            <a:ext cx="1828313" cy="1303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96900" y="2043570"/>
            <a:ext cx="7996246" cy="3570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36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Форма ФСН № 30                                                        </a:t>
            </a:r>
            <a:r>
              <a:rPr lang="ru-RU" sz="28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«Сведения о медицинской организации»</a:t>
            </a:r>
          </a:p>
          <a:p>
            <a:pPr algn="ctr"/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ru-RU" sz="28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т.2600; т.2610</a:t>
            </a:r>
          </a:p>
          <a:p>
            <a:pPr algn="ctr"/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ru-RU" sz="20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Альтфедер Анна Владимировна</a:t>
            </a:r>
            <a:endParaRPr lang="ru-RU" sz="2000" spc="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7151" y="5953126"/>
            <a:ext cx="923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2018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998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Связи между формами годовой отчетности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762000"/>
            <a:ext cx="8629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Форма 30 «Сведения о медицинской организации»;</a:t>
            </a:r>
          </a:p>
          <a:p>
            <a:r>
              <a:rPr lang="ru-RU" sz="2400" dirty="0" smtClean="0"/>
              <a:t>Форма 19 «Сведения о детях-инвалидах»;</a:t>
            </a:r>
          </a:p>
          <a:p>
            <a:r>
              <a:rPr lang="ru-RU" sz="2400" dirty="0" smtClean="0"/>
              <a:t>Форма 1-РИ (реабилитация инвалидов);</a:t>
            </a:r>
          </a:p>
          <a:p>
            <a:r>
              <a:rPr lang="ru-RU" sz="2400" dirty="0" smtClean="0"/>
              <a:t>Форма 54 «Отчет врача детского дома, школы-интерната    о лечебно-профилактической помощи воспитанникам»;</a:t>
            </a:r>
          </a:p>
          <a:p>
            <a:r>
              <a:rPr lang="ru-RU" sz="2400" dirty="0" smtClean="0"/>
              <a:t>Форма 030-ПО/о-17 «Сведения о профилактических медицинских осмотрах  несовершеннолетних»; </a:t>
            </a:r>
          </a:p>
          <a:p>
            <a:r>
              <a:rPr lang="ru-RU" sz="2400" dirty="0" smtClean="0"/>
              <a:t>Форма 030-Д/с/о-13</a:t>
            </a:r>
          </a:p>
          <a:p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3350" y="3952875"/>
            <a:ext cx="94297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При заполнении любой формы годовой отчетности необходимо</a:t>
            </a:r>
            <a:r>
              <a:rPr lang="ru-RU" sz="20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помнить о межформенном контроле,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проводить межгодовой контроль данных,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анализировать сведения по каждой заполненной форме. 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r>
              <a:rPr lang="ru-RU" sz="2000" dirty="0" smtClean="0"/>
              <a:t>Таким образом, исключается возможность искажения статистической информации. 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Проверки к таблицам 2600 и 2610</a:t>
            </a:r>
            <a:endParaRPr lang="ru-RU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5" y="383173"/>
            <a:ext cx="96393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т.2600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ф.30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отчетного года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т.2600 стр.1 графы с 3 по 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ф.30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прошлого года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т.2600 стр.6 графы с 3 по 5;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ф.30 т.2600 стр.3 графы с 3 по гр.5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стр. 4+стр.5 по графам с 3 по гр.5;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ф.30 т.2600 стр.6 по графам 3 и 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&gt; или =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стр.7+стр.8+стр.9  по графам 3 и 5;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ф.30 т.2600 стр.6 по графе 4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стр.7+стр.8+стр.9  по графе 4;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ф.30 т.2600 стр.6 графы с 3 по гр.5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стр.1 + стр.2 - стр.3 графы с 3 по гр.5;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ф.30 Т.2600 стр.10 по графам 3 и 4 </a:t>
            </a:r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=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строке 6 (на разницу предоставить пояснение);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ф.30 т.2600 стр. 11 по графам с 3 по гр.5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&gt; или =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стр.12 по графам с 3 по гр.5;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ф.30 т.2600 стр. 13 по графам с 3 по гр.5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строго из)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стр.10 по графам с 3 по гр.5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т.2610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Arial" pitchFamily="34" charset="0"/>
              </a:rPr>
              <a:t>ф.30 т.2610 отражает сведения о количестве инвалидов, состоящих на учете в медицинской организации </a:t>
            </a: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с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учетом лиц, сведения о которых отражены в ф.30 т.2600;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ф.30 т.2610 стр.1 гр.3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ф.19 т.1000 стр.9+ стр.10 гр.4;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ф.30 т.2610 стр.1 гр.3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&gt;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ф.30 т.2610 стр.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гр.3 </a:t>
            </a:r>
            <a:r>
              <a:rPr lang="en-US" sz="16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так как не учитываем неорганизованных детей до 3 лет)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b="1" dirty="0" smtClean="0"/>
          </a:p>
          <a:p>
            <a:pPr algn="ctr"/>
            <a:r>
              <a:rPr lang="ru-RU" b="1" dirty="0" smtClean="0"/>
              <a:t> Движение контингента по т.2610</a:t>
            </a:r>
            <a:endParaRPr lang="ru-RU" b="1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61950" y="952502"/>
          <a:ext cx="9286874" cy="4228404"/>
        </p:xfrm>
        <a:graphic>
          <a:graphicData uri="http://schemas.openxmlformats.org/drawingml/2006/table">
            <a:tbl>
              <a:tblPr/>
              <a:tblGrid>
                <a:gridCol w="5712777"/>
                <a:gridCol w="578021"/>
                <a:gridCol w="1033927"/>
                <a:gridCol w="971550"/>
                <a:gridCol w="990599"/>
              </a:tblGrid>
              <a:tr h="6000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Состоит инвалидов на учете в медицинской организации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Arial"/>
                        </a:rPr>
                        <a:t>2016</a:t>
                      </a:r>
                      <a:endParaRPr lang="ru-RU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Arial"/>
                        </a:rPr>
                        <a:t>2017</a:t>
                      </a:r>
                      <a:endParaRPr lang="ru-RU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Arial"/>
                        </a:rPr>
                        <a:t>2018</a:t>
                      </a:r>
                      <a:endParaRPr lang="ru-RU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детей (0-17 лет включительно)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40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взрослых (18 лет и старше)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42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из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них (из стр. 2): лиц старше трудоспособного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возраста    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мужчин – 60 лет и старше, женщин – 55 лет и старше)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9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из общего числа инвалидов, состоящих на учете в медицинской организации,  имеют противопоказания для занятий физической культурой и спортом,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 дети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1571626" y="5305426"/>
            <a:ext cx="7200900" cy="904874"/>
          </a:xfrm>
          <a:prstGeom prst="wedgeRoundRectCallout">
            <a:avLst>
              <a:gd name="adj1" fmla="val 51347"/>
              <a:gd name="adj2" fmla="val -40769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57350" y="5362575"/>
            <a:ext cx="7096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При заполнении графы 3 за отчетный год, проверьте данные за 2016 и 2017 годы, проследите  наличие роста или снижения абсолютных значений, изменение структуры по контингентам.</a:t>
            </a:r>
            <a:endParaRPr lang="ru-RU" sz="1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5376" y="1057275"/>
            <a:ext cx="74104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Спасибо за внимание,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успехов в заполнении форм федерального статистического наблюдения!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76500" y="4210050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Контактный телефон:  8(499)2492249 доб. 557                      </a:t>
            </a:r>
            <a:r>
              <a:rPr lang="en-US" sz="2400" dirty="0" smtClean="0"/>
              <a:t>e-mail</a:t>
            </a:r>
            <a:r>
              <a:rPr lang="ru-RU" sz="2400" dirty="0" smtClean="0"/>
              <a:t>:</a:t>
            </a:r>
            <a:r>
              <a:rPr lang="en-US" sz="2400" smtClean="0"/>
              <a:t> </a:t>
            </a:r>
            <a:r>
              <a:rPr lang="en-US" sz="2400" smtClean="0">
                <a:hlinkClick r:id="rId2"/>
              </a:rPr>
              <a:t>altfederav@zdrav.mos.ru</a:t>
            </a:r>
            <a:r>
              <a:rPr lang="en-US" sz="2400" smtClean="0"/>
              <a:t>  </a:t>
            </a:r>
            <a:r>
              <a:rPr lang="ru-RU" sz="2400" dirty="0" smtClean="0"/>
              <a:t>                       Альтфедер Анна Владимировна     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Диспансерное наблюдение инвалидов и участников Великой Отечественной войны и воинов-интернационалистов  т.2600 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744726"/>
          <a:ext cx="9296399" cy="4651169"/>
        </p:xfrm>
        <a:graphic>
          <a:graphicData uri="http://schemas.openxmlformats.org/drawingml/2006/table">
            <a:tbl>
              <a:tblPr/>
              <a:tblGrid>
                <a:gridCol w="4686300"/>
                <a:gridCol w="609600"/>
                <a:gridCol w="1333500"/>
                <a:gridCol w="1390650"/>
                <a:gridCol w="1276349"/>
              </a:tblGrid>
              <a:tr h="455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Calibri"/>
                          <a:ea typeface="Times New Roman"/>
                          <a:cs typeface="Calibri"/>
                        </a:rPr>
                        <a:t>Наименование</a:t>
                      </a:r>
                      <a:endParaRPr lang="ru-RU" sz="105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Times New Roman"/>
                          <a:cs typeface="Calibri"/>
                        </a:rPr>
                        <a:t>N строки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Times New Roman"/>
                          <a:cs typeface="Calibri"/>
                        </a:rPr>
                        <a:t>Участники ВОВ (кроме ИОВ)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Times New Roman"/>
                          <a:cs typeface="Calibri"/>
                        </a:rPr>
                        <a:t>Инвалиды ВОВ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Calibri"/>
                          <a:ea typeface="Times New Roman"/>
                          <a:cs typeface="Calibri"/>
                        </a:rPr>
                        <a:t>Воины-интернационалисты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Состоит под диспансерным наблюдением на начало отчетного года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Вновь взято под диспансерное наблюдение в отчетном году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Снято с диспансерного наблюдения в течение отчетного года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из них: выехало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умерло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Состоит под диспансерным наблюдением на конец отчетного года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4970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в том числе по группам </a:t>
                      </a:r>
                      <a:r>
                        <a:rPr lang="ru-RU" sz="1200" dirty="0" smtClean="0">
                          <a:latin typeface="Calibri"/>
                          <a:ea typeface="Times New Roman"/>
                          <a:cs typeface="Calibri"/>
                        </a:rPr>
                        <a:t>инвалидности: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Calibri"/>
                        </a:rPr>
                        <a:t>                                         </a:t>
                      </a:r>
                      <a:r>
                        <a:rPr lang="ru-RU" sz="1200" dirty="0" smtClean="0"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9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Calibri"/>
                        </a:rPr>
                        <a:t>                                                                                                                 II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0921"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Calibri"/>
                        </a:rPr>
                        <a:t>                                                                                                                 III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0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Охвачено комплексными медицинскими осмотрами (из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  <a:hlinkClick r:id="" action="ppaction://hlinkfile"/>
                        </a:rPr>
                        <a:t>стр. 6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Нуждались в стационарном лечении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Получили стационарное лечение из числа нуждавшихся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  <a:hlinkClick r:id="" action="ppaction://hlinkfile"/>
                        </a:rPr>
                        <a:t>(стр. 11)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Calibri"/>
                        </a:rPr>
                        <a:t>Получили санаторно-курортное лечение</a:t>
                      </a:r>
                    </a:p>
                  </a:txBody>
                  <a:tcPr marL="26383" marR="26383" marT="43404" marB="4340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6383" marR="26383" marT="43404" marB="43404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3819524" y="5429250"/>
            <a:ext cx="5438775" cy="946023"/>
          </a:xfrm>
          <a:prstGeom prst="wedgeRoundRectCallout">
            <a:avLst>
              <a:gd name="adj1" fmla="val 8414"/>
              <a:gd name="adj2" fmla="val -22445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Численность инвалидов по строкам 7+8+9 по всем графам обязательно учитывается в форме №1-РИ; и распределяется по возрастным категориям.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Анализ заполнения т. 2600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7177" y="647694"/>
          <a:ext cx="9467846" cy="5275404"/>
        </p:xfrm>
        <a:graphic>
          <a:graphicData uri="http://schemas.openxmlformats.org/drawingml/2006/table">
            <a:tbl>
              <a:tblPr/>
              <a:tblGrid>
                <a:gridCol w="4438648"/>
                <a:gridCol w="295275"/>
                <a:gridCol w="533400"/>
                <a:gridCol w="571500"/>
                <a:gridCol w="533400"/>
                <a:gridCol w="542925"/>
                <a:gridCol w="531960"/>
                <a:gridCol w="553890"/>
                <a:gridCol w="528054"/>
                <a:gridCol w="469397"/>
                <a:gridCol w="469397"/>
              </a:tblGrid>
              <a:tr h="2304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Arial"/>
                        </a:rPr>
                        <a:t>за 2015 год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Arial"/>
                        </a:rPr>
                        <a:t>за 2016 год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Arial"/>
                        </a:rPr>
                        <a:t>за 2017 год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Участники ВОВ (кроме ИОВ)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Инвалиды ВОВ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Воины-интернационалисты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Участники ВОВ (кроме ИОВ)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Инвалиды ВОВ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Воины-интернационалисты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Участники ВОВ (кроме ИОВ)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Инвалиды ВОВ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Воины-интернационалисты</a:t>
                      </a:r>
                    </a:p>
                  </a:txBody>
                  <a:tcPr marL="6976" marR="6976" marT="69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976" marR="6976" marT="69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Состоит под диспансерным наблюдением на начало отчетного года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Вновь взято под диспансерное наблюдение в отчетном году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Снято с диспансерного наблюдения в течении отчетного года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из них: выехало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умерло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Состоит под диспансерным наблюдением на конец отчетного года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в том числе по группам инвалидности: I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                                                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II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                                                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III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Охвачено комплексными медицинскими осмотрами  (из стр.6)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Нуждались в стационарном лечении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Получили стационарное лечение из числа нуждавшихся (стр. 11)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Получили санаторно-курортное лечение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13</a:t>
                      </a: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976" marR="6976" marT="69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6976" marR="6976" marT="69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трелка углом 4"/>
          <p:cNvSpPr/>
          <p:nvPr/>
        </p:nvSpPr>
        <p:spPr>
          <a:xfrm>
            <a:off x="7296150" y="2295525"/>
            <a:ext cx="1109091" cy="136207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1800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углом 5"/>
          <p:cNvSpPr/>
          <p:nvPr/>
        </p:nvSpPr>
        <p:spPr>
          <a:xfrm>
            <a:off x="5534025" y="2209800"/>
            <a:ext cx="1209675" cy="142875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151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Сведения о состоящих на учете инвалидах т. 2610</a:t>
            </a:r>
            <a:endParaRPr lang="ru-RU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57225" y="1020060"/>
            <a:ext cx="85915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Состоит инвалидов  на  учете  в  медицинской  организации: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детей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1 _____,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взрослых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2  _____,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из них (из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  <a:hlinkClick r:id=""/>
              </a:rPr>
              <a:t>стр. 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лиц старше трудоспособного возраста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мужчин - 60  лет  и  старше,  женщин - 55 лет и старше)      3 _____;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 общего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числа инвалидов,  состоящих на  учете в   медицинской   организации,  имеют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противопоказания для занятий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физической культурой и спортом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всего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 _____,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из них дети 5 _____.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50" y="4876800"/>
            <a:ext cx="95821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Внимание:</a:t>
            </a:r>
          </a:p>
          <a:p>
            <a:pPr>
              <a:defRPr/>
            </a:pPr>
            <a:r>
              <a:rPr lang="ru-RU" b="1" dirty="0" smtClean="0"/>
              <a:t>Таблица включает информацию о числе инвалидов, состоящих на учете в медицинской организации, по контингентам, согласно Письму МЗРФ №13-2/2-458 от 29.12.2017г., включает и инвалидов из т.2600.</a:t>
            </a:r>
          </a:p>
        </p:txBody>
      </p:sp>
    </p:spTree>
    <p:extLst>
      <p:ext uri="{BB962C8B-B14F-4D97-AF65-F5344CB8AC3E}">
        <p14:creationId xmlns:p14="http://schemas.microsoft.com/office/powerpoint/2010/main" xmlns="" val="11913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400" b="1" dirty="0" smtClean="0"/>
              <a:t>Справочно: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6750" y="866775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mtClean="0"/>
              <a:t>Выдержка </a:t>
            </a:r>
            <a:r>
              <a:rPr lang="ru-RU" sz="2400" b="1" dirty="0" smtClean="0"/>
              <a:t>из письма МЗРФ № 13-2/2-458 от 29.12.2017г . в части, касающейся заполнения таблицы 2610:</a:t>
            </a:r>
          </a:p>
          <a:p>
            <a:endParaRPr lang="ru-RU" dirty="0" smtClean="0"/>
          </a:p>
          <a:p>
            <a:r>
              <a:rPr lang="ru-RU" sz="2000" b="1" dirty="0" smtClean="0"/>
              <a:t>Таблица 2610</a:t>
            </a:r>
          </a:p>
          <a:p>
            <a:endParaRPr lang="ru-RU" b="1" dirty="0" smtClean="0"/>
          </a:p>
          <a:p>
            <a:r>
              <a:rPr lang="ru-RU" dirty="0" smtClean="0"/>
              <a:t>«</a:t>
            </a:r>
            <a:r>
              <a:rPr lang="ru-RU" sz="2000" b="1" dirty="0" smtClean="0"/>
              <a:t>Отражаются сведения о количестве инвалидов, состоящих на учете в медицинской организации, включая лиц, сведения о которых отражены в таблице 2600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Профилактические осмотры и диспансеризация, проведенные медицинской организацией т.2510 гр. 13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6225" y="685800"/>
          <a:ext cx="9420223" cy="4253708"/>
        </p:xfrm>
        <a:graphic>
          <a:graphicData uri="http://schemas.openxmlformats.org/drawingml/2006/table">
            <a:tbl>
              <a:tblPr/>
              <a:tblGrid>
                <a:gridCol w="2971800"/>
                <a:gridCol w="400050"/>
                <a:gridCol w="371475"/>
                <a:gridCol w="666750"/>
                <a:gridCol w="571500"/>
                <a:gridCol w="676275"/>
                <a:gridCol w="495300"/>
                <a:gridCol w="495300"/>
                <a:gridCol w="514350"/>
                <a:gridCol w="476250"/>
                <a:gridCol w="476250"/>
                <a:gridCol w="466725"/>
                <a:gridCol w="838198"/>
              </a:tblGrid>
              <a:tr h="46672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Контингенты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N строки</a:t>
                      </a:r>
                    </a:p>
                  </a:txBody>
                  <a:tcPr marL="29253" marR="29253" marT="48126" marB="48126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Calibri"/>
                        </a:rPr>
                        <a:t>Подлежало 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осмотрам</a:t>
                      </a:r>
                    </a:p>
                  </a:txBody>
                  <a:tcPr marL="29253" marR="29253" marT="48126" marB="48126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Calibri"/>
                        </a:rPr>
                        <a:t>из 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них: сельских жителей</a:t>
                      </a:r>
                    </a:p>
                  </a:txBody>
                  <a:tcPr marL="29253" marR="29253" marT="48126" marB="48126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Осмотрено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Calibri"/>
                        </a:rPr>
                        <a:t>из 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них: сельских жителей</a:t>
                      </a:r>
                    </a:p>
                  </a:txBody>
                  <a:tcPr marL="29253" marR="29253" marT="48126" marB="48126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из числа осмотренных </a:t>
                      </a:r>
                      <a:r>
                        <a:rPr lang="ru-RU" sz="1200" b="1" u="none" strike="noStrike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Calibri"/>
                          <a:hlinkClick r:id="" action="ppaction://hlinkfile"/>
                        </a:rPr>
                        <a:t>(гр. 5)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: </a:t>
                      </a:r>
                      <a:r>
                        <a:rPr lang="ru-RU" sz="1200" b="1" dirty="0" smtClean="0">
                          <a:latin typeface="Calibri"/>
                          <a:ea typeface="Times New Roman"/>
                          <a:cs typeface="Calibri"/>
                        </a:rPr>
                        <a:t>                                       определены 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Calibri"/>
                        </a:rPr>
                        <a:t>группы здоровья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II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III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из них: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IV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IIIа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Times New Roman"/>
                          <a:cs typeface="Calibri"/>
                        </a:rPr>
                        <a:t>IIIб</a:t>
                      </a: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3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Дети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 возрасте 0 - 14 лет включительно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Times New Roman"/>
                          <a:cs typeface="Calibri"/>
                        </a:rPr>
                        <a:t>из них: дети до 1 года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0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Дети в возрасте 15 - 17 лет включительно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0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Из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общего числа детей 15 - 17 лет 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  <a:hlinkClick r:id="" action="ppaction://hlinkfile"/>
                        </a:rPr>
                        <a:t>(стр. 3)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- юношей</a:t>
                      </a: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Calibri"/>
                        </a:rPr>
                        <a:t>Всего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</a:p>
                  </a:txBody>
                  <a:tcPr marL="29253" marR="29253" marT="48126" marB="481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9253" marR="29253" marT="48126" marB="481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838200" y="5457826"/>
            <a:ext cx="8534400" cy="660272"/>
          </a:xfrm>
          <a:prstGeom prst="wedgeRoundRectCallout">
            <a:avLst>
              <a:gd name="adj1" fmla="val 48586"/>
              <a:gd name="adj2" fmla="val -14924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Соотнести сведения из гр.13 по строкам 1, 3, 4 с данными по т.1000 формы 19; и данными по т. 2610 строка 1 </a:t>
            </a:r>
            <a:r>
              <a:rPr lang="ru-RU" sz="1600" b="1" dirty="0" smtClean="0">
                <a:solidFill>
                  <a:schemeClr val="tx1"/>
                </a:solidFill>
              </a:rPr>
              <a:t>(дети от 0 до 17 лет включительно)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Форма ФСН №19 «Сведения о детях-инвалидах» т.1000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0525" y="704849"/>
          <a:ext cx="9220201" cy="5039770"/>
        </p:xfrm>
        <a:graphic>
          <a:graphicData uri="http://schemas.openxmlformats.org/drawingml/2006/table">
            <a:tbl>
              <a:tblPr/>
              <a:tblGrid>
                <a:gridCol w="2074695"/>
                <a:gridCol w="449430"/>
                <a:gridCol w="619125"/>
                <a:gridCol w="1149016"/>
                <a:gridCol w="985587"/>
                <a:gridCol w="985587"/>
                <a:gridCol w="985587"/>
                <a:gridCol w="985587"/>
                <a:gridCol w="985587"/>
              </a:tblGrid>
              <a:tr h="3358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Возраст ребенка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Пол ребенка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Число детей-инвалидов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из них: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Минобразования России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Минтруда России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6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с впервые устаноленной инвалидностью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с впервые установленной инвалидностью (из гр.11)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с впервые установленной инвалидностью (из гр.15)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36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0-4 года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вкл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. </a:t>
                      </a:r>
                    </a:p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36">
                <a:tc vMerge="1">
                  <a:txBody>
                    <a:bodyPr/>
                    <a:lstStyle/>
                    <a:p>
                      <a:pPr algn="l" fontAlgn="t"/>
                      <a:endParaRPr lang="ru-RU" sz="82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36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5-9 лет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вкл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20">
                <a:tc vMerge="1">
                  <a:txBody>
                    <a:bodyPr/>
                    <a:lstStyle/>
                    <a:p>
                      <a:pPr algn="l" fontAlgn="t"/>
                      <a:endParaRPr lang="ru-RU" sz="82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36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10-14 лет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вкл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36">
                <a:tc vMerge="1">
                  <a:txBody>
                    <a:bodyPr/>
                    <a:lstStyle/>
                    <a:p>
                      <a:pPr algn="l" fontAlgn="t"/>
                      <a:endParaRPr lang="ru-RU" sz="82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36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15-17 лет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вкл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836">
                <a:tc vMerge="1">
                  <a:txBody>
                    <a:bodyPr/>
                    <a:lstStyle/>
                    <a:p>
                      <a:pPr algn="l" fontAlgn="t"/>
                      <a:endParaRPr lang="ru-RU" sz="82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36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Итого 0-17 лет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вкл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</a:p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36">
                <a:tc vMerge="1">
                  <a:txBody>
                    <a:bodyPr/>
                    <a:lstStyle/>
                    <a:p>
                      <a:pPr algn="l" fontAlgn="t"/>
                      <a:endParaRPr lang="ru-RU" sz="82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нутый угол 4"/>
          <p:cNvSpPr/>
          <p:nvPr/>
        </p:nvSpPr>
        <p:spPr>
          <a:xfrm>
            <a:off x="6629400" y="2876549"/>
            <a:ext cx="2933700" cy="2324101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29425" y="2990850"/>
            <a:ext cx="2647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Внимание:                       графа 13 т.2510 формы 30 по строке 4 (юноши) соотнести данные с т.1000 строкой 7 по графе 4!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Сравнение данных по таблицам и формам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47674" y="704850"/>
          <a:ext cx="9115423" cy="1770710"/>
        </p:xfrm>
        <a:graphic>
          <a:graphicData uri="http://schemas.openxmlformats.org/drawingml/2006/table">
            <a:tbl>
              <a:tblPr/>
              <a:tblGrid>
                <a:gridCol w="3906613"/>
                <a:gridCol w="400678"/>
                <a:gridCol w="686876"/>
                <a:gridCol w="686876"/>
                <a:gridCol w="686876"/>
                <a:gridCol w="686876"/>
                <a:gridCol w="686876"/>
                <a:gridCol w="686876"/>
                <a:gridCol w="686876"/>
              </a:tblGrid>
              <a:tr h="3369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Контингенты                                                            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(таблица 2510 формы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30)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6757" marR="6757" marT="675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Подлежало осмотрам</a:t>
                      </a:r>
                    </a:p>
                  </a:txBody>
                  <a:tcPr marL="6757" marR="6757" marT="675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Осмотрено</a:t>
                      </a:r>
                    </a:p>
                  </a:txBody>
                  <a:tcPr marL="6757" marR="6757" marT="675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из числа осмотренных (гр. 5): определены группы здоровья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II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III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IV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12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13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Дети в возрасте 0-14 лет включительно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7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из них: дети до 1 года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Дети в возрасте 15-17 лет включительно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7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Из общего числа детей 15-17 лет (стр.3) - юношей</a:t>
                      </a: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757" marR="6757" marT="6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757" marR="6757" marT="675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7675" y="2667000"/>
          <a:ext cx="9105899" cy="1924050"/>
        </p:xfrm>
        <a:graphic>
          <a:graphicData uri="http://schemas.openxmlformats.org/drawingml/2006/table">
            <a:tbl>
              <a:tblPr/>
              <a:tblGrid>
                <a:gridCol w="2886075"/>
                <a:gridCol w="438150"/>
                <a:gridCol w="381000"/>
                <a:gridCol w="538924"/>
                <a:gridCol w="972350"/>
                <a:gridCol w="972350"/>
                <a:gridCol w="972350"/>
                <a:gridCol w="972350"/>
                <a:gridCol w="972350"/>
              </a:tblGrid>
              <a:tr h="2110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Возраст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ребенка                 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(таблица 1000 формы 19)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Пол ребенка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Число детей-инвалидов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из них: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Минобразования России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Минтруда России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с впервые устаноленной инвалидностью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с впервые установленной инвалидностью (из гр.11)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с впервые установленной инвалидностью (из гр.15)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71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15-17 лет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включительно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">
                <a:tc vMerge="1">
                  <a:txBody>
                    <a:bodyPr/>
                    <a:lstStyle/>
                    <a:p>
                      <a:pPr algn="l" fontAlgn="t"/>
                      <a:endParaRPr lang="ru-RU" sz="82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70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Итого 0-17 лет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включительно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55">
                <a:tc vMerge="1">
                  <a:txBody>
                    <a:bodyPr/>
                    <a:lstStyle/>
                    <a:p>
                      <a:pPr algn="l" fontAlgn="t"/>
                      <a:endParaRPr lang="ru-RU" sz="825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2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975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4819650"/>
          <a:ext cx="9048751" cy="1209675"/>
        </p:xfrm>
        <a:graphic>
          <a:graphicData uri="http://schemas.openxmlformats.org/drawingml/2006/table">
            <a:tbl>
              <a:tblPr/>
              <a:tblGrid>
                <a:gridCol w="7308178"/>
                <a:gridCol w="627554"/>
                <a:gridCol w="1113019"/>
              </a:tblGrid>
              <a:tr h="6547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Состоит инвалидов на учете в медицинской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организации  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(т.2610 формы 30)                                                                                            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6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детей (0-17 лет включительно)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466725" y="2908"/>
            <a:ext cx="8878887" cy="596718"/>
          </a:xfrm>
        </p:spPr>
        <p:txBody>
          <a:bodyPr/>
          <a:lstStyle/>
          <a:p>
            <a:pPr algn="ctr"/>
            <a:r>
              <a:rPr lang="ru-RU" b="1" dirty="0" smtClean="0"/>
              <a:t>Форма 1-РИ (реабилитация инвалидов) в сравнении с формой 30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3825" y="828675"/>
          <a:ext cx="9601199" cy="1982611"/>
        </p:xfrm>
        <a:graphic>
          <a:graphicData uri="http://schemas.openxmlformats.org/drawingml/2006/table">
            <a:tbl>
              <a:tblPr/>
              <a:tblGrid>
                <a:gridCol w="4067175"/>
                <a:gridCol w="495300"/>
                <a:gridCol w="876300"/>
                <a:gridCol w="790575"/>
                <a:gridCol w="784997"/>
                <a:gridCol w="577067"/>
                <a:gridCol w="1476386"/>
                <a:gridCol w="533399"/>
              </a:tblGrid>
              <a:tr h="38389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Наименование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показателя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(таблица ф. 1-РИ)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№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строки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«Общая характеристика контингента инвалидов»</a:t>
                      </a:r>
                      <a:endParaRPr lang="ru-RU" sz="1400" b="1" dirty="0"/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t"/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том числе имеющих ИПР </a:t>
                      </a:r>
                    </a:p>
                  </a:txBody>
                  <a:tcPr marL="6639" marR="6639" marT="6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Из них: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трудоспособного возраста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детей-инвалидов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в т.ч. с ИПР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в т.ч. с ИПР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0">
                <a:tc>
                  <a:txBody>
                    <a:bodyPr/>
                    <a:lstStyle/>
                    <a:p>
                      <a:pPr algn="l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Общее число инвалидов, состоящих на учете на конец отчетного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=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стр.1 т.2610 ф.30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6639" marR="6639" marT="66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9076" y="3943350"/>
          <a:ext cx="9401174" cy="2033936"/>
        </p:xfrm>
        <a:graphic>
          <a:graphicData uri="http://schemas.openxmlformats.org/drawingml/2006/table">
            <a:tbl>
              <a:tblPr/>
              <a:tblGrid>
                <a:gridCol w="5486428"/>
                <a:gridCol w="530323"/>
                <a:gridCol w="3384423"/>
              </a:tblGrid>
              <a:tr h="5619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Состоит инвалидов на учете в медицинской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организации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(т.2610 ф.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30)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№ строки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Число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75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детей (0-17 лет включительно)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=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стр.09+10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гр.4 ф.19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016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взрослых (18 лет и старше)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    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Трудоспособного возраста</a:t>
                      </a:r>
                    </a:p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Старше трудоспособного возраста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3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из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них (из стр. 2): лиц старше трудоспособного возраста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              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(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мужчин – 60 лет и старше, женщин – 55 лет и старше)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5724525" y="3048001"/>
            <a:ext cx="3962400" cy="619124"/>
          </a:xfrm>
          <a:prstGeom prst="wedgeRoundRectCallout">
            <a:avLst>
              <a:gd name="adj1" fmla="val -26535"/>
              <a:gd name="adj2" fmla="val -9603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= (строка 2 – строка 3 графы 3 т.2610)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866775" y="3000376"/>
            <a:ext cx="4600575" cy="647700"/>
          </a:xfrm>
          <a:prstGeom prst="wedgeRoundRectCallout">
            <a:avLst>
              <a:gd name="adj1" fmla="val 42969"/>
              <a:gd name="adj2" fmla="val -9599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= т.2610 по строкам (1+2) графы 3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219825" y="5143500"/>
            <a:ext cx="3400425" cy="390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6670</TotalTime>
  <Words>1617</Words>
  <Application>Microsoft Office PowerPoint</Application>
  <PresentationFormat>Лист A4 (210x297 мм)</PresentationFormat>
  <Paragraphs>443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ddzuvao</dc:creator>
  <cp:lastModifiedBy>Stat_u104</cp:lastModifiedBy>
  <cp:revision>477</cp:revision>
  <dcterms:created xsi:type="dcterms:W3CDTF">2016-12-20T09:23:07Z</dcterms:created>
  <dcterms:modified xsi:type="dcterms:W3CDTF">2018-12-14T12:43:24Z</dcterms:modified>
</cp:coreProperties>
</file>