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32"/>
  </p:notesMasterIdLst>
  <p:sldIdLst>
    <p:sldId id="331" r:id="rId2"/>
    <p:sldId id="332" r:id="rId3"/>
    <p:sldId id="334" r:id="rId4"/>
    <p:sldId id="335" r:id="rId5"/>
    <p:sldId id="336" r:id="rId6"/>
    <p:sldId id="337" r:id="rId7"/>
    <p:sldId id="338" r:id="rId8"/>
    <p:sldId id="340" r:id="rId9"/>
    <p:sldId id="341" r:id="rId10"/>
    <p:sldId id="342" r:id="rId11"/>
    <p:sldId id="343" r:id="rId12"/>
    <p:sldId id="344" r:id="rId13"/>
    <p:sldId id="348" r:id="rId14"/>
    <p:sldId id="345" r:id="rId15"/>
    <p:sldId id="349" r:id="rId16"/>
    <p:sldId id="350" r:id="rId17"/>
    <p:sldId id="346" r:id="rId18"/>
    <p:sldId id="366" r:id="rId19"/>
    <p:sldId id="351" r:id="rId20"/>
    <p:sldId id="352" r:id="rId21"/>
    <p:sldId id="353" r:id="rId22"/>
    <p:sldId id="354" r:id="rId23"/>
    <p:sldId id="365" r:id="rId24"/>
    <p:sldId id="362" r:id="rId25"/>
    <p:sldId id="359" r:id="rId26"/>
    <p:sldId id="357" r:id="rId27"/>
    <p:sldId id="355" r:id="rId28"/>
    <p:sldId id="360" r:id="rId29"/>
    <p:sldId id="361" r:id="rId30"/>
    <p:sldId id="364" r:id="rId31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2" pos="376" userDrawn="1">
          <p15:clr>
            <a:srgbClr val="A4A3A4"/>
          </p15:clr>
        </p15:guide>
        <p15:guide id="3" pos="2145" userDrawn="1">
          <p15:clr>
            <a:srgbClr val="A4A3A4"/>
          </p15:clr>
        </p15:guide>
        <p15:guide id="5" pos="4118" userDrawn="1">
          <p15:clr>
            <a:srgbClr val="A4A3A4"/>
          </p15:clr>
        </p15:guide>
        <p15:guide id="6" pos="5887" userDrawn="1">
          <p15:clr>
            <a:srgbClr val="A4A3A4"/>
          </p15:clr>
        </p15:guide>
        <p15:guide id="7" orient="horz" pos="709" userDrawn="1">
          <p15:clr>
            <a:srgbClr val="A4A3A4"/>
          </p15:clr>
        </p15:guide>
        <p15:guide id="8" orient="horz" pos="358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4959"/>
    <a:srgbClr val="2F4858"/>
    <a:srgbClr val="388E3C"/>
    <a:srgbClr val="363537"/>
    <a:srgbClr val="E1E4E7"/>
    <a:srgbClr val="95B4D7"/>
    <a:srgbClr val="4E80BD"/>
    <a:srgbClr val="2E4757"/>
    <a:srgbClr val="D7D7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945" autoAdjust="0"/>
    <p:restoredTop sz="97049" autoAdjust="0"/>
  </p:normalViewPr>
  <p:slideViewPr>
    <p:cSldViewPr snapToGrid="0">
      <p:cViewPr>
        <p:scale>
          <a:sx n="90" d="100"/>
          <a:sy n="90" d="100"/>
        </p:scale>
        <p:origin x="-2346" y="-654"/>
      </p:cViewPr>
      <p:guideLst>
        <p:guide orient="horz" pos="709"/>
        <p:guide orient="horz" pos="3589"/>
        <p:guide pos="376"/>
        <p:guide pos="2145"/>
        <p:guide pos="4118"/>
        <p:guide pos="588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078436-6067-47ED-9A54-22D05071E65F}" type="datetimeFigureOut">
              <a:rPr lang="ru-RU" smtClean="0"/>
              <a:pPr/>
              <a:t>14.12.2018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114D1D-9349-4F5C-B324-65ECAC74C2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4690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Изображение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52"/>
            <a:ext cx="9906000" cy="79619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6276" y="-252"/>
            <a:ext cx="9289724" cy="784696"/>
          </a:xfrm>
        </p:spPr>
        <p:txBody>
          <a:bodyPr lIns="0">
            <a:normAutofit/>
          </a:bodyPr>
          <a:lstStyle>
            <a:lvl1pPr algn="l">
              <a:defRPr sz="1700" b="0" cap="all" baseline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r>
              <a:rPr lang="ru-RU" dirty="0"/>
              <a:t>Образец </a:t>
            </a:r>
            <a:r>
              <a:rPr lang="ru-RU" dirty="0" smtClean="0"/>
              <a:t>заголовка</a:t>
            </a:r>
            <a:endParaRPr lang="ru-RU" dirty="0"/>
          </a:p>
        </p:txBody>
      </p:sp>
      <p:pic>
        <p:nvPicPr>
          <p:cNvPr id="7" name="Изображение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09322"/>
            <a:ext cx="1690707" cy="558752"/>
          </a:xfrm>
          <a:prstGeom prst="rect">
            <a:avLst/>
          </a:prstGeom>
        </p:spPr>
      </p:pic>
      <p:sp>
        <p:nvSpPr>
          <p:cNvPr id="10" name="Овал 9"/>
          <p:cNvSpPr/>
          <p:nvPr userDrawn="1"/>
        </p:nvSpPr>
        <p:spPr>
          <a:xfrm>
            <a:off x="9356214" y="6361372"/>
            <a:ext cx="429000" cy="421295"/>
          </a:xfrm>
          <a:prstGeom prst="ellipse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957879"/>
            <a:fld id="{E2215027-71A7-1047-BF52-B665DF66307F}" type="slidenum">
              <a:rPr lang="ru-RU" sz="1300">
                <a:solidFill>
                  <a:srgbClr val="4F81BD"/>
                </a:solidFill>
                <a:latin typeface="Century Gothic" charset="0"/>
                <a:ea typeface="Century Gothic" charset="0"/>
                <a:cs typeface="Century Gothic" charset="0"/>
              </a:rPr>
              <a:pPr algn="ctr" defTabSz="957879"/>
              <a:t>‹#›</a:t>
            </a:fld>
            <a:endParaRPr lang="ru-RU" sz="1300" dirty="0">
              <a:solidFill>
                <a:srgbClr val="4F81BD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975704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419" userDrawn="1">
          <p15:clr>
            <a:srgbClr val="FBAE40"/>
          </p15:clr>
        </p15:guide>
        <p15:guide id="2" pos="6316" userDrawn="1">
          <p15:clr>
            <a:srgbClr val="FBAE40"/>
          </p15:clr>
        </p15:guide>
        <p15:guide id="3" orient="horz" pos="748" userDrawn="1">
          <p15:clr>
            <a:srgbClr val="FBAE40"/>
          </p15:clr>
        </p15:guide>
        <p15:guide id="6" orient="horz" pos="4218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Изображение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4779" cy="6858000"/>
          </a:xfrm>
          <a:prstGeom prst="rect">
            <a:avLst/>
          </a:prstGeom>
        </p:spPr>
      </p:pic>
      <p:pic>
        <p:nvPicPr>
          <p:cNvPr id="7" name="Изображение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08536"/>
            <a:ext cx="1690707" cy="558752"/>
          </a:xfrm>
          <a:prstGeom prst="rect">
            <a:avLst/>
          </a:prstGeom>
        </p:spPr>
      </p:pic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95300" y="1514563"/>
            <a:ext cx="8915400" cy="1143000"/>
          </a:xfrm>
          <a:prstGeom prst="rect">
            <a:avLst/>
          </a:prstGeom>
        </p:spPr>
        <p:txBody>
          <a:bodyPr vert="horz" lIns="83988" tIns="41994" rIns="83988" bIns="41994" rtlCol="0" anchor="t">
            <a:normAutofit/>
          </a:bodyPr>
          <a:lstStyle>
            <a:lvl1pPr>
              <a:defRPr sz="2900"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634160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83988" tIns="41994" rIns="83988" bIns="41994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83988" tIns="41994" rIns="83988" bIns="41994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83988" tIns="41994" rIns="83988" bIns="41994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57879"/>
            <a:fld id="{EDAB88EB-F821-4837-AAEA-1D516E21CAC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57879"/>
              <a:t>14.12.2018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83988" tIns="41994" rIns="83988" bIns="41994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57879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83988" tIns="41994" rIns="83988" bIns="41994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57879"/>
            <a:fld id="{51B4EB30-8DC4-48EB-BB04-F79712C35D0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57879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628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</p:sldLayoutIdLst>
  <p:txStyles>
    <p:titleStyle>
      <a:lvl1pPr algn="ctr" defTabSz="839876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4954" indent="-314954" algn="l" defTabSz="839876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82400" indent="-262461" algn="l" defTabSz="839876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49846" indent="-209969" algn="l" defTabSz="839876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69784" indent="-209969" algn="l" defTabSz="839876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89722" indent="-209969" algn="l" defTabSz="839876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09660" indent="-209969" algn="l" defTabSz="83987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9598" indent="-209969" algn="l" defTabSz="83987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49537" indent="-209969" algn="l" defTabSz="83987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69475" indent="-209969" algn="l" defTabSz="83987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3987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19938" algn="l" defTabSz="83987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39876" algn="l" defTabSz="83987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59815" algn="l" defTabSz="83987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79753" algn="l" defTabSz="83987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099691" algn="l" defTabSz="83987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19629" algn="l" defTabSz="83987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39567" algn="l" defTabSz="83987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59506" algn="l" defTabSz="83987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mailto:GrigorievaLV1@zdrav.mo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1450" y="1571929"/>
            <a:ext cx="9467850" cy="2716298"/>
          </a:xfrm>
        </p:spPr>
        <p:txBody>
          <a:bodyPr wrap="square">
            <a:spAutoFit/>
          </a:bodyPr>
          <a:lstStyle/>
          <a:p>
            <a:r>
              <a:rPr lang="ru-RU" sz="3300" cap="all" dirty="0">
                <a:solidFill>
                  <a:schemeClr val="accent4">
                    <a:lumMod val="50000"/>
                  </a:schemeClr>
                </a:solidFill>
              </a:rPr>
              <a:t> РАЗДЕЛ </a:t>
            </a:r>
            <a:r>
              <a:rPr lang="ru-RU" sz="3300" cap="all" dirty="0" smtClean="0">
                <a:solidFill>
                  <a:schemeClr val="accent4">
                    <a:lumMod val="50000"/>
                  </a:schemeClr>
                </a:solidFill>
              </a:rPr>
              <a:t>I</a:t>
            </a:r>
            <a:r>
              <a:rPr lang="ru-RU" sz="3300" cap="all" dirty="0">
                <a:solidFill>
                  <a:schemeClr val="accent4">
                    <a:lumMod val="50000"/>
                  </a:schemeClr>
                </a:solidFill>
              </a:rPr>
              <a:t>. </a:t>
            </a:r>
            <a:r>
              <a:rPr lang="ru-RU" sz="3300" cap="all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3300" cap="all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3300" cap="all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300" cap="all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3300" cap="all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x-none" sz="3600" b="1"/>
              <a:t>РАБОТА МЕДИЦИНСКОЙ </a:t>
            </a:r>
            <a:r>
              <a:rPr lang="x-none" sz="3600" b="1" smtClean="0"/>
              <a:t>ОРГАНИЗАЦИИ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300" cap="all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300" cap="all" dirty="0">
                <a:solidFill>
                  <a:schemeClr val="accent4">
                    <a:lumMod val="50000"/>
                  </a:schemeClr>
                </a:solidFill>
              </a:rPr>
              <a:t>ФОРМА № 30</a:t>
            </a:r>
          </a:p>
        </p:txBody>
      </p:sp>
    </p:spTree>
    <p:extLst>
      <p:ext uri="{BB962C8B-B14F-4D97-AF65-F5344CB8AC3E}">
        <p14:creationId xmlns:p14="http://schemas.microsoft.com/office/powerpoint/2010/main" val="39402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08875" y="-252"/>
            <a:ext cx="9398565" cy="784696"/>
          </a:xfrm>
        </p:spPr>
        <p:txBody>
          <a:bodyPr>
            <a:normAutofit/>
          </a:bodyPr>
          <a:lstStyle/>
          <a:p>
            <a:r>
              <a:rPr lang="ru-RU" sz="2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</a:t>
            </a:r>
            <a:r>
              <a:rPr lang="ru-R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1001         Кабинеты, отделения, подразделения</a:t>
            </a:r>
            <a:endParaRPr lang="ru-RU" sz="2200" dirty="0"/>
          </a:p>
        </p:txBody>
      </p:sp>
      <p:graphicFrame>
        <p:nvGraphicFramePr>
          <p:cNvPr id="4" name="Group 154"/>
          <p:cNvGraphicFramePr>
            <a:graphicFrameLocks/>
          </p:cNvGraphicFramePr>
          <p:nvPr/>
        </p:nvGraphicFramePr>
        <p:xfrm>
          <a:off x="285750" y="737278"/>
          <a:ext cx="9315451" cy="5568232"/>
        </p:xfrm>
        <a:graphic>
          <a:graphicData uri="http://schemas.openxmlformats.org/drawingml/2006/table">
            <a:tbl>
              <a:tblPr/>
              <a:tblGrid>
                <a:gridCol w="3028950">
                  <a:extLst>
                    <a:ext uri="{9D8B030D-6E8A-4147-A177-3AD203B41FA5}"/>
                  </a:extLst>
                </a:gridCol>
                <a:gridCol w="752475">
                  <a:extLst>
                    <a:ext uri="{9D8B030D-6E8A-4147-A177-3AD203B41FA5}"/>
                  </a:extLst>
                </a:gridCol>
                <a:gridCol w="2465058">
                  <a:extLst>
                    <a:ext uri="{9D8B030D-6E8A-4147-A177-3AD203B41FA5}"/>
                  </a:extLst>
                </a:gridCol>
                <a:gridCol w="1573542">
                  <a:extLst>
                    <a:ext uri="{9D8B030D-6E8A-4147-A177-3AD203B41FA5}"/>
                  </a:extLst>
                </a:gridCol>
                <a:gridCol w="1495426">
                  <a:extLst>
                    <a:ext uri="{9D8B030D-6E8A-4147-A177-3AD203B41FA5}"/>
                  </a:extLst>
                </a:gridCol>
              </a:tblGrid>
              <a:tr h="73909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</a:t>
                      </a: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</a:t>
                      </a:r>
                    </a:p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строки</a:t>
                      </a: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Наличие подразделений, отделов,  отделений, кабинетов                                                               (нет – 0, есть - 1)</a:t>
                      </a: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Число подразделений, отделов, отделений</a:t>
                      </a: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Число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кабинетов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кабинетов</a:t>
                      </a: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13335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1" marB="4570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1" marB="4570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1" marB="4570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2876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Лаборатории, всего – из них:</a:t>
                      </a: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всегда 1 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заполнять</a:t>
                      </a: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alpha val="5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686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зуботехнические</a:t>
                      </a: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34.1</a:t>
                      </a: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заполнять</a:t>
                      </a: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alpha val="5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553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клинико-диагностические</a:t>
                      </a: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34.2</a:t>
                      </a: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заполнять</a:t>
                      </a: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alpha val="5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781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 централизованные</a:t>
                      </a:r>
                    </a:p>
                  </a:txBody>
                  <a:tcPr marL="257175" marR="9525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34.2.1</a:t>
                      </a: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заполнять</a:t>
                      </a: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alpha val="5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4362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микробиологические (бактериологические)</a:t>
                      </a: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34.3</a:t>
                      </a: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заполнять</a:t>
                      </a: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alpha val="5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763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из них централизованные</a:t>
                      </a:r>
                    </a:p>
                  </a:txBody>
                  <a:tcPr marL="171450" marR="9525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34.3.1</a:t>
                      </a: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заполнять</a:t>
                      </a: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alpha val="5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286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патолого-анатомические</a:t>
                      </a: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34.4</a:t>
                      </a: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заполнять</a:t>
                      </a: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alpha val="5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1430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из них централизованные</a:t>
                      </a: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34.4.1</a:t>
                      </a: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заполнять</a:t>
                      </a: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alpha val="5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859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радиоизотопной диагностики </a:t>
                      </a: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34.5</a:t>
                      </a: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заполнять</a:t>
                      </a: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alpha val="5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478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спектральные</a:t>
                      </a: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34.6</a:t>
                      </a: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заполнять</a:t>
                      </a: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alpha val="5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47646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судебно-медицинские молекулярно-генетические</a:t>
                      </a: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34.7</a:t>
                      </a: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заполнять</a:t>
                      </a: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alpha val="5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952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химико-токсикологические</a:t>
                      </a: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34.8</a:t>
                      </a: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заполнять</a:t>
                      </a: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alpha val="5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704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цитологические</a:t>
                      </a: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34.9</a:t>
                      </a: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заполнять</a:t>
                      </a: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alpha val="5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1371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из них централизованные</a:t>
                      </a:r>
                    </a:p>
                  </a:txBody>
                  <a:tcPr marL="171450" marR="9525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34.9.1</a:t>
                      </a: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заполнять</a:t>
                      </a: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alpha val="5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780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08875" y="-252"/>
            <a:ext cx="9398565" cy="784696"/>
          </a:xfrm>
        </p:spPr>
        <p:txBody>
          <a:bodyPr>
            <a:normAutofit/>
          </a:bodyPr>
          <a:lstStyle/>
          <a:p>
            <a:r>
              <a:rPr lang="ru-RU" sz="2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</a:t>
            </a:r>
            <a:r>
              <a:rPr lang="ru-R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1001         Кабинеты, отделения, подразделения</a:t>
            </a:r>
            <a:endParaRPr lang="ru-RU" sz="2200" dirty="0"/>
          </a:p>
        </p:txBody>
      </p:sp>
      <p:graphicFrame>
        <p:nvGraphicFramePr>
          <p:cNvPr id="4" name="Group 119"/>
          <p:cNvGraphicFramePr>
            <a:graphicFrameLocks/>
          </p:cNvGraphicFramePr>
          <p:nvPr/>
        </p:nvGraphicFramePr>
        <p:xfrm>
          <a:off x="524540" y="848832"/>
          <a:ext cx="8839200" cy="4999823"/>
        </p:xfrm>
        <a:graphic>
          <a:graphicData uri="http://schemas.openxmlformats.org/drawingml/2006/table">
            <a:tbl>
              <a:tblPr/>
              <a:tblGrid>
                <a:gridCol w="3200400">
                  <a:extLst>
                    <a:ext uri="{9D8B030D-6E8A-4147-A177-3AD203B41FA5}"/>
                  </a:extLst>
                </a:gridCol>
                <a:gridCol w="762000">
                  <a:extLst>
                    <a:ext uri="{9D8B030D-6E8A-4147-A177-3AD203B41FA5}"/>
                  </a:extLst>
                </a:gridCol>
                <a:gridCol w="2133600">
                  <a:extLst>
                    <a:ext uri="{9D8B030D-6E8A-4147-A177-3AD203B41FA5}"/>
                  </a:extLst>
                </a:gridCol>
                <a:gridCol w="1371600">
                  <a:extLst>
                    <a:ext uri="{9D8B030D-6E8A-4147-A177-3AD203B41FA5}"/>
                  </a:extLst>
                </a:gridCol>
                <a:gridCol w="1371600">
                  <a:extLst>
                    <a:ext uri="{9D8B030D-6E8A-4147-A177-3AD203B41FA5}"/>
                  </a:extLst>
                </a:gridCol>
              </a:tblGrid>
              <a:tr h="944937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строки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Наличие подразделений, отделов,  отделений, кабинетов                                                               (нет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–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0, есть - 1)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подразделений, отделов, отделений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кабинетов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215784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353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Лечебной физкультуры для взрослых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alpha val="5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353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Лечебной физкультуры для детей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alpha val="5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518191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Лечебно-трудовые мастерские всего, в том числе: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заполнять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alpha val="5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518191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для пациентов, больных психическими  расстройствами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37.1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заполнять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alpha val="5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518191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для пациентов, больных наркологическими  заболеваниями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37.2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заполнять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alpha val="5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35300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для пациентов, больных туберкулезом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37.3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заполнять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alpha val="5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519007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Медицинской профилактики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указывают в том случае, если они ведут профилак-тическую работу с пациентами (заполнена таблица 4809)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  <a:alpha val="50195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353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Межмуниципальные центры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заполнять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alpha val="5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353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Методические кабинеты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заполнять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45760" y="6049642"/>
            <a:ext cx="6964324" cy="515693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txBody>
          <a:bodyPr wrap="square" lIns="83986" tIns="41993" rIns="83986" bIns="41993" rtlCol="0">
            <a:spAutoFit/>
          </a:bodyPr>
          <a:lstStyle/>
          <a:p>
            <a:pPr algn="ctr" defTabSz="957851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* Заполнять только в случае, если не входят в состав других отделений, например, физиотерапевтического, восстановительного лечения</a:t>
            </a:r>
            <a:endParaRPr lang="ru-RU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80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08875" y="-252"/>
            <a:ext cx="9398565" cy="784696"/>
          </a:xfrm>
        </p:spPr>
        <p:txBody>
          <a:bodyPr>
            <a:normAutofit/>
          </a:bodyPr>
          <a:lstStyle/>
          <a:p>
            <a:r>
              <a:rPr lang="ru-RU" sz="2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</a:t>
            </a:r>
            <a:r>
              <a:rPr lang="ru-R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1001         Кабинеты, отделения, подразделения</a:t>
            </a:r>
            <a:endParaRPr lang="ru-RU" sz="2200" dirty="0"/>
          </a:p>
        </p:txBody>
      </p:sp>
      <p:graphicFrame>
        <p:nvGraphicFramePr>
          <p:cNvPr id="5" name="Group 115"/>
          <p:cNvGraphicFramePr>
            <a:graphicFrameLocks/>
          </p:cNvGraphicFramePr>
          <p:nvPr/>
        </p:nvGraphicFramePr>
        <p:xfrm>
          <a:off x="535172" y="772581"/>
          <a:ext cx="8959704" cy="5364528"/>
        </p:xfrm>
        <a:graphic>
          <a:graphicData uri="http://schemas.openxmlformats.org/drawingml/2006/table">
            <a:tbl>
              <a:tblPr/>
              <a:tblGrid>
                <a:gridCol w="3654056">
                  <a:extLst>
                    <a:ext uri="{9D8B030D-6E8A-4147-A177-3AD203B41FA5}"/>
                  </a:extLst>
                </a:gridCol>
                <a:gridCol w="733646">
                  <a:extLst>
                    <a:ext uri="{9D8B030D-6E8A-4147-A177-3AD203B41FA5}"/>
                  </a:extLst>
                </a:gridCol>
                <a:gridCol w="1871331">
                  <a:extLst>
                    <a:ext uri="{9D8B030D-6E8A-4147-A177-3AD203B41FA5}"/>
                  </a:extLst>
                </a:gridCol>
                <a:gridCol w="1376224">
                  <a:extLst>
                    <a:ext uri="{9D8B030D-6E8A-4147-A177-3AD203B41FA5}"/>
                  </a:extLst>
                </a:gridCol>
                <a:gridCol w="1324447">
                  <a:extLst>
                    <a:ext uri="{9D8B030D-6E8A-4147-A177-3AD203B41FA5}"/>
                  </a:extLst>
                </a:gridCol>
              </a:tblGrid>
              <a:tr h="1077485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строки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Наличие подразделений, отделов,  отделений, кабинетов                                                         (нет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–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0, есть - 1)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подразделений, отделов, отделений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кабинетов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267942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262314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Молочные кухни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заполнять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  <a:alpha val="5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9473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Наркологические реабилитационные центры 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заполнять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  <a:alpha val="5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9473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Наркологические фельдшерские пункты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заполнять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  <a:alpha val="5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9473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Организационно-методические отделы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заполнять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  <a:alpha val="5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45549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Отделы автоматизированной системы управления (АСУ), вычислительные центры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заполнять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  <a:alpha val="5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9473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Отделы анализа и прогнозирования 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заполнять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  <a:alpha val="5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45549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Отделы издательской и полиграфической деятельности 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заполнять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  <a:alpha val="5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9473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Отделы межсекторальных и внешних связей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заполнять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  <a:alpha val="5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45549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Отделы обработки медико-статистической информации 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заполнять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  <a:alpha val="5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9473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Отделы программного обеспечения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заполнять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  <a:alpha val="5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780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08875" y="-252"/>
            <a:ext cx="9398565" cy="784696"/>
          </a:xfrm>
        </p:spPr>
        <p:txBody>
          <a:bodyPr>
            <a:normAutofit/>
          </a:bodyPr>
          <a:lstStyle/>
          <a:p>
            <a:r>
              <a:rPr lang="ru-RU" sz="2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</a:t>
            </a:r>
            <a:r>
              <a:rPr lang="ru-R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1001         Кабинеты, отделения, подразделения</a:t>
            </a:r>
            <a:endParaRPr lang="ru-RU" sz="2200" dirty="0"/>
          </a:p>
        </p:txBody>
      </p:sp>
      <p:graphicFrame>
        <p:nvGraphicFramePr>
          <p:cNvPr id="5" name="Group 115"/>
          <p:cNvGraphicFramePr>
            <a:graphicFrameLocks/>
          </p:cNvGraphicFramePr>
          <p:nvPr/>
        </p:nvGraphicFramePr>
        <p:xfrm>
          <a:off x="535172" y="772579"/>
          <a:ext cx="8959704" cy="5362818"/>
        </p:xfrm>
        <a:graphic>
          <a:graphicData uri="http://schemas.openxmlformats.org/drawingml/2006/table">
            <a:tbl>
              <a:tblPr/>
              <a:tblGrid>
                <a:gridCol w="3654056">
                  <a:extLst>
                    <a:ext uri="{9D8B030D-6E8A-4147-A177-3AD203B41FA5}"/>
                  </a:extLst>
                </a:gridCol>
                <a:gridCol w="733646">
                  <a:extLst>
                    <a:ext uri="{9D8B030D-6E8A-4147-A177-3AD203B41FA5}"/>
                  </a:extLst>
                </a:gridCol>
                <a:gridCol w="1871331">
                  <a:extLst>
                    <a:ext uri="{9D8B030D-6E8A-4147-A177-3AD203B41FA5}"/>
                  </a:extLst>
                </a:gridCol>
                <a:gridCol w="1376224">
                  <a:extLst>
                    <a:ext uri="{9D8B030D-6E8A-4147-A177-3AD203B41FA5}"/>
                  </a:extLst>
                </a:gridCol>
                <a:gridCol w="1324447">
                  <a:extLst>
                    <a:ext uri="{9D8B030D-6E8A-4147-A177-3AD203B41FA5}"/>
                  </a:extLst>
                </a:gridCol>
              </a:tblGrid>
              <a:tr h="117691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строки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Наличие подразделений, отделов,  отделений, кабинетов                                                         (нет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–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0, есть - 1)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подразделений, отделов, отделений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кабинетов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09718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526517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Отделы сетевых технологий и защиты информации 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заполнять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  <a:alpha val="5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97712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Отделы сбора баз данных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заполнять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  <a:alpha val="50000"/>
                      </a:schemeClr>
                    </a:solidFill>
                  </a:tcPr>
                </a:tc>
              </a:tr>
              <a:tr h="526517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Отделения (кабинеты) медицинской статистики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заполняется либо графа 4, либо графа 5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  <a:alpha val="50000"/>
                      </a:schemeClr>
                    </a:solidFill>
                  </a:tcPr>
                </a:tc>
              </a:tr>
              <a:tr h="286534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Отделения медико-криминалистические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заполнять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  <a:alpha val="50000"/>
                      </a:schemeClr>
                    </a:solidFill>
                  </a:tcPr>
                </a:tc>
              </a:tr>
              <a:tr h="37657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Отделения мониторинга здоровья населения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заполнять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  <a:alpha val="50000"/>
                      </a:schemeClr>
                    </a:solidFill>
                  </a:tcPr>
                </a:tc>
              </a:tr>
              <a:tr h="372139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Отделения неотложной помощи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заполняется либо графа 4, либо графа 5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  <a:alpha val="50000"/>
                      </a:schemeClr>
                    </a:solidFill>
                  </a:tcPr>
                </a:tc>
              </a:tr>
              <a:tr h="3508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Отделения скорой медицинской помощи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заполнять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  <a:alpha val="50000"/>
                      </a:schemeClr>
                    </a:solidFill>
                  </a:tcPr>
                </a:tc>
              </a:tr>
              <a:tr h="526517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Отделения скорой медицинской помощи (стационарные)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заполнять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  <a:alpha val="50000"/>
                      </a:schemeClr>
                    </a:solidFill>
                  </a:tcPr>
                </a:tc>
              </a:tr>
              <a:tr h="526517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Отделения сложных судебно-медицинских экспертиз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заполнять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780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08875" y="-252"/>
            <a:ext cx="9398565" cy="784696"/>
          </a:xfrm>
        </p:spPr>
        <p:txBody>
          <a:bodyPr>
            <a:normAutofit/>
          </a:bodyPr>
          <a:lstStyle/>
          <a:p>
            <a:r>
              <a:rPr lang="ru-RU" sz="2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</a:t>
            </a:r>
            <a:r>
              <a:rPr lang="ru-R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1001         Кабинеты, отделения, подразделения</a:t>
            </a:r>
            <a:endParaRPr lang="ru-RU" sz="2200" dirty="0"/>
          </a:p>
        </p:txBody>
      </p:sp>
      <p:graphicFrame>
        <p:nvGraphicFramePr>
          <p:cNvPr id="4" name="Group 15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1826482"/>
              </p:ext>
            </p:extLst>
          </p:nvPr>
        </p:nvGraphicFramePr>
        <p:xfrm>
          <a:off x="462516" y="864781"/>
          <a:ext cx="9106787" cy="5364344"/>
        </p:xfrm>
        <a:graphic>
          <a:graphicData uri="http://schemas.openxmlformats.org/drawingml/2006/table">
            <a:tbl>
              <a:tblPr/>
              <a:tblGrid>
                <a:gridCol w="3914320">
                  <a:extLst>
                    <a:ext uri="{9D8B030D-6E8A-4147-A177-3AD203B41FA5}"/>
                  </a:extLst>
                </a:gridCol>
                <a:gridCol w="718957">
                  <a:extLst>
                    <a:ext uri="{9D8B030D-6E8A-4147-A177-3AD203B41FA5}"/>
                  </a:extLst>
                </a:gridCol>
                <a:gridCol w="1597682">
                  <a:extLst>
                    <a:ext uri="{9D8B030D-6E8A-4147-A177-3AD203B41FA5}"/>
                  </a:extLst>
                </a:gridCol>
                <a:gridCol w="1437914">
                  <a:extLst>
                    <a:ext uri="{9D8B030D-6E8A-4147-A177-3AD203B41FA5}"/>
                  </a:extLst>
                </a:gridCol>
                <a:gridCol w="1437914">
                  <a:extLst>
                    <a:ext uri="{9D8B030D-6E8A-4147-A177-3AD203B41FA5}"/>
                  </a:extLst>
                </a:gridCol>
              </a:tblGrid>
              <a:tr h="1187303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строки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Наличие подразделений, отделов,  отделений, кабинетов                                                               (нет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–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0, есть - 1)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подразделений, отделов, отделений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кабинетов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04782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19001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Отделения судебно-биохимические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заполнять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alpha val="50000"/>
                      </a:schemeClr>
                    </a:solidFill>
                  </a:tcPr>
                </a:tc>
              </a:tr>
              <a:tr h="313344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Отделения судебно-гистологические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заполнять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alpha val="50000"/>
                      </a:schemeClr>
                    </a:solidFill>
                  </a:tcPr>
                </a:tc>
              </a:tr>
              <a:tr h="518136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Отделения судебно-медицинской экспертизы вещественных доказательств  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заполнять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alpha val="5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518136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Отделения судебно-медицинской экспертизы трупов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заполнять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alpha val="5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35261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Отделения судебно-химические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заполнять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alpha val="5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35261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Отделения судебно-цитологические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заполнять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alpha val="5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518136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Отделения экстренной консультативной помощи и медицинской эвакуации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заполнять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alpha val="5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35261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Отделения экстренной медицинской помощи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заполнять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alpha val="5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88621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Паллиативной медицинской помощи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alpha val="5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780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08875" y="-252"/>
            <a:ext cx="9398565" cy="784696"/>
          </a:xfrm>
        </p:spPr>
        <p:txBody>
          <a:bodyPr>
            <a:normAutofit/>
          </a:bodyPr>
          <a:lstStyle/>
          <a:p>
            <a:r>
              <a:rPr lang="ru-RU" sz="2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</a:t>
            </a:r>
            <a:r>
              <a:rPr lang="ru-R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1001         Кабинеты, отделения, подразделения</a:t>
            </a:r>
            <a:endParaRPr lang="ru-RU" sz="2200" dirty="0"/>
          </a:p>
        </p:txBody>
      </p:sp>
      <p:graphicFrame>
        <p:nvGraphicFramePr>
          <p:cNvPr id="4" name="Group 15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179130"/>
              </p:ext>
            </p:extLst>
          </p:nvPr>
        </p:nvGraphicFramePr>
        <p:xfrm>
          <a:off x="462516" y="864781"/>
          <a:ext cx="9106787" cy="5425247"/>
        </p:xfrm>
        <a:graphic>
          <a:graphicData uri="http://schemas.openxmlformats.org/drawingml/2006/table">
            <a:tbl>
              <a:tblPr/>
              <a:tblGrid>
                <a:gridCol w="3914320">
                  <a:extLst>
                    <a:ext uri="{9D8B030D-6E8A-4147-A177-3AD203B41FA5}"/>
                  </a:extLst>
                </a:gridCol>
                <a:gridCol w="718957">
                  <a:extLst>
                    <a:ext uri="{9D8B030D-6E8A-4147-A177-3AD203B41FA5}"/>
                  </a:extLst>
                </a:gridCol>
                <a:gridCol w="1597682">
                  <a:extLst>
                    <a:ext uri="{9D8B030D-6E8A-4147-A177-3AD203B41FA5}"/>
                  </a:extLst>
                </a:gridCol>
                <a:gridCol w="1437914">
                  <a:extLst>
                    <a:ext uri="{9D8B030D-6E8A-4147-A177-3AD203B41FA5}"/>
                  </a:extLst>
                </a:gridCol>
                <a:gridCol w="1437914">
                  <a:extLst>
                    <a:ext uri="{9D8B030D-6E8A-4147-A177-3AD203B41FA5}"/>
                  </a:extLst>
                </a:gridCol>
              </a:tblGrid>
              <a:tr h="1187303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строки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Наличие подразделений, отделов,  отделений, кабинетов                                                               (нет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–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0, есть - 1)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подразделений, отделов, отделений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кабинетов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04782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35261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Патологоанатомические 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заполнять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alpha val="5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518136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Переливания крови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Отделения, осуществляющие заготовку крови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заполнять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alpha val="5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6574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Перинатальные центры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 заполнять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alpha val="5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35261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Поликлиники (поликлинические отделения) 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заполнять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alpha val="5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35261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Пункты (отделения) неотложной медицинской помощи на дому, всего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заполнять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alpha val="50000"/>
                      </a:schemeClr>
                    </a:solidFill>
                  </a:tcPr>
                </a:tc>
              </a:tr>
              <a:tr h="335261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  взрослому населению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101.1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заполнять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alpha val="50000"/>
                      </a:schemeClr>
                    </a:solidFill>
                  </a:tcPr>
                </a:tc>
              </a:tr>
              <a:tr h="335261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детскому населению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101.2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заполнять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alpha val="50000"/>
                      </a:schemeClr>
                    </a:solidFill>
                  </a:tcPr>
                </a:tc>
              </a:tr>
              <a:tr h="335261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Пункты сбора грудного молока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заполнять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alpha val="50000"/>
                      </a:schemeClr>
                    </a:solidFill>
                  </a:tcPr>
                </a:tc>
              </a:tr>
              <a:tr h="335261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Редакционно-издательские отделы 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заполнять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alpha val="50000"/>
                      </a:schemeClr>
                    </a:solidFill>
                  </a:tcPr>
                </a:tc>
              </a:tr>
              <a:tr h="335261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Санаторно-курортные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заполнять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780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08875" y="-252"/>
            <a:ext cx="9398565" cy="784696"/>
          </a:xfrm>
        </p:spPr>
        <p:txBody>
          <a:bodyPr>
            <a:normAutofit/>
          </a:bodyPr>
          <a:lstStyle/>
          <a:p>
            <a:r>
              <a:rPr lang="ru-RU" sz="2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</a:t>
            </a:r>
            <a:r>
              <a:rPr lang="ru-R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1001         Кабинеты, отделения, подразделения</a:t>
            </a:r>
            <a:endParaRPr lang="ru-RU" sz="2200" dirty="0"/>
          </a:p>
        </p:txBody>
      </p:sp>
      <p:graphicFrame>
        <p:nvGraphicFramePr>
          <p:cNvPr id="5" name="Group 94"/>
          <p:cNvGraphicFramePr>
            <a:graphicFrameLocks/>
          </p:cNvGraphicFramePr>
          <p:nvPr/>
        </p:nvGraphicFramePr>
        <p:xfrm>
          <a:off x="191386" y="834656"/>
          <a:ext cx="9399062" cy="5220231"/>
        </p:xfrm>
        <a:graphic>
          <a:graphicData uri="http://schemas.openxmlformats.org/drawingml/2006/table">
            <a:tbl>
              <a:tblPr/>
              <a:tblGrid>
                <a:gridCol w="3402606">
                  <a:extLst>
                    <a:ext uri="{9D8B030D-6E8A-4147-A177-3AD203B41FA5}"/>
                  </a:extLst>
                </a:gridCol>
                <a:gridCol w="765357">
                  <a:extLst>
                    <a:ext uri="{9D8B030D-6E8A-4147-A177-3AD203B41FA5}"/>
                  </a:extLst>
                </a:gridCol>
                <a:gridCol w="2317898">
                  <a:extLst>
                    <a:ext uri="{9D8B030D-6E8A-4147-A177-3AD203B41FA5}"/>
                  </a:extLst>
                </a:gridCol>
                <a:gridCol w="236361"/>
                <a:gridCol w="1305359">
                  <a:extLst>
                    <a:ext uri="{9D8B030D-6E8A-4147-A177-3AD203B41FA5}"/>
                  </a:extLst>
                </a:gridCol>
                <a:gridCol w="1371481"/>
              </a:tblGrid>
              <a:tr h="1158198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строки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Наличие подразделений, отделов,  отделений, кабинетов                                                               (нет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–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0, есть - 1)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подразделений, отделов, отделений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кабинетов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04771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73148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Смотровые кабинеты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выделяется при наличии  должности акушерки в поликлинике 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  <a:alpha val="50195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заполнять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alpha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51812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Социально-правовые 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Заполняются либо графа 4, либо графа 5. 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Выделяется при наличии  должности юриста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  <a:alpha val="50195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51812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Стоматологические 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включаются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стоматологические кабинеты, развернутые при высших, специальных средних учебных заведениях,  ПТУ, общеобразовательных школах и промышленных предприятиях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  <a:alpha val="50195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4511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Телефон доверия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  <a:alpha val="50195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 заполнять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51812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Участковые больницы в составе медицинской организации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  <a:alpha val="50195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заполнять</a:t>
                      </a:r>
                    </a:p>
                  </a:txBody>
                  <a:tcPr anchor="ctr" horzOverflow="overflow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1812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Фельдшерско-акушерские пункты (включая передвижные)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  <a:alpha val="50195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заполнять</a:t>
                      </a:r>
                    </a:p>
                  </a:txBody>
                  <a:tcPr anchor="ctr" horzOverflow="overflow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780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08875" y="-252"/>
            <a:ext cx="9398565" cy="784696"/>
          </a:xfrm>
        </p:spPr>
        <p:txBody>
          <a:bodyPr>
            <a:normAutofit/>
          </a:bodyPr>
          <a:lstStyle/>
          <a:p>
            <a:r>
              <a:rPr lang="ru-RU" sz="2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</a:t>
            </a:r>
            <a:r>
              <a:rPr lang="ru-R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1001         Кабинеты, отделения, подразделения</a:t>
            </a:r>
            <a:endParaRPr lang="ru-RU" sz="2200" dirty="0"/>
          </a:p>
        </p:txBody>
      </p:sp>
      <p:graphicFrame>
        <p:nvGraphicFramePr>
          <p:cNvPr id="4" name="Group 1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877420"/>
              </p:ext>
            </p:extLst>
          </p:nvPr>
        </p:nvGraphicFramePr>
        <p:xfrm>
          <a:off x="526312" y="792126"/>
          <a:ext cx="8686800" cy="5516440"/>
        </p:xfrm>
        <a:graphic>
          <a:graphicData uri="http://schemas.openxmlformats.org/drawingml/2006/table">
            <a:tbl>
              <a:tblPr/>
              <a:tblGrid>
                <a:gridCol w="2819400">
                  <a:extLst>
                    <a:ext uri="{9D8B030D-6E8A-4147-A177-3AD203B41FA5}"/>
                  </a:extLst>
                </a:gridCol>
                <a:gridCol w="914400">
                  <a:extLst>
                    <a:ext uri="{9D8B030D-6E8A-4147-A177-3AD203B41FA5}"/>
                  </a:extLst>
                </a:gridCol>
                <a:gridCol w="2057400">
                  <a:extLst>
                    <a:ext uri="{9D8B030D-6E8A-4147-A177-3AD203B41FA5}"/>
                  </a:extLst>
                </a:gridCol>
                <a:gridCol w="1371600">
                  <a:extLst>
                    <a:ext uri="{9D8B030D-6E8A-4147-A177-3AD203B41FA5}"/>
                  </a:extLst>
                </a:gridCol>
                <a:gridCol w="1524000">
                  <a:extLst>
                    <a:ext uri="{9D8B030D-6E8A-4147-A177-3AD203B41FA5}"/>
                  </a:extLst>
                </a:gridCol>
              </a:tblGrid>
              <a:tr h="944794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строки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Наличие подразделений, отделов,  отделений, кабинетов                                                               (нет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–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0, есть - 1)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подразделений, отделов, отделений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кабинетов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04745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8" marB="4569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8" marB="4569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8" marB="4569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8" marB="4569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8" marB="4569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35224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Фельдшерские пункты (включая передвижные)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125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заполнять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alpha val="50000"/>
                      </a:schemeClr>
                    </a:solidFill>
                  </a:tcPr>
                </a:tc>
              </a:tr>
              <a:tr h="335224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Центры амбулаторной хирургии 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131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заполнять</a:t>
                      </a: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alpha val="5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51809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Центры врача общей практики (семейного врача)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132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заполнять</a:t>
                      </a: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alpha val="5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35224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Центры здоровья для взрослых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133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Корреляция с ФФСН №68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8" marB="4569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заполнять</a:t>
                      </a: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alpha val="5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35224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Центры здоровья для детей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134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Корреляция с ФФСН №68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8" marB="4569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заполнять</a:t>
                      </a: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alpha val="5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35224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Центры медицины катастроф 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135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заполнять</a:t>
                      </a: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alpha val="5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51809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Центры планирования семьи и репродукции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136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заполнять</a:t>
                      </a: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alpha val="5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35224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Центры профпатологии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137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заполнять</a:t>
                      </a: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alpha val="5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82288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142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Расшифровать. 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Включаются прочие подразделения,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участвующие в лечебно-диагностическом процессе.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Например, отделение ЛУЧЕВОЙ  ДИАГНОСТИКИ и т.д.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98" marB="4569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  <a:alpha val="50195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780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08875" y="-252"/>
            <a:ext cx="9398565" cy="784696"/>
          </a:xfrm>
        </p:spPr>
        <p:txBody>
          <a:bodyPr>
            <a:normAutofit/>
          </a:bodyPr>
          <a:lstStyle/>
          <a:p>
            <a:r>
              <a:rPr lang="ru-RU" sz="2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</a:t>
            </a:r>
            <a:r>
              <a:rPr lang="ru-R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1001         Кабинеты, отделения, подразделения</a:t>
            </a:r>
            <a:endParaRPr lang="ru-RU" sz="2200" dirty="0"/>
          </a:p>
        </p:txBody>
      </p:sp>
      <p:graphicFrame>
        <p:nvGraphicFramePr>
          <p:cNvPr id="4" name="Group 1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3027471"/>
              </p:ext>
            </p:extLst>
          </p:nvPr>
        </p:nvGraphicFramePr>
        <p:xfrm>
          <a:off x="446567" y="1046794"/>
          <a:ext cx="8686800" cy="3748731"/>
        </p:xfrm>
        <a:graphic>
          <a:graphicData uri="http://schemas.openxmlformats.org/drawingml/2006/table">
            <a:tbl>
              <a:tblPr/>
              <a:tblGrid>
                <a:gridCol w="2819400">
                  <a:extLst>
                    <a:ext uri="{9D8B030D-6E8A-4147-A177-3AD203B41FA5}"/>
                  </a:extLst>
                </a:gridCol>
                <a:gridCol w="914400">
                  <a:extLst>
                    <a:ext uri="{9D8B030D-6E8A-4147-A177-3AD203B41FA5}"/>
                  </a:extLst>
                </a:gridCol>
                <a:gridCol w="2057400">
                  <a:extLst>
                    <a:ext uri="{9D8B030D-6E8A-4147-A177-3AD203B41FA5}"/>
                  </a:extLst>
                </a:gridCol>
                <a:gridCol w="1371600">
                  <a:extLst>
                    <a:ext uri="{9D8B030D-6E8A-4147-A177-3AD203B41FA5}"/>
                  </a:extLst>
                </a:gridCol>
                <a:gridCol w="1524000">
                  <a:extLst>
                    <a:ext uri="{9D8B030D-6E8A-4147-A177-3AD203B41FA5}"/>
                  </a:extLst>
                </a:gridCol>
              </a:tblGrid>
              <a:tr h="944794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строки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Наличие подразделений, отделов,  отделений, кабинетов                                                               (нет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–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0, есть - 1)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подразделений, отделов, отделений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кабинетов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04745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8" marB="4569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8" marB="4569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8" marB="4569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8" marB="4569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8" marB="4569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352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Стоматологические 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115</a:t>
                      </a:r>
                      <a:endParaRPr lang="ru-RU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 из них: ортопедической стоматологии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115.1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51809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….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352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Прочие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142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35224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Ортопедической стоматологии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284923" y="2392041"/>
            <a:ext cx="4688956" cy="73113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txBody>
          <a:bodyPr wrap="square" lIns="83986" tIns="41993" rIns="83986" bIns="41993" rtlCol="0">
            <a:spAutoFit/>
          </a:bodyPr>
          <a:lstStyle/>
          <a:p>
            <a:pPr algn="ctr" defTabSz="95785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Стоматологические поликлиники </a:t>
            </a:r>
          </a:p>
          <a:p>
            <a:pPr algn="ctr" defTabSz="957851"/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не заполняют!</a:t>
            </a:r>
            <a:endParaRPr lang="ru-RU" sz="2000" b="1" u="sng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4923" y="4228390"/>
            <a:ext cx="4688956" cy="36180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txBody>
          <a:bodyPr wrap="square" lIns="83986" tIns="41993" rIns="83986" bIns="41993" rtlCol="0">
            <a:spAutoFit/>
          </a:bodyPr>
          <a:lstStyle/>
          <a:p>
            <a:pPr algn="ctr" defTabSz="95785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Заполняют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стоматологические поликлиники</a:t>
            </a:r>
          </a:p>
        </p:txBody>
      </p:sp>
    </p:spTree>
    <p:extLst>
      <p:ext uri="{BB962C8B-B14F-4D97-AF65-F5344CB8AC3E}">
        <p14:creationId xmlns:p14="http://schemas.microsoft.com/office/powerpoint/2010/main" val="418583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08875" y="-252"/>
            <a:ext cx="9398565" cy="784696"/>
          </a:xfrm>
        </p:spPr>
        <p:txBody>
          <a:bodyPr>
            <a:normAutofit/>
          </a:bodyPr>
          <a:lstStyle/>
          <a:p>
            <a:r>
              <a:rPr lang="ru-RU" sz="2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</a:t>
            </a:r>
            <a:r>
              <a:rPr lang="ru-R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1009         </a:t>
            </a:r>
            <a:r>
              <a:rPr lang="x-none" sz="2000" b="1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x-none" sz="200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x-none" sz="2000" b="1" smtClean="0">
                <a:latin typeface="Times New Roman" pitchFamily="18" charset="0"/>
                <a:cs typeface="Times New Roman" pitchFamily="18" charset="0"/>
              </a:rPr>
              <a:t>Стоматологические кабинеты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7079" y="967563"/>
            <a:ext cx="93566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таблице показывают количество стоматологических кабинетов в учебных заведениях, на предприятиях, если их работа обеспечивается работниками, </a:t>
            </a:r>
            <a:r>
              <a:rPr lang="ru-RU" sz="2400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входящим в штат медицинской организации.</a:t>
            </a:r>
            <a:endParaRPr lang="ru-RU" dirty="0" smtClean="0">
              <a:solidFill>
                <a:srgbClr val="99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Group 169"/>
          <p:cNvGraphicFramePr>
            <a:graphicFrameLocks/>
          </p:cNvGraphicFramePr>
          <p:nvPr/>
        </p:nvGraphicFramePr>
        <p:xfrm>
          <a:off x="311003" y="2632665"/>
          <a:ext cx="9077325" cy="2779307"/>
        </p:xfrm>
        <a:graphic>
          <a:graphicData uri="http://schemas.openxmlformats.org/drawingml/2006/table">
            <a:tbl>
              <a:tblPr/>
              <a:tblGrid>
                <a:gridCol w="6438900"/>
                <a:gridCol w="1228725"/>
                <a:gridCol w="1409700"/>
              </a:tblGrid>
              <a:tr h="766043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строки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316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316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 высших, средних специальных учебных заведениях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316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общеобразовательных школах (лицеях, гимназиях, колледжах)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316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промышленных предприятиях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780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68721" y="1144736"/>
            <a:ext cx="8727870" cy="4325967"/>
          </a:xfrm>
          <a:prstGeom prst="rect">
            <a:avLst/>
          </a:prstGeom>
          <a:noFill/>
        </p:spPr>
        <p:txBody>
          <a:bodyPr wrap="square" lIns="83986" tIns="41993" rIns="83986" bIns="41993" rtlCol="0">
            <a:spAutoFit/>
          </a:bodyPr>
          <a:lstStyle/>
          <a:p>
            <a:pPr algn="just" eaLnBrk="0" hangingPunct="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tabLst>
                <a:tab pos="266700" algn="l"/>
              </a:tabLst>
            </a:pPr>
            <a:r>
              <a:rPr lang="ru-RU" altLang="ru-RU" dirty="0" smtClean="0">
                <a:solidFill>
                  <a:prstClr val="black"/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нормативным организационно-правовым документам медицинской организации, определяющим порядок работы структурных подразделений (кабинетов,  отделений) и нагрузку на специалистов относятся: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tabLst>
                <a:tab pos="266700" algn="l"/>
              </a:tabLs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устав;</a:t>
            </a:r>
          </a:p>
          <a:p>
            <a:pPr eaLnBrk="0" hangingPunct="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tabLst>
                <a:tab pos="266700" algn="l"/>
              </a:tabLst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- положение об организации структурного подразделения;</a:t>
            </a:r>
          </a:p>
          <a:p>
            <a:pPr eaLnBrk="0" hangingPunct="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tabLst>
                <a:tab pos="266700" algn="l"/>
              </a:tabLst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- стандарты оснащения;</a:t>
            </a:r>
          </a:p>
          <a:p>
            <a:pPr eaLnBrk="0" hangingPunct="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tabLst>
                <a:tab pos="266700" algn="l"/>
              </a:tabLst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- штатное расписание;</a:t>
            </a:r>
          </a:p>
          <a:p>
            <a:pPr eaLnBrk="0" hangingPunct="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tabLst>
                <a:tab pos="266700" algn="l"/>
              </a:tabLst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- должностные инструкции;</a:t>
            </a:r>
          </a:p>
          <a:p>
            <a:pPr eaLnBrk="0" hangingPunct="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tabLst>
                <a:tab pos="266700" algn="l"/>
              </a:tabLst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- правила внутреннего трудового распорядка и др.;</a:t>
            </a:r>
          </a:p>
          <a:p>
            <a:pPr eaLnBrk="0" hangingPunct="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tabLst>
                <a:tab pos="266700" algn="l"/>
              </a:tabLst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- утвержденная руководителем нагрузка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персонала.</a:t>
            </a:r>
          </a:p>
          <a:p>
            <a:pPr eaLnBrk="0" hangingPunct="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tabLst>
                <a:tab pos="266700" algn="l"/>
              </a:tabLst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08875" y="-252"/>
            <a:ext cx="9398565" cy="784696"/>
          </a:xfrm>
        </p:spPr>
        <p:txBody>
          <a:bodyPr>
            <a:normAutofit/>
          </a:bodyPr>
          <a:lstStyle/>
          <a:p>
            <a:r>
              <a:rPr lang="ru-RU" sz="2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</a:t>
            </a:r>
            <a:r>
              <a:rPr lang="ru-R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1001         Кабинеты, отделения, подразделения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42896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08875" y="-252"/>
            <a:ext cx="9398565" cy="784696"/>
          </a:xfrm>
        </p:spPr>
        <p:txBody>
          <a:bodyPr>
            <a:normAutofit fontScale="90000"/>
          </a:bodyPr>
          <a:lstStyle/>
          <a:p>
            <a:r>
              <a:rPr lang="ru-RU" sz="2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</a:t>
            </a:r>
            <a:r>
              <a:rPr lang="ru-R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1010     7. М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ощность (плановое число посещений в смену) подразделений, оказывающих медицинскую помощь в амбулаторных условиях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Group 236"/>
          <p:cNvGraphicFramePr>
            <a:graphicFrameLocks/>
          </p:cNvGraphicFramePr>
          <p:nvPr/>
        </p:nvGraphicFramePr>
        <p:xfrm>
          <a:off x="584790" y="797442"/>
          <a:ext cx="8612373" cy="3931920"/>
        </p:xfrm>
        <a:graphic>
          <a:graphicData uri="http://schemas.openxmlformats.org/drawingml/2006/table">
            <a:tbl>
              <a:tblPr/>
              <a:tblGrid>
                <a:gridCol w="5316280"/>
                <a:gridCol w="903767"/>
                <a:gridCol w="2392326"/>
              </a:tblGrid>
              <a:tr h="478465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подразделений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строки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посещений в смену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1157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067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Мощность, всего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Century Gothic" pitchFamily="34" charset="0"/>
                        </a:rPr>
                        <a:t>сумма строк со 2 по 8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14885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 поликлиники для взрослых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65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детской поликлиники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женской консультации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диспансерного отделения (больницы, диспансера)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амбулатории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консультативно-диагностического центра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центра здоровья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7079" y="4752754"/>
            <a:ext cx="930348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При наличии нескольких зданий медицинской организации мощности подразделений суммируют и показывают одним числом.</a:t>
            </a:r>
          </a:p>
          <a:p>
            <a:pPr algn="just">
              <a:tabLst>
                <a:tab pos="266700" algn="l"/>
              </a:tabLs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Плановая мощность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не рассчитывается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для:</a:t>
            </a:r>
          </a:p>
          <a:p>
            <a:pPr algn="just">
              <a:tabLst>
                <a:tab pos="266700" algn="l"/>
              </a:tabLs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- стоматологических кабинетов, организованных</a:t>
            </a:r>
          </a:p>
          <a:p>
            <a:pPr algn="just">
              <a:tabLst>
                <a:tab pos="266700" algn="l"/>
              </a:tabLs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в специализированных больницах (для нужд пациентов)</a:t>
            </a:r>
          </a:p>
          <a:p>
            <a:pPr algn="just">
              <a:tabLst>
                <a:tab pos="266700" algn="l"/>
              </a:tabLs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травмпунктов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если они организованы в приемном покое.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80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08875" y="-252"/>
            <a:ext cx="9398565" cy="784696"/>
          </a:xfrm>
        </p:spPr>
        <p:txBody>
          <a:bodyPr>
            <a:normAutofit fontScale="90000"/>
          </a:bodyPr>
          <a:lstStyle/>
          <a:p>
            <a:r>
              <a:rPr lang="ru-RU" sz="2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</a:t>
            </a:r>
            <a:r>
              <a:rPr lang="ru-R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1010     7. М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ощность (плановое число посещений в смену) подразделений, оказывающих медицинскую помощь в амбулаторных условиях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856357"/>
            <a:ext cx="9069573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  <a:tabLst>
                <a:tab pos="266700" algn="l"/>
              </a:tabLst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Плановая мощность поликлиники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(число посещений в смену) – это пропускная способность амбулаторно-поликлинического учреждения с сохранением санитарно-эпидемиологического режима.</a:t>
            </a:r>
          </a:p>
          <a:p>
            <a:pPr algn="just">
              <a:lnSpc>
                <a:spcPct val="80000"/>
              </a:lnSpc>
              <a:tabLst>
                <a:tab pos="266700" algn="l"/>
              </a:tabLs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Основанием для заполнения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этого раздела является паспорт медицинской организации, где содержится проектная и рабочая площадь здания и кабинетов в квадратных метрах.  С учетом требований площади на одно посещение рассчитывают плановую мощность (число посещений в смену) подразделений медицинских организаций, оказывающих медицинскую помощь в амбулаторных условиях. Инструкция по определению плановой мощности утверждена приказом Министерства здравоохранения СССР от 20 июня 1979 года №650.</a:t>
            </a:r>
          </a:p>
          <a:p>
            <a:pPr algn="just">
              <a:lnSpc>
                <a:spcPct val="80000"/>
              </a:lnSpc>
              <a:tabLst>
                <a:tab pos="266700" algn="l"/>
              </a:tabLs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Плановая мощность существующей медицинской организации, оказывающей медицинскую помощь в амбулаторных условиях,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изменяется в случаях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когда подразделения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открываются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новых площадях или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закрываются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а также когда в подразделениях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проведен капитальный ремонт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в результате которого имеющаяся площадь увеличилась или уменьшилась, либо часть площади выведена из подчинения поликлиники на другие цели (инженерные площади, аптеки, аренда и    др.) </a:t>
            </a:r>
          </a:p>
          <a:p>
            <a:pPr algn="just">
              <a:lnSpc>
                <a:spcPct val="80000"/>
              </a:lnSpc>
              <a:tabLst>
                <a:tab pos="266700" algn="l"/>
              </a:tabLs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Плановая мощность рассчитывается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для всех зданий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юридических лиц, где осуществляется амбулаторный прием (так как на все здания заполняется паспорт). Плановая мощность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рассчитывается отдельно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центров здоровья, женских консультаций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даже если они не являются обособленными подразделениями и входят в состав поликлиники.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80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08875" y="-252"/>
            <a:ext cx="9398565" cy="784696"/>
          </a:xfrm>
        </p:spPr>
        <p:txBody>
          <a:bodyPr>
            <a:normAutofit fontScale="90000"/>
          </a:bodyPr>
          <a:lstStyle/>
          <a:p>
            <a:r>
              <a:rPr lang="ru-RU" sz="2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</a:t>
            </a:r>
            <a:r>
              <a:rPr lang="ru-R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1010     7. М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ощность (плановое число посещений в смену) подразделений, оказывающих медицинскую помощь в амбулаторных условиях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0364" y="9144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Пример расчета мощности ЦЕНТРА ЗДОРОВЬЯ по площади согласно приказа МЗ СССР от 20.06.1979 №650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34334" y="1963327"/>
          <a:ext cx="9032949" cy="2068830"/>
        </p:xfrm>
        <a:graphic>
          <a:graphicData uri="http://schemas.openxmlformats.org/drawingml/2006/table">
            <a:tbl>
              <a:tblPr/>
              <a:tblGrid>
                <a:gridCol w="1708571"/>
                <a:gridCol w="1874932"/>
                <a:gridCol w="1996332"/>
                <a:gridCol w="1672602"/>
                <a:gridCol w="1780512"/>
              </a:tblGrid>
              <a:tr h="6097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Плановая мощность поликлиники на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01.01.2018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Площадь ЦЗ в кв.м.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Коэффициент по приказу №650 для ГП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Расчет мощности ЦЗ (площадь/коэффициент)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ГП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Филиал №1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Филиал №2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Филиал №3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 АЦ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40242" y="4274287"/>
          <a:ext cx="9037674" cy="1943456"/>
        </p:xfrm>
        <a:graphic>
          <a:graphicData uri="http://schemas.openxmlformats.org/drawingml/2006/table">
            <a:tbl>
              <a:tblPr/>
              <a:tblGrid>
                <a:gridCol w="1709465"/>
                <a:gridCol w="1875914"/>
                <a:gridCol w="1997375"/>
                <a:gridCol w="1673477"/>
                <a:gridCol w="1781443"/>
              </a:tblGrid>
              <a:tr h="8080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Плановая мощность поликлиники на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01.01.2018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Площадь ЦЗ в кв.м.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Коэффициент по приказу №650 для ДГП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Расчет мощности ЦЗ (площадь/коэффициент)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ДГП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Филиал №1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Филиал №2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 АЦ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780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-252"/>
            <a:ext cx="9906000" cy="7846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1107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Участки медицинских организаций, оказывающих медицинскую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помощь в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амбулаторных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условиях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5342501"/>
              </p:ext>
            </p:extLst>
          </p:nvPr>
        </p:nvGraphicFramePr>
        <p:xfrm>
          <a:off x="260483" y="1138438"/>
          <a:ext cx="9199859" cy="2348439"/>
        </p:xfrm>
        <a:graphic>
          <a:graphicData uri="http://schemas.openxmlformats.org/drawingml/2006/table">
            <a:tbl>
              <a:tblPr firstRow="1" firstCol="1" bandRow="1"/>
              <a:tblGrid>
                <a:gridCol w="6931847"/>
                <a:gridCol w="800137"/>
                <a:gridCol w="1467875"/>
              </a:tblGrid>
              <a:tr h="4977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Участки медицинских организаций, оказывающих медицинскую помощь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в амбулаторных условиях</a:t>
                      </a:r>
                    </a:p>
                  </a:txBody>
                  <a:tcPr marL="63540" marR="63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№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строки</a:t>
                      </a:r>
                    </a:p>
                  </a:txBody>
                  <a:tcPr marL="63540" marR="63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Число</a:t>
                      </a:r>
                    </a:p>
                  </a:txBody>
                  <a:tcPr marL="63540" marR="63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38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3540" marR="63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3540" marR="63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3540" marR="63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38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Врачебные терапевтические участки, всего</a:t>
                      </a:r>
                    </a:p>
                  </a:txBody>
                  <a:tcPr marL="63540" marR="63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3540" marR="63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40" marR="63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389">
                <a:tc>
                  <a:txBody>
                    <a:bodyPr/>
                    <a:lstStyle/>
                    <a:p>
                      <a:pPr marL="16002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из них:  комплексные участки</a:t>
                      </a:r>
                    </a:p>
                  </a:txBody>
                  <a:tcPr marL="63540" marR="63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3540" marR="63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40" marR="63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38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малокомплектные участки</a:t>
                      </a:r>
                    </a:p>
                  </a:txBody>
                  <a:tcPr marL="63540" marR="63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3540" marR="63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40" marR="63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38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Участки врача общей практики</a:t>
                      </a:r>
                    </a:p>
                  </a:txBody>
                  <a:tcPr marL="63540" marR="63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3540" marR="63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40" marR="63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38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Педиатрические участки</a:t>
                      </a:r>
                    </a:p>
                  </a:txBody>
                  <a:tcPr marL="63540" marR="63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3540" marR="63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40" marR="63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389">
                <a:tc>
                  <a:txBody>
                    <a:bodyPr/>
                    <a:lstStyle/>
                    <a:p>
                      <a:pPr indent="1701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из них:  малокомплектные участки</a:t>
                      </a:r>
                    </a:p>
                  </a:txBody>
                  <a:tcPr marL="63540" marR="63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3540" marR="63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40" marR="63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 useBgFill="1">
        <p:nvSpPr>
          <p:cNvPr id="8" name="TextBox 7"/>
          <p:cNvSpPr txBox="1"/>
          <p:nvPr/>
        </p:nvSpPr>
        <p:spPr>
          <a:xfrm>
            <a:off x="626572" y="3664325"/>
            <a:ext cx="8595495" cy="2824020"/>
          </a:xfrm>
          <a:prstGeom prst="rect">
            <a:avLst/>
          </a:prstGeom>
          <a:ln w="38100">
            <a:solidFill>
              <a:schemeClr val="accent2"/>
            </a:solidFill>
          </a:ln>
        </p:spPr>
        <p:txBody>
          <a:bodyPr wrap="square" lIns="83988" tIns="41994" rIns="83988" bIns="41994" rtlCol="0">
            <a:spAutoFit/>
          </a:bodyPr>
          <a:lstStyle/>
          <a:p>
            <a:pPr algn="ctr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Число участков должно быть равно числу штатных должностей участковых врачей </a:t>
            </a:r>
          </a:p>
          <a:p>
            <a:pPr algn="ctr"/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отражаются только в целых числах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сверить </a:t>
            </a:r>
            <a:r>
              <a:rPr lang="ru-RU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участков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мониторингом по участковой службе (Модуль 4)</a:t>
            </a:r>
          </a:p>
        </p:txBody>
      </p:sp>
    </p:spTree>
    <p:extLst>
      <p:ext uri="{BB962C8B-B14F-4D97-AF65-F5344CB8AC3E}">
        <p14:creationId xmlns:p14="http://schemas.microsoft.com/office/powerpoint/2010/main" val="31064518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1450" y="1571929"/>
            <a:ext cx="9467850" cy="3270296"/>
          </a:xfrm>
        </p:spPr>
        <p:txBody>
          <a:bodyPr wrap="square">
            <a:spAutoFit/>
          </a:bodyPr>
          <a:lstStyle/>
          <a:p>
            <a:r>
              <a:rPr lang="ru-RU" sz="3300" cap="all" dirty="0">
                <a:solidFill>
                  <a:schemeClr val="accent4">
                    <a:lumMod val="50000"/>
                  </a:schemeClr>
                </a:solidFill>
              </a:rPr>
              <a:t> РАЗДЕЛ </a:t>
            </a:r>
            <a:r>
              <a:rPr lang="en-US" sz="3300" cap="all" dirty="0">
                <a:solidFill>
                  <a:schemeClr val="accent4">
                    <a:lumMod val="50000"/>
                  </a:schemeClr>
                </a:solidFill>
              </a:rPr>
              <a:t>VIII</a:t>
            </a:r>
            <a:r>
              <a:rPr lang="ru-RU" sz="3300" cap="all" dirty="0" smtClean="0">
                <a:solidFill>
                  <a:schemeClr val="accent4">
                    <a:lumMod val="50000"/>
                  </a:schemeClr>
                </a:solidFill>
              </a:rPr>
              <a:t>. </a:t>
            </a:r>
            <a:br>
              <a:rPr lang="ru-RU" sz="3300" cap="all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3300" cap="all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300" cap="all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3300" cap="all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3600" b="1" dirty="0" smtClean="0"/>
              <a:t>ТЕХНИЧЕСКОЕ </a:t>
            </a:r>
            <a:r>
              <a:rPr lang="ru-RU" sz="3600" b="1" dirty="0"/>
              <a:t>СОСТОЯНИЕ ЗДАНИЙ</a:t>
            </a:r>
            <a:br>
              <a:rPr lang="ru-RU" sz="3600" b="1" dirty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300" cap="all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300" cap="all" dirty="0">
                <a:solidFill>
                  <a:schemeClr val="accent4">
                    <a:lumMod val="50000"/>
                  </a:schemeClr>
                </a:solidFill>
              </a:rPr>
              <a:t>ФОРМА № 30</a:t>
            </a:r>
          </a:p>
        </p:txBody>
      </p:sp>
    </p:spTree>
    <p:extLst>
      <p:ext uri="{BB962C8B-B14F-4D97-AF65-F5344CB8AC3E}">
        <p14:creationId xmlns:p14="http://schemas.microsoft.com/office/powerpoint/2010/main" val="325434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08875" y="-252"/>
            <a:ext cx="9398565" cy="784696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</a:t>
            </a:r>
            <a:r>
              <a:rPr lang="ru-RU" sz="2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8000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6447" y="893135"/>
            <a:ext cx="922906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ru-RU" alt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Здание</a:t>
            </a:r>
            <a:r>
              <a:rPr lang="ru-RU" alt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– это строение, имеющее свой технический паспорт и состоящее на балансе медицинской организации или арендуемое у других организаций на конец отчетного года. Таблица 8000 заполняется на основании технического паспорта здания, актов обследования зданий на необходимость капитального ремонта, актов об аварийном состоянии зданий.</a:t>
            </a:r>
          </a:p>
          <a:p>
            <a:pPr algn="just">
              <a:defRPr/>
            </a:pPr>
            <a:endParaRPr lang="ru-RU" altLang="ru-RU" sz="2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alt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Приспособленное помещение </a:t>
            </a:r>
            <a:r>
              <a:rPr lang="ru-RU" alt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 это помещение технически </a:t>
            </a:r>
            <a:r>
              <a:rPr lang="ru-RU" alt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переобустроенное</a:t>
            </a:r>
            <a:r>
              <a:rPr lang="ru-RU" alt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для определенных целей использования. То, что изначально не входило в типовой проект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Например, в жилом доме.</a:t>
            </a:r>
          </a:p>
          <a:p>
            <a:pPr algn="just">
              <a:defRPr/>
            </a:pPr>
            <a:endParaRPr lang="ru-RU" alt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Санатории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свои здания показывают в строку 8 «Прочие».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Строку «Прочие» необходимо расшифровать</a:t>
            </a:r>
            <a:r>
              <a:rPr lang="ru-RU" sz="2400" dirty="0" smtClean="0">
                <a:latin typeface="Century Gothic" pitchFamily="34" charset="0"/>
                <a:cs typeface="Times New Roman" pitchFamily="18" charset="0"/>
              </a:rPr>
              <a:t>.</a:t>
            </a:r>
            <a:endParaRPr lang="ru-RU" altLang="ru-RU" sz="2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80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08875" y="-252"/>
            <a:ext cx="9398565" cy="784696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</a:t>
            </a:r>
            <a:r>
              <a:rPr lang="ru-RU" sz="2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8000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8344" y="850605"/>
            <a:ext cx="9229062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Font typeface="Arial" pitchFamily="34" charset="0"/>
              <a:buNone/>
              <a:defRPr/>
            </a:pPr>
            <a:r>
              <a:rPr lang="ru-RU" altLang="ru-RU" sz="2000" dirty="0" smtClean="0">
                <a:latin typeface="Times New Roman" panose="02020603050405020304" pitchFamily="18" charset="0"/>
              </a:rPr>
              <a:t>При заполнении следует иметь в виду :</a:t>
            </a:r>
          </a:p>
          <a:p>
            <a:pPr>
              <a:lnSpc>
                <a:spcPct val="80000"/>
              </a:lnSpc>
              <a:buFont typeface="Arial" pitchFamily="34" charset="0"/>
              <a:buNone/>
              <a:defRPr/>
            </a:pPr>
            <a:endParaRPr lang="ru-RU" altLang="ru-RU" sz="2000" dirty="0" smtClean="0">
              <a:latin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buFont typeface="Times New Roman" pitchFamily="18" charset="0"/>
              <a:buChar char="-"/>
              <a:defRPr/>
            </a:pPr>
            <a:r>
              <a:rPr lang="ru-RU" altLang="ru-RU" sz="2000" dirty="0" smtClean="0">
                <a:latin typeface="Times New Roman" panose="02020603050405020304" pitchFamily="18" charset="0"/>
              </a:rPr>
              <a:t> таблица заполняется </a:t>
            </a:r>
            <a:r>
              <a:rPr lang="ru-RU" altLang="ru-RU" sz="2000" b="1" dirty="0" smtClean="0">
                <a:latin typeface="Times New Roman" panose="02020603050405020304" pitchFamily="18" charset="0"/>
              </a:rPr>
              <a:t>всеми</a:t>
            </a:r>
            <a:r>
              <a:rPr lang="ru-RU" altLang="ru-RU" sz="2000" dirty="0" smtClean="0">
                <a:latin typeface="Times New Roman" panose="02020603050405020304" pitchFamily="18" charset="0"/>
              </a:rPr>
              <a:t> медицинскими организациями, включая организации особого типа и санаторно-курортные организации; </a:t>
            </a:r>
          </a:p>
          <a:p>
            <a:pPr algn="just">
              <a:lnSpc>
                <a:spcPct val="80000"/>
              </a:lnSpc>
              <a:buFont typeface="Times New Roman" pitchFamily="18" charset="0"/>
              <a:buChar char="-"/>
              <a:defRPr/>
            </a:pPr>
            <a:r>
              <a:rPr lang="ru-RU" altLang="ru-RU" sz="2000" dirty="0" smtClean="0">
                <a:latin typeface="Times New Roman" panose="02020603050405020304" pitchFamily="18" charset="0"/>
              </a:rPr>
              <a:t> показываются сведения о техническом состоянии </a:t>
            </a:r>
            <a:r>
              <a:rPr lang="ru-RU" altLang="ru-RU" sz="2000" b="1" dirty="0" smtClean="0">
                <a:latin typeface="Times New Roman" panose="02020603050405020304" pitchFamily="18" charset="0"/>
              </a:rPr>
              <a:t>всех</a:t>
            </a:r>
            <a:r>
              <a:rPr lang="ru-RU" altLang="ru-RU" sz="2000" dirty="0" smtClean="0">
                <a:latin typeface="Times New Roman" panose="02020603050405020304" pitchFamily="18" charset="0"/>
              </a:rPr>
              <a:t>, состоящих на балансе и арендуемых зданий на конец отчетного года </a:t>
            </a:r>
            <a:r>
              <a:rPr lang="ru-RU" altLang="ru-RU" sz="2000" b="1" dirty="0" smtClean="0">
                <a:latin typeface="Times New Roman" panose="02020603050405020304" pitchFamily="18" charset="0"/>
              </a:rPr>
              <a:t>всех подразделений </a:t>
            </a:r>
            <a:r>
              <a:rPr lang="ru-RU" altLang="ru-RU" sz="2000" dirty="0" smtClean="0">
                <a:latin typeface="Times New Roman" panose="02020603050405020304" pitchFamily="18" charset="0"/>
              </a:rPr>
              <a:t>медицинских организаций;</a:t>
            </a:r>
          </a:p>
          <a:p>
            <a:pPr algn="just">
              <a:lnSpc>
                <a:spcPct val="80000"/>
              </a:lnSpc>
              <a:buFont typeface="Times New Roman" pitchFamily="18" charset="0"/>
              <a:buChar char="-"/>
              <a:defRPr/>
            </a:pPr>
            <a:r>
              <a:rPr lang="ru-RU" altLang="ru-RU" sz="2000" dirty="0" smtClean="0">
                <a:latin typeface="Times New Roman" panose="02020603050405020304" pitchFamily="18" charset="0"/>
              </a:rPr>
              <a:t> учитывают число всех зданий, независимо от того, какие подразделения в нём расположены;</a:t>
            </a:r>
          </a:p>
          <a:p>
            <a:pPr algn="just">
              <a:lnSpc>
                <a:spcPct val="80000"/>
              </a:lnSpc>
              <a:buFont typeface="Times New Roman" pitchFamily="18" charset="0"/>
              <a:buChar char="-"/>
              <a:defRPr/>
            </a:pPr>
            <a:r>
              <a:rPr lang="ru-RU" altLang="ru-RU" sz="2000" dirty="0" smtClean="0">
                <a:latin typeface="Times New Roman" panose="02020603050405020304" pitchFamily="18" charset="0"/>
              </a:rPr>
              <a:t> заполняется на основании технического паспорта здания, актов обследования зданий на необходимость капитального ремонта, актов об аварийном состоянии зданий.</a:t>
            </a:r>
          </a:p>
          <a:p>
            <a:pPr>
              <a:lnSpc>
                <a:spcPct val="80000"/>
              </a:lnSpc>
              <a:buFontTx/>
              <a:buChar char="-"/>
              <a:defRPr/>
            </a:pPr>
            <a:endParaRPr lang="ru-RU" altLang="ru-RU" sz="2000" dirty="0" smtClean="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Char char="-"/>
              <a:defRPr/>
            </a:pPr>
            <a:endParaRPr lang="ru-RU" altLang="ru-RU" sz="2000" dirty="0" smtClean="0">
              <a:latin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defRPr/>
            </a:pPr>
            <a:r>
              <a:rPr lang="ru-RU" altLang="ru-RU" sz="2000" b="1" dirty="0" smtClean="0">
                <a:latin typeface="Times New Roman" panose="02020603050405020304" pitchFamily="18" charset="0"/>
              </a:rPr>
              <a:t>«Акт обследования зданий на необходимость капитального ремонта», «Акт о признании здания аварийным» </a:t>
            </a:r>
            <a:r>
              <a:rPr lang="ru-RU" altLang="ru-RU" sz="2000" dirty="0" smtClean="0">
                <a:latin typeface="Times New Roman" panose="02020603050405020304" pitchFamily="18" charset="0"/>
              </a:rPr>
              <a:t>– документы, составляемые организацией, уполномоченной на проведение экспертизы технического состояния зданий, выполнявшей обследования по заказу медицинской организации или органа исполнительной власти субъекта.</a:t>
            </a:r>
            <a:endParaRPr lang="ru-RU" altLang="ru-RU" sz="20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80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08875" y="-252"/>
            <a:ext cx="9398565" cy="784696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</a:t>
            </a:r>
            <a:r>
              <a:rPr lang="ru-RU" sz="2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8000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5936" y="2573079"/>
            <a:ext cx="912273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реконструкция/капитальный ремонт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уже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проводится,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то в гр. 4 – 6 здание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 показываем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defRPr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Одно  и тоже здание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 может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одновременно требовать  капитального ремонта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(гр. 6)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находится в аварийном состоянии и требовать сноса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(гр. 4).</a:t>
            </a:r>
          </a:p>
          <a:p>
            <a:pPr algn="just">
              <a:defRPr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240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	При наличии данных в графах 4, 5, 6 необходимо представить в сканированном виде акты на каждое здание в электронном виде.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17622" y="986967"/>
          <a:ext cx="8896497" cy="1437256"/>
        </p:xfrm>
        <a:graphic>
          <a:graphicData uri="http://schemas.openxmlformats.org/drawingml/2006/table">
            <a:tbl>
              <a:tblPr/>
              <a:tblGrid>
                <a:gridCol w="1317701"/>
                <a:gridCol w="3474630"/>
                <a:gridCol w="1818167"/>
                <a:gridCol w="2285999"/>
              </a:tblGrid>
              <a:tr h="388757">
                <a:tc row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</a:p>
                  </a:txBody>
                  <a:tcPr marL="45113" marR="451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из них (из гр. 3):</a:t>
                      </a:r>
                    </a:p>
                  </a:txBody>
                  <a:tcPr marL="45113" marR="451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36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находятся в аварийном состоянии,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требует сноса</a:t>
                      </a:r>
                    </a:p>
                  </a:txBody>
                  <a:tcPr marL="45113" marR="451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требуют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реконструкции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113" marR="451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требуют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капитального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ремонта</a:t>
                      </a:r>
                    </a:p>
                  </a:txBody>
                  <a:tcPr marL="45113" marR="451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89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113" marR="451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113" marR="451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113" marR="451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113" marR="451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780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08875" y="-252"/>
            <a:ext cx="9398565" cy="784696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</a:t>
            </a:r>
            <a:r>
              <a:rPr lang="ru-RU" sz="2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8000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7079" y="1041991"/>
            <a:ext cx="9484242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Если подразделения, оказывающие медицинскую помощь в амбулаторных условиях, расположены в одном или нескольких отдельных зданиях, сведения о них показывают в стр. 1.</a:t>
            </a:r>
          </a:p>
          <a:p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	Если подразделения, оказывающие медицинскую помощь в стационарных условиях, расположены в одном или нескольких отдельных зданиях, сведения о них показывают в стр. 2.</a:t>
            </a:r>
          </a:p>
          <a:p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	Если подразделения, оказывающие медицинскую помощь в амбулаторных и стационарных условиях, расположены в одном или нескольких отдельных зданиях, сведения о них показывают в стр. 3.</a:t>
            </a:r>
          </a:p>
          <a:p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	Здания, в которых расположены подразделения, указанные в стр. 1-3 показывают в соответствующих строках, независимо от того, все здание или только часть его используется подразделениями. </a:t>
            </a:r>
          </a:p>
          <a:p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	В отдельных строках показывают сведения о зданиях офисов врачей общей практики,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ФАПов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, фельдшерских пунктов и патологоанатомических бюро и отделений (стр. 4-7). </a:t>
            </a:r>
          </a:p>
          <a:p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	Здания, в которых расположены все остальные подразделения, показывают суммарно в стр. 8. Учитывают число всех зданий, независимо от того, сколько подразделений в нем расположено.</a:t>
            </a:r>
          </a:p>
          <a:p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	Стр. 9 должна быть равна сумме строк 1-8 по всем графам</a:t>
            </a:r>
            <a:r>
              <a:rPr lang="ru-RU" altLang="ru-RU" sz="2000" b="1" dirty="0" smtClean="0"/>
              <a:t>.</a:t>
            </a:r>
            <a:endParaRPr lang="ru-RU" alt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63780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08875" y="-252"/>
            <a:ext cx="9398565" cy="784696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800</a:t>
            </a: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1-8003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7079" y="1041991"/>
            <a:ext cx="948424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Таблицы 8001, 8002, 8003 являются расшифровкой строк 1, 2 и 3 таблицы 8000.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отражении зданий в строке 1 таблицы 8000 заполняется таблица 8001. По строке 2 - таблица 8002, по строке 3 – таблица 8003.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таблицах 8001, 8002, 8003 отражается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число зданий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оснащенных доступом для маломобильных групп населения и инвалидов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</a:t>
            </a:r>
            <a:endParaRPr lang="ru-RU" alt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80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08875" y="-252"/>
            <a:ext cx="9398565" cy="784696"/>
          </a:xfrm>
        </p:spPr>
        <p:txBody>
          <a:bodyPr>
            <a:normAutofit/>
          </a:bodyPr>
          <a:lstStyle/>
          <a:p>
            <a:r>
              <a:rPr lang="ru-RU" sz="2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</a:t>
            </a:r>
            <a:r>
              <a:rPr lang="ru-R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1001         Кабинеты, отделения, подразделения</a:t>
            </a:r>
            <a:endParaRPr lang="ru-RU" sz="2200" dirty="0"/>
          </a:p>
        </p:txBody>
      </p:sp>
      <p:graphicFrame>
        <p:nvGraphicFramePr>
          <p:cNvPr id="4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4258878"/>
              </p:ext>
            </p:extLst>
          </p:nvPr>
        </p:nvGraphicFramePr>
        <p:xfrm>
          <a:off x="328611" y="1886010"/>
          <a:ext cx="9353551" cy="1828800"/>
        </p:xfrm>
        <a:graphic>
          <a:graphicData uri="http://schemas.openxmlformats.org/drawingml/2006/table">
            <a:tbl>
              <a:tblPr/>
              <a:tblGrid>
                <a:gridCol w="4711129"/>
                <a:gridCol w="4642422"/>
              </a:tblGrid>
              <a:tr h="310515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Штатное расписание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515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должности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должностей (утверждено)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0515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Смотровой кабинет - 1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51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акушерка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051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санитарка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90525" y="4006223"/>
            <a:ext cx="90677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SzPct val="75000"/>
              <a:tabLst>
                <a:tab pos="266700" algn="l"/>
              </a:tabLst>
            </a:pPr>
            <a:r>
              <a:rPr lang="ru-RU" sz="20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b="1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тделение, подразделение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-это часть какого-либо учреждения, организации и т.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п., которая выполняет определённые функции, а также помещение, которое она занимает. Например, отделение неврологическое и т.д. 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4775" y="971580"/>
            <a:ext cx="980122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Кабинет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указывается, если он организован как самостоятельная </a:t>
            </a:r>
            <a:r>
              <a:rPr lang="ru-RU" sz="2000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структурная единица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и 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входит в состав подразделения, отдела или отделения.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90525" y="5260011"/>
            <a:ext cx="842962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66700" algn="l"/>
              </a:tabLst>
            </a:pPr>
            <a:r>
              <a:rPr lang="ru-RU" sz="2000" b="1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-это часть организации, ведающая определенным кругом вопросов.</a:t>
            </a:r>
          </a:p>
          <a:p>
            <a:pPr>
              <a:tabLst>
                <a:tab pos="266700" algn="l"/>
              </a:tabLst>
            </a:pP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отдел АСУ, плановый отдел, отдел статистики и т.д.  </a:t>
            </a:r>
            <a:endParaRPr lang="ru-RU" sz="20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94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 txBox="1">
            <a:spLocks/>
          </p:cNvSpPr>
          <p:nvPr/>
        </p:nvSpPr>
        <p:spPr>
          <a:xfrm>
            <a:off x="668756" y="486896"/>
            <a:ext cx="8139309" cy="558774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83988" tIns="41994" rIns="83988" bIns="41994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102"/>
              </a:spcAft>
              <a:buNone/>
            </a:pPr>
            <a:endParaRPr lang="en-US" sz="2800" dirty="0">
              <a:solidFill>
                <a:srgbClr val="7030A0"/>
              </a:solidFill>
              <a:latin typeface="Times New Roman" panose="02020603050405020304" pitchFamily="18" charset="0"/>
              <a:ea typeface="Century Gothic" charset="0"/>
              <a:cs typeface="Times New Roman" panose="02020603050405020304" pitchFamily="18" charset="0"/>
              <a:hlinkClick r:id="rId2"/>
            </a:endParaRPr>
          </a:p>
          <a:p>
            <a:pPr marL="0" indent="0" algn="ctr">
              <a:spcAft>
                <a:spcPts val="1102"/>
              </a:spcAft>
              <a:buNone/>
            </a:pPr>
            <a:r>
              <a:rPr lang="ru-RU" sz="3600" b="1" dirty="0">
                <a:latin typeface="Times New Roman" panose="02020603050405020304" pitchFamily="18" charset="0"/>
                <a:ea typeface="Century Gothic" charset="0"/>
                <a:cs typeface="Times New Roman" panose="02020603050405020304" pitchFamily="18" charset="0"/>
              </a:rPr>
              <a:t>Телефон для консультаций </a:t>
            </a:r>
            <a:endParaRPr lang="ru-RU" sz="3600" b="1" dirty="0" smtClean="0">
              <a:latin typeface="Times New Roman" panose="02020603050405020304" pitchFamily="18" charset="0"/>
              <a:ea typeface="Century Gothic" charset="0"/>
              <a:cs typeface="Times New Roman" panose="02020603050405020304" pitchFamily="18" charset="0"/>
            </a:endParaRPr>
          </a:p>
          <a:p>
            <a:pPr marL="0" indent="0" algn="ctr">
              <a:spcAft>
                <a:spcPts val="1102"/>
              </a:spcAft>
              <a:buNone/>
            </a:pPr>
            <a:r>
              <a:rPr lang="ru-RU" sz="3600" b="1" dirty="0" smtClean="0">
                <a:latin typeface="Times New Roman" panose="02020603050405020304" pitchFamily="18" charset="0"/>
                <a:ea typeface="Century Gothic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latin typeface="Times New Roman" panose="02020603050405020304" pitchFamily="18" charset="0"/>
                <a:ea typeface="Century Gothic" charset="0"/>
                <a:cs typeface="Times New Roman" panose="02020603050405020304" pitchFamily="18" charset="0"/>
              </a:rPr>
              <a:t>8-495-530-12-69 </a:t>
            </a:r>
            <a:endParaRPr lang="ru-RU" sz="4000" dirty="0">
              <a:solidFill>
                <a:srgbClr val="7030A0"/>
              </a:solidFill>
              <a:latin typeface="Times New Roman" panose="02020603050405020304" pitchFamily="18" charset="0"/>
              <a:ea typeface="Century Gothic" charset="0"/>
              <a:cs typeface="Times New Roman" panose="02020603050405020304" pitchFamily="18" charset="0"/>
              <a:hlinkClick r:id="rId2"/>
            </a:endParaRPr>
          </a:p>
          <a:p>
            <a:pPr marL="0" indent="0">
              <a:buNone/>
            </a:pPr>
            <a:endParaRPr lang="ru-RU" sz="15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indent="0">
              <a:buNone/>
            </a:pPr>
            <a:endParaRPr lang="ru-RU" sz="1500" u="sng" dirty="0">
              <a:solidFill>
                <a:schemeClr val="accent6">
                  <a:lumMod val="75000"/>
                </a:schemeClr>
              </a:solidFill>
              <a:latin typeface="Century Gothic" charset="0"/>
              <a:ea typeface="Century Gothic" charset="0"/>
              <a:cs typeface="Century Gothic" charset="0"/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1403199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78246" y="792311"/>
            <a:ext cx="8727870" cy="5501674"/>
          </a:xfrm>
          <a:prstGeom prst="rect">
            <a:avLst/>
          </a:prstGeom>
          <a:noFill/>
        </p:spPr>
        <p:txBody>
          <a:bodyPr wrap="square" lIns="83986" tIns="41993" rIns="83986" bIns="41993" rtlCol="0">
            <a:spAutoFit/>
          </a:bodyPr>
          <a:lstStyle/>
          <a:p>
            <a:pPr algn="just" eaLnBrk="0" hangingPunct="0">
              <a:spcBef>
                <a:spcPct val="20000"/>
              </a:spcBef>
              <a:buClr>
                <a:srgbClr val="EEECE1"/>
              </a:buClr>
              <a:buSzPct val="75000"/>
              <a:tabLst>
                <a:tab pos="266700" algn="l"/>
              </a:tabLst>
            </a:pPr>
            <a:r>
              <a:rPr lang="ru-RU" alt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Candara" charset="0"/>
                <a:cs typeface="Times New Roman" panose="02020603050405020304" pitchFamily="18" charset="0"/>
              </a:rPr>
              <a:t> </a:t>
            </a:r>
            <a:r>
              <a:rPr lang="en-US" alt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Candara" charset="0"/>
                <a:cs typeface="Times New Roman" panose="02020603050405020304" pitchFamily="18" charset="0"/>
              </a:rPr>
              <a:t>    </a:t>
            </a:r>
            <a:r>
              <a:rPr lang="ru-RU" alt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ndara" charset="0"/>
                <a:cs typeface="Times New Roman" panose="02020603050405020304" pitchFamily="18" charset="0"/>
              </a:rPr>
              <a:t>Наличие </a:t>
            </a:r>
            <a:r>
              <a:rPr lang="ru-RU" alt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ndara" charset="0"/>
                <a:cs typeface="Times New Roman" panose="02020603050405020304" pitchFamily="18" charset="0"/>
              </a:rPr>
              <a:t>подразделения, отдела, отделения, кабинета следует показывать </a:t>
            </a:r>
            <a:r>
              <a:rPr lang="ru-RU" alt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ndara" charset="0"/>
                <a:cs typeface="Times New Roman" panose="02020603050405020304" pitchFamily="18" charset="0"/>
              </a:rPr>
              <a:t>только</a:t>
            </a:r>
            <a:r>
              <a:rPr lang="en-US" alt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ndara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ndara" charset="0"/>
                <a:cs typeface="Times New Roman" panose="02020603050405020304" pitchFamily="18" charset="0"/>
              </a:rPr>
              <a:t>тогда</a:t>
            </a:r>
            <a:r>
              <a:rPr lang="ru-RU" alt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ndara" charset="0"/>
                <a:cs typeface="Times New Roman" panose="02020603050405020304" pitchFamily="18" charset="0"/>
              </a:rPr>
              <a:t>, когда в отчете соответственно </a:t>
            </a:r>
            <a:r>
              <a:rPr lang="ru-RU" alt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ndara" charset="0"/>
                <a:cs typeface="Times New Roman" panose="02020603050405020304" pitchFamily="18" charset="0"/>
              </a:rPr>
              <a:t>имеются:</a:t>
            </a:r>
            <a:endParaRPr lang="en-US" altLang="ru-RU" sz="2400" dirty="0" smtClean="0">
              <a:solidFill>
                <a:prstClr val="black"/>
              </a:solidFill>
              <a:latin typeface="Times New Roman" panose="02020603050405020304" pitchFamily="18" charset="0"/>
              <a:ea typeface="Candara" charset="0"/>
              <a:cs typeface="Times New Roman" panose="02020603050405020304" pitchFamily="18" charset="0"/>
            </a:endParaRPr>
          </a:p>
          <a:p>
            <a:pPr marL="285750" indent="-285750" algn="just" eaLnBrk="0" hangingPunct="0">
              <a:spcBef>
                <a:spcPct val="20000"/>
              </a:spcBef>
              <a:buSzPct val="75000"/>
              <a:buFont typeface="Times New Roman" panose="02020603050405020304" pitchFamily="18" charset="0"/>
              <a:buChar char="-"/>
              <a:tabLst>
                <a:tab pos="266700" algn="l"/>
              </a:tabLst>
            </a:pPr>
            <a:r>
              <a:rPr lang="ru-RU" alt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ndara" charset="0"/>
                <a:cs typeface="Times New Roman" panose="02020603050405020304" pitchFamily="18" charset="0"/>
              </a:rPr>
              <a:t>штатные </a:t>
            </a:r>
            <a:r>
              <a:rPr lang="ru-RU" alt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Candara" charset="0"/>
                <a:cs typeface="Times New Roman" panose="02020603050405020304" pitchFamily="18" charset="0"/>
              </a:rPr>
              <a:t>и занятые должности </a:t>
            </a:r>
            <a:r>
              <a:rPr lang="ru-RU" alt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ndara" charset="0"/>
                <a:cs typeface="Times New Roman" panose="02020603050405020304" pitchFamily="18" charset="0"/>
              </a:rPr>
              <a:t>врачей и </a:t>
            </a:r>
            <a:r>
              <a:rPr lang="ru-RU" alt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Candara" charset="0"/>
                <a:cs typeface="Times New Roman" panose="02020603050405020304" pitchFamily="18" charset="0"/>
              </a:rPr>
              <a:t>(или) среднего медицинского персонала</a:t>
            </a:r>
            <a:r>
              <a:rPr lang="ru-RU" alt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ndara" charset="0"/>
                <a:cs typeface="Times New Roman" panose="02020603050405020304" pitchFamily="18" charset="0"/>
              </a:rPr>
              <a:t>,</a:t>
            </a:r>
          </a:p>
          <a:p>
            <a:pPr marL="285750" indent="-285750" algn="just" eaLnBrk="0" hangingPunct="0">
              <a:spcBef>
                <a:spcPct val="20000"/>
              </a:spcBef>
              <a:buSzPct val="75000"/>
              <a:buFont typeface="Times New Roman" panose="02020603050405020304" pitchFamily="18" charset="0"/>
              <a:buChar char="-"/>
              <a:tabLst>
                <a:tab pos="266700" algn="l"/>
              </a:tabLst>
            </a:pPr>
            <a:r>
              <a:rPr lang="ru-RU" alt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ndara" charset="0"/>
                <a:cs typeface="Times New Roman" panose="02020603050405020304" pitchFamily="18" charset="0"/>
              </a:rPr>
              <a:t>соответствующее оборудование,</a:t>
            </a:r>
          </a:p>
          <a:p>
            <a:pPr marL="285750" indent="-285750" algn="just" eaLnBrk="0" hangingPunct="0">
              <a:spcBef>
                <a:spcPct val="20000"/>
              </a:spcBef>
              <a:buSzPct val="75000"/>
              <a:buFont typeface="Times New Roman" panose="02020603050405020304" pitchFamily="18" charset="0"/>
              <a:buChar char="-"/>
              <a:tabLst>
                <a:tab pos="266700" algn="l"/>
              </a:tabLst>
            </a:pPr>
            <a:r>
              <a:rPr lang="ru-RU" alt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ndara" charset="0"/>
                <a:cs typeface="Times New Roman" panose="02020603050405020304" pitchFamily="18" charset="0"/>
              </a:rPr>
              <a:t>аппаратура,</a:t>
            </a:r>
          </a:p>
          <a:p>
            <a:pPr marL="285750" indent="-285750" algn="just" eaLnBrk="0" hangingPunct="0">
              <a:spcBef>
                <a:spcPct val="20000"/>
              </a:spcBef>
              <a:buSzPct val="75000"/>
              <a:buFont typeface="Times New Roman" panose="02020603050405020304" pitchFamily="18" charset="0"/>
              <a:buChar char="-"/>
              <a:tabLst>
                <a:tab pos="266700" algn="l"/>
              </a:tabLst>
            </a:pPr>
            <a:r>
              <a:rPr lang="ru-RU" alt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ndara" charset="0"/>
                <a:cs typeface="Times New Roman" panose="02020603050405020304" pitchFamily="18" charset="0"/>
              </a:rPr>
              <a:t>ведется </a:t>
            </a:r>
            <a:r>
              <a:rPr lang="ru-RU" alt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Candara" charset="0"/>
                <a:cs typeface="Times New Roman" panose="02020603050405020304" pitchFamily="18" charset="0"/>
              </a:rPr>
              <a:t>установленный учет, </a:t>
            </a:r>
            <a:r>
              <a:rPr lang="ru-RU" alt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ndara" charset="0"/>
                <a:cs typeface="Times New Roman" panose="02020603050405020304" pitchFamily="18" charset="0"/>
              </a:rPr>
              <a:t>отчетность,</a:t>
            </a:r>
          </a:p>
          <a:p>
            <a:pPr marL="285750" indent="-285750" algn="just" eaLnBrk="0" hangingPunct="0">
              <a:spcBef>
                <a:spcPct val="20000"/>
              </a:spcBef>
              <a:buSzPct val="75000"/>
              <a:buFont typeface="Times New Roman" panose="02020603050405020304" pitchFamily="18" charset="0"/>
              <a:buChar char="-"/>
              <a:tabLst>
                <a:tab pos="266700" algn="l"/>
              </a:tabLst>
            </a:pPr>
            <a:r>
              <a:rPr lang="ru-RU" alt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ndara" charset="0"/>
                <a:cs typeface="Times New Roman" panose="02020603050405020304" pitchFamily="18" charset="0"/>
              </a:rPr>
              <a:t>показана </a:t>
            </a:r>
            <a:r>
              <a:rPr lang="ru-RU" alt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Candara" charset="0"/>
                <a:cs typeface="Times New Roman" panose="02020603050405020304" pitchFamily="18" charset="0"/>
              </a:rPr>
              <a:t>работа </a:t>
            </a:r>
            <a:r>
              <a:rPr lang="ru-RU" alt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ndara" charset="0"/>
                <a:cs typeface="Times New Roman" panose="02020603050405020304" pitchFamily="18" charset="0"/>
              </a:rPr>
              <a:t>данного подразделения</a:t>
            </a:r>
            <a:r>
              <a:rPr lang="ru-RU" alt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Candara" charset="0"/>
                <a:cs typeface="Times New Roman" panose="02020603050405020304" pitchFamily="18" charset="0"/>
              </a:rPr>
              <a:t>, отдела, отделения, кабинета в соответствующих таблицах формы</a:t>
            </a:r>
            <a:r>
              <a:rPr lang="ru-RU" alt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ndara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 eaLnBrk="0" hangingPunct="0">
              <a:spcBef>
                <a:spcPct val="20000"/>
              </a:spcBef>
              <a:buSzPct val="75000"/>
              <a:buFont typeface="Times New Roman" panose="02020603050405020304" pitchFamily="18" charset="0"/>
              <a:buChar char="-"/>
              <a:tabLst>
                <a:tab pos="266700" algn="l"/>
              </a:tabLst>
            </a:pPr>
            <a:endParaRPr lang="ru-RU" altLang="ru-RU" sz="2000" dirty="0">
              <a:solidFill>
                <a:prstClr val="black"/>
              </a:solidFill>
              <a:latin typeface="Times New Roman" panose="02020603050405020304" pitchFamily="18" charset="0"/>
              <a:ea typeface="Candara" charset="0"/>
              <a:cs typeface="Times New Roman" panose="02020603050405020304" pitchFamily="18" charset="0"/>
            </a:endParaRPr>
          </a:p>
          <a:p>
            <a:pPr algn="just" eaLnBrk="0" hangingPunct="0">
              <a:lnSpc>
                <a:spcPct val="80000"/>
              </a:lnSpc>
              <a:spcBef>
                <a:spcPct val="20000"/>
              </a:spcBef>
              <a:buClr>
                <a:srgbClr val="EEECE1"/>
              </a:buClr>
              <a:buSzPct val="75000"/>
              <a:tabLst>
                <a:tab pos="266700" algn="l"/>
              </a:tabLst>
            </a:pPr>
            <a:r>
              <a:rPr lang="ru-RU" alt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Candara" charset="0"/>
                <a:cs typeface="Times New Roman" panose="02020603050405020304" pitchFamily="18" charset="0"/>
              </a:rPr>
              <a:t>	</a:t>
            </a:r>
            <a:r>
              <a:rPr lang="ru-RU" altLang="ru-RU" sz="2000" dirty="0" smtClean="0">
                <a:solidFill>
                  <a:prstClr val="black"/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ru-RU" alt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ndara" charset="0"/>
                <a:cs typeface="Times New Roman" panose="02020603050405020304" pitchFamily="18" charset="0"/>
              </a:rPr>
              <a:t>Если на </a:t>
            </a:r>
            <a:r>
              <a:rPr lang="ru-RU" alt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ndara" charset="0"/>
                <a:cs typeface="Times New Roman" panose="02020603050405020304" pitchFamily="18" charset="0"/>
              </a:rPr>
              <a:t>конец отчетного года кабинет закрыт, </a:t>
            </a:r>
            <a:r>
              <a:rPr lang="ru-RU" alt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ndara" charset="0"/>
                <a:cs typeface="Times New Roman" panose="02020603050405020304" pitchFamily="18" charset="0"/>
              </a:rPr>
              <a:t>то</a:t>
            </a:r>
            <a:r>
              <a:rPr lang="en-US" alt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ndara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ndara" charset="0"/>
                <a:cs typeface="Times New Roman" panose="02020603050405020304" pitchFamily="18" charset="0"/>
              </a:rPr>
              <a:t>его не показываем.</a:t>
            </a:r>
            <a:endParaRPr lang="ru-RU" altLang="ru-RU" sz="2400" dirty="0">
              <a:solidFill>
                <a:prstClr val="black"/>
              </a:solidFill>
              <a:latin typeface="Times New Roman" panose="02020603050405020304" pitchFamily="18" charset="0"/>
              <a:ea typeface="Candara" charset="0"/>
              <a:cs typeface="Times New Roman" panose="02020603050405020304" pitchFamily="18" charset="0"/>
            </a:endParaRPr>
          </a:p>
          <a:p>
            <a:pPr algn="just" eaLnBrk="0" hangingPunct="0">
              <a:spcBef>
                <a:spcPct val="20000"/>
              </a:spcBef>
              <a:buClr>
                <a:srgbClr val="EEECE1"/>
              </a:buClr>
              <a:buSzPct val="75000"/>
              <a:tabLst>
                <a:tab pos="266700" algn="l"/>
              </a:tabLst>
            </a:pPr>
            <a:r>
              <a:rPr lang="en-US" altLang="ru-RU" sz="2000" dirty="0" smtClean="0">
                <a:solidFill>
                  <a:prstClr val="black"/>
                </a:solidFill>
                <a:latin typeface="Candara" charset="0"/>
                <a:ea typeface="Candara" charset="0"/>
                <a:cs typeface="Candara" charset="0"/>
              </a:rPr>
              <a:t>     </a:t>
            </a:r>
            <a:r>
              <a:rPr lang="ru-RU" altLang="ru-RU" sz="2000" dirty="0" smtClean="0">
                <a:solidFill>
                  <a:prstClr val="black"/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ru-RU" alt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ndara" charset="0"/>
                <a:cs typeface="Times New Roman" panose="02020603050405020304" pitchFamily="18" charset="0"/>
              </a:rPr>
              <a:t>Если на </a:t>
            </a:r>
            <a:r>
              <a:rPr lang="ru-RU" alt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ndara" charset="0"/>
                <a:cs typeface="Times New Roman" panose="02020603050405020304" pitchFamily="18" charset="0"/>
              </a:rPr>
              <a:t>конец отчетного года в кабинете нет занятых </a:t>
            </a:r>
            <a:r>
              <a:rPr lang="ru-RU" alt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ndara" charset="0"/>
                <a:cs typeface="Times New Roman" panose="02020603050405020304" pitchFamily="18" charset="0"/>
              </a:rPr>
              <a:t>врачебных должностей </a:t>
            </a:r>
            <a:r>
              <a:rPr lang="ru-RU" alt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ndara" charset="0"/>
                <a:cs typeface="Times New Roman" panose="02020603050405020304" pitchFamily="18" charset="0"/>
              </a:rPr>
              <a:t>(уволен), средний медперсонал есть, оборудование есть, </a:t>
            </a:r>
            <a:r>
              <a:rPr lang="ru-RU" alt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ndara" charset="0"/>
                <a:cs typeface="Times New Roman" panose="02020603050405020304" pitchFamily="18" charset="0"/>
              </a:rPr>
              <a:t>то кабинет показываем.</a:t>
            </a:r>
            <a:r>
              <a:rPr lang="en-US" altLang="ru-RU" sz="2000" dirty="0" smtClean="0">
                <a:solidFill>
                  <a:prstClr val="black"/>
                </a:solidFill>
                <a:latin typeface="Candara" charset="0"/>
                <a:ea typeface="Candara" charset="0"/>
                <a:cs typeface="Candara" charset="0"/>
              </a:rPr>
              <a:t>  </a:t>
            </a:r>
            <a:endParaRPr lang="ru-RU" b="1" dirty="0">
              <a:solidFill>
                <a:prstClr val="black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08875" y="-252"/>
            <a:ext cx="9398565" cy="784696"/>
          </a:xfrm>
        </p:spPr>
        <p:txBody>
          <a:bodyPr>
            <a:normAutofit/>
          </a:bodyPr>
          <a:lstStyle/>
          <a:p>
            <a:r>
              <a:rPr lang="ru-RU" sz="2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</a:t>
            </a:r>
            <a:r>
              <a:rPr lang="ru-R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1001         Кабинеты, отделения, подразделения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45379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59196" y="906611"/>
            <a:ext cx="8727870" cy="5292386"/>
          </a:xfrm>
          <a:prstGeom prst="rect">
            <a:avLst/>
          </a:prstGeom>
          <a:noFill/>
        </p:spPr>
        <p:txBody>
          <a:bodyPr wrap="square" lIns="83986" tIns="41993" rIns="83986" bIns="41993" rtlCol="0">
            <a:spAutoFit/>
          </a:bodyPr>
          <a:lstStyle/>
          <a:p>
            <a:pPr>
              <a:tabLst>
                <a:tab pos="266700" algn="l"/>
              </a:tabLst>
            </a:pPr>
            <a:r>
              <a:rPr lang="ru-RU" alt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Candara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отмечаются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профильные кабинеты специализированные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медицинской организации:</a:t>
            </a:r>
          </a:p>
          <a:p>
            <a:pPr marL="342900" indent="-342900">
              <a:buFont typeface="Times New Roman" panose="02020603050405020304" pitchFamily="18" charset="0"/>
              <a:buChar char="-"/>
              <a:tabLst>
                <a:tab pos="266700" algn="l"/>
              </a:tabLst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нкологические диспансеры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онкологические кабинеты,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Times New Roman" panose="02020603050405020304" pitchFamily="18" charset="0"/>
              <a:buChar char="-"/>
              <a:tabLst>
                <a:tab pos="266700" algn="l"/>
              </a:tabLs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детские поликлиники -детские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отделения 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кабинеты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т.д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266700" algn="l"/>
              </a:tabLst>
            </a:pPr>
            <a:endParaRPr lang="ru-RU" sz="2400" b="1" dirty="0">
              <a:solidFill>
                <a:srgbClr val="99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hangingPunct="0">
              <a:buClr>
                <a:schemeClr val="bg2"/>
              </a:buClr>
              <a:buSzPct val="75000"/>
              <a:tabLst>
                <a:tab pos="266700" algn="l"/>
              </a:tabLst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Медицинские организации, оказывающие медицинскую помощь только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амбулаторных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условиях, и не имеющие обособленных структурных подразделений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отмечают соответствующие подразделения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(например, городская поликлиника -поликлиники 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т.д.) </a:t>
            </a:r>
          </a:p>
          <a:p>
            <a: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tabLst>
                <a:tab pos="266700" algn="l"/>
              </a:tabLst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hangingPunct="0">
              <a:spcBef>
                <a:spcPct val="20000"/>
              </a:spcBef>
              <a:buClr>
                <a:schemeClr val="bg2"/>
              </a:buClr>
              <a:buSzPct val="75000"/>
              <a:tabLst>
                <a:tab pos="266700" algn="l"/>
              </a:tabLst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Отделения, в которых оказывают медицинскую помощь 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стационарных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таблицу 1001 не включают (их показывают в таблице 3100).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08875" y="-252"/>
            <a:ext cx="9398565" cy="784696"/>
          </a:xfrm>
        </p:spPr>
        <p:txBody>
          <a:bodyPr>
            <a:normAutofit/>
          </a:bodyPr>
          <a:lstStyle/>
          <a:p>
            <a:r>
              <a:rPr lang="ru-RU" sz="2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</a:t>
            </a:r>
            <a:r>
              <a:rPr lang="ru-R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1001         Кабинеты, отделения, подразделения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63780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59196" y="906611"/>
            <a:ext cx="8727870" cy="3747347"/>
          </a:xfrm>
          <a:prstGeom prst="rect">
            <a:avLst/>
          </a:prstGeom>
          <a:noFill/>
        </p:spPr>
        <p:txBody>
          <a:bodyPr wrap="square" lIns="83986" tIns="41993" rIns="83986" bIns="41993" rtlCol="0">
            <a:spAutoFit/>
          </a:bodyPr>
          <a:lstStyle/>
          <a:p>
            <a:pPr algn="just" eaLnBrk="0" hangingPunct="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tabLst>
                <a:tab pos="266700" algn="l"/>
              </a:tabLst>
            </a:pPr>
            <a:r>
              <a:rPr lang="ru-RU" alt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Candara" charset="0"/>
                <a:cs typeface="Times New Roman" panose="02020603050405020304" pitchFamily="18" charset="0"/>
              </a:rPr>
              <a:t>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Амбулатория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не может быть кабинетом, так как это структурное подразделение, оказывающие помощь пациентам в амбулаторных условиях, в том числе на дому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Следовательно,  показываем как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отделение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 eaLnBrk="0" hangingPunct="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tabLst>
                <a:tab pos="266700" algn="l"/>
              </a:tabLst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tabLst>
                <a:tab pos="266700" algn="l"/>
              </a:tabLst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Аналогичная ситуация по таким структурным подразделениям как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ФАП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(фельдшерско-акушерский пункт),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ФП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(фельдшерский пункт) и др., которые то же должны быть показаны как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отделения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08875" y="-252"/>
            <a:ext cx="9398565" cy="784696"/>
          </a:xfrm>
        </p:spPr>
        <p:txBody>
          <a:bodyPr>
            <a:normAutofit/>
          </a:bodyPr>
          <a:lstStyle/>
          <a:p>
            <a:r>
              <a:rPr lang="ru-RU" sz="2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</a:t>
            </a:r>
            <a:r>
              <a:rPr lang="ru-R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1001         Кабинеты, отделения, подразделения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63780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08875" y="-252"/>
            <a:ext cx="9398565" cy="784696"/>
          </a:xfrm>
        </p:spPr>
        <p:txBody>
          <a:bodyPr>
            <a:normAutofit/>
          </a:bodyPr>
          <a:lstStyle/>
          <a:p>
            <a:r>
              <a:rPr lang="ru-RU" sz="2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</a:t>
            </a:r>
            <a:r>
              <a:rPr lang="ru-R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1001         Кабинеты, отделения, подразделения</a:t>
            </a:r>
            <a:endParaRPr lang="ru-RU" sz="2200" dirty="0"/>
          </a:p>
        </p:txBody>
      </p:sp>
      <p:graphicFrame>
        <p:nvGraphicFramePr>
          <p:cNvPr id="5" name="Group 175"/>
          <p:cNvGraphicFramePr>
            <a:graphicFrameLocks/>
          </p:cNvGraphicFramePr>
          <p:nvPr/>
        </p:nvGraphicFramePr>
        <p:xfrm>
          <a:off x="590550" y="866776"/>
          <a:ext cx="8610600" cy="5335103"/>
        </p:xfrm>
        <a:graphic>
          <a:graphicData uri="http://schemas.openxmlformats.org/drawingml/2006/table">
            <a:tbl>
              <a:tblPr/>
              <a:tblGrid>
                <a:gridCol w="2971800">
                  <a:extLst>
                    <a:ext uri="{9D8B030D-6E8A-4147-A177-3AD203B41FA5}"/>
                  </a:extLst>
                </a:gridCol>
                <a:gridCol w="838200">
                  <a:extLst>
                    <a:ext uri="{9D8B030D-6E8A-4147-A177-3AD203B41FA5}"/>
                  </a:extLst>
                </a:gridCol>
                <a:gridCol w="2057400">
                  <a:extLst>
                    <a:ext uri="{9D8B030D-6E8A-4147-A177-3AD203B41FA5}"/>
                  </a:extLst>
                </a:gridCol>
                <a:gridCol w="1371600">
                  <a:extLst>
                    <a:ext uri="{9D8B030D-6E8A-4147-A177-3AD203B41FA5}"/>
                  </a:extLst>
                </a:gridCol>
                <a:gridCol w="1371600">
                  <a:extLst>
                    <a:ext uri="{9D8B030D-6E8A-4147-A177-3AD203B41FA5}"/>
                  </a:extLst>
                </a:gridCol>
              </a:tblGrid>
              <a:tr h="942974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строки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Наличие подразделений, отделов,  отделений, кабинетов                                                               (нет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–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0, есть - 1)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подразделений, отделов, отделений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кабинетов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24576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81717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Амбулатории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заполнять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  <a:alpha val="5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81717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Аптеки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заполнять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  <a:alpha val="5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589925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из них: изготавливающие лекарственные препараты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4.1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заполнять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  <a:alpha val="5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50565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Детские поликлиники (отделения,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кабинеты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51037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Дистанционно-диагностические кабинеты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заполнять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50565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Дневные стационары для взрослых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Корреляция с ФФСН №14-ДС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заполнять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BD99"/>
                    </a:solidFill>
                  </a:tcPr>
                </a:tc>
                <a:extLst>
                  <a:ext uri="{0D108BD9-81ED-4DB2-BD59-A6C34878D82A}"/>
                </a:extLst>
              </a:tr>
              <a:tr h="44616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Дневные стационары для детей 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Корреляция с ФФСН №14-ДС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заполнять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BD99"/>
                    </a:solidFill>
                  </a:tcPr>
                </a:tc>
                <a:extLst>
                  <a:ext uri="{0D108BD9-81ED-4DB2-BD59-A6C34878D82A}"/>
                </a:extLst>
              </a:tr>
              <a:tr h="713866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Домовые хозяйства, на которые возложены функции по оказанию первой помощи (ДХПП) 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заполнять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BD99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780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08875" y="-252"/>
            <a:ext cx="9398565" cy="784696"/>
          </a:xfrm>
        </p:spPr>
        <p:txBody>
          <a:bodyPr>
            <a:normAutofit/>
          </a:bodyPr>
          <a:lstStyle/>
          <a:p>
            <a:r>
              <a:rPr lang="ru-RU" sz="2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</a:t>
            </a:r>
            <a:r>
              <a:rPr lang="ru-R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1001         Кабинеты, отделения, подразделения</a:t>
            </a:r>
            <a:endParaRPr lang="ru-RU" sz="2200" dirty="0"/>
          </a:p>
        </p:txBody>
      </p:sp>
      <p:graphicFrame>
        <p:nvGraphicFramePr>
          <p:cNvPr id="6" name="Group 227"/>
          <p:cNvGraphicFramePr>
            <a:graphicFrameLocks/>
          </p:cNvGraphicFramePr>
          <p:nvPr/>
        </p:nvGraphicFramePr>
        <p:xfrm>
          <a:off x="152400" y="609600"/>
          <a:ext cx="8763000" cy="5394480"/>
        </p:xfrm>
        <a:graphic>
          <a:graphicData uri="http://schemas.openxmlformats.org/drawingml/2006/table">
            <a:tbl>
              <a:tblPr/>
              <a:tblGrid>
                <a:gridCol w="2895600">
                  <a:extLst>
                    <a:ext uri="{9D8B030D-6E8A-4147-A177-3AD203B41FA5}"/>
                  </a:extLst>
                </a:gridCol>
                <a:gridCol w="838200">
                  <a:extLst>
                    <a:ext uri="{9D8B030D-6E8A-4147-A177-3AD203B41FA5}"/>
                  </a:extLst>
                </a:gridCol>
                <a:gridCol w="2133600">
                  <a:extLst>
                    <a:ext uri="{9D8B030D-6E8A-4147-A177-3AD203B41FA5}"/>
                  </a:extLst>
                </a:gridCol>
                <a:gridCol w="1371600">
                  <a:extLst>
                    <a:ext uri="{9D8B030D-6E8A-4147-A177-3AD203B41FA5}"/>
                  </a:extLst>
                </a:gridCol>
                <a:gridCol w="1524000">
                  <a:extLst>
                    <a:ext uri="{9D8B030D-6E8A-4147-A177-3AD203B41FA5}"/>
                  </a:extLst>
                </a:gridCol>
              </a:tblGrid>
              <a:tr h="944803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6" marB="4569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строки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6" marB="4569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Наличие подразделений, отделов,  отделений, кабинетов                                                               (нет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–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0, есть - 1)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6" marB="4569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подразделений, отделов, отделений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6" marB="4569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кабинетов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6" marB="4569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04744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6" marB="4569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6" marB="4569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6" marB="4569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94480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Женские консультации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6" marB="4569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6" marB="4569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выделяют только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входящие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 другие лечебно-профилактические организации, т.е. если они не являются юридическими лицами 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6" marB="4569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заполнять</a:t>
                      </a:r>
                    </a:p>
                  </a:txBody>
                  <a:tcPr marT="45696" marB="4569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3522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Здравпункты врачебные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6" marB="4569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6" marB="4569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6" marB="4569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6" marB="4569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заполнять</a:t>
                      </a:r>
                    </a:p>
                  </a:txBody>
                  <a:tcPr marT="45696" marB="4569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  <a:alpha val="5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3522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Здравпункты фельдшерские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6" marB="4569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6" marB="4569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6" marB="4569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6" marB="4569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заполнять</a:t>
                      </a:r>
                    </a:p>
                  </a:txBody>
                  <a:tcPr marT="45696" marB="4569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  <a:alpha val="5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518097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Информационно-аналитические отделы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6" marB="4569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6" marB="4569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6" marB="4569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6" marB="4569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заполнять</a:t>
                      </a:r>
                    </a:p>
                  </a:txBody>
                  <a:tcPr marT="45696" marB="4569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  <a:alpha val="5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457139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Клинико-диагностические центры 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6" marB="4569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6" marB="4569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6" marB="4569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6" marB="4569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заполнять</a:t>
                      </a:r>
                    </a:p>
                  </a:txBody>
                  <a:tcPr marT="45696" marB="4569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  <a:alpha val="5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518097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Консультативно-диагностические центры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6" marB="4569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6" marB="4569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6" marB="4569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6" marB="4569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заполнять</a:t>
                      </a:r>
                    </a:p>
                  </a:txBody>
                  <a:tcPr marT="45696" marB="4569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  <a:alpha val="5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518097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Консультативно-диагностические центры для детей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6" marB="4569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6" marB="4569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6" marB="4569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6" marB="4569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заполнять</a:t>
                      </a:r>
                    </a:p>
                  </a:txBody>
                  <a:tcPr marT="45696" marB="4569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  <a:alpha val="5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518097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Консультативно-оздоровительные отделы 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6" marB="4569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6" marB="4569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6" marB="4569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6" marB="4569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заполнять</a:t>
                      </a:r>
                    </a:p>
                  </a:txBody>
                  <a:tcPr marT="45696" marB="4569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  <a:alpha val="5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780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08875" y="-252"/>
            <a:ext cx="9398565" cy="784696"/>
          </a:xfrm>
        </p:spPr>
        <p:txBody>
          <a:bodyPr>
            <a:normAutofit/>
          </a:bodyPr>
          <a:lstStyle/>
          <a:p>
            <a:r>
              <a:rPr lang="ru-RU" sz="2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</a:t>
            </a:r>
            <a:r>
              <a:rPr lang="ru-R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1001         Кабинеты, отделения, подразделения</a:t>
            </a:r>
            <a:endParaRPr lang="ru-RU" sz="2200" dirty="0"/>
          </a:p>
        </p:txBody>
      </p:sp>
      <p:sp>
        <p:nvSpPr>
          <p:cNvPr id="6" name="TextBox 5"/>
          <p:cNvSpPr txBox="1"/>
          <p:nvPr/>
        </p:nvSpPr>
        <p:spPr>
          <a:xfrm>
            <a:off x="809625" y="981075"/>
            <a:ext cx="8220075" cy="4745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0" hangingPunct="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tabLst>
                <a:tab pos="266700" algn="l"/>
              </a:tabLst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клинико-диагностическим лабораториям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нужно относить лаборатории, производящие разные виды исследований (общеклинические, гематологические, цитологические, биохимические,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коагулологические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иммунологические,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микробио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-логические) или только некоторые из этих видов</a:t>
            </a:r>
          </a:p>
          <a:p>
            <a:pPr eaLnBrk="0" hangingPunct="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tabLst>
                <a:tab pos="266700" algn="l"/>
              </a:tabLst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tabLst>
                <a:tab pos="266700" algn="l"/>
              </a:tabLst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Централизованные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лаборатории указывают в том случае, если они созданы приказом вышестоящего органа исполнительной власти в сфере  здравоохранения в качестве централизованных для выполнения определенных видов исследований для нескольких организаций.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80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7697</TotalTime>
  <Words>2326</Words>
  <Application>Microsoft Office PowerPoint</Application>
  <PresentationFormat>Лист A4 (210x297 мм)</PresentationFormat>
  <Paragraphs>797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1_Тема Office</vt:lpstr>
      <vt:lpstr> РАЗДЕЛ I.    РАБОТА МЕДИЦИНСКОЙ ОРГАНИЗАЦИИ   ФОРМА № 30</vt:lpstr>
      <vt:lpstr>Таблица 1001         Кабинеты, отделения, подразделения</vt:lpstr>
      <vt:lpstr>Таблица 1001         Кабинеты, отделения, подразделения</vt:lpstr>
      <vt:lpstr>Таблица 1001         Кабинеты, отделения, подразделения</vt:lpstr>
      <vt:lpstr>Таблица 1001         Кабинеты, отделения, подразделения</vt:lpstr>
      <vt:lpstr>Таблица 1001         Кабинеты, отделения, подразделения</vt:lpstr>
      <vt:lpstr>Таблица 1001         Кабинеты, отделения, подразделения</vt:lpstr>
      <vt:lpstr>Таблица 1001         Кабинеты, отделения, подразделения</vt:lpstr>
      <vt:lpstr>Таблица 1001         Кабинеты, отделения, подразделения</vt:lpstr>
      <vt:lpstr>Таблица 1001         Кабинеты, отделения, подразделения</vt:lpstr>
      <vt:lpstr>Таблица 1001         Кабинеты, отделения, подразделения</vt:lpstr>
      <vt:lpstr>Таблица 1001         Кабинеты, отделения, подразделения</vt:lpstr>
      <vt:lpstr>Таблица 1001         Кабинеты, отделения, подразделения</vt:lpstr>
      <vt:lpstr>Таблица 1001         Кабинеты, отделения, подразделения</vt:lpstr>
      <vt:lpstr>Таблица 1001         Кабинеты, отделения, подразделения</vt:lpstr>
      <vt:lpstr>Таблица 1001         Кабинеты, отделения, подразделения</vt:lpstr>
      <vt:lpstr>Таблица 1001         Кабинеты, отделения, подразделения</vt:lpstr>
      <vt:lpstr>Таблица 1001         Кабинеты, отделения, подразделения</vt:lpstr>
      <vt:lpstr>Таблица 1009         6.  Стоматологические кабинеты</vt:lpstr>
      <vt:lpstr>Таблица 1010     7. Мощность (плановое число посещений в смену) подразделений, оказывающих медицинскую помощь в амбулаторных условиях</vt:lpstr>
      <vt:lpstr>Таблица 1010     7. Мощность (плановое число посещений в смену) подразделений, оказывающих медицинскую помощь в амбулаторных условиях</vt:lpstr>
      <vt:lpstr>Таблица 1010     7. Мощность (плановое число посещений в смену) подразделений, оказывающих медицинскую помощь в амбулаторных условиях</vt:lpstr>
      <vt:lpstr>Таблица 1107 Участки медицинских организаций, оказывающих медицинскую помощь в амбулаторных условиях</vt:lpstr>
      <vt:lpstr> РАЗДЕЛ VIII.    ТЕХНИЧЕСКОЕ СОСТОЯНИЕ ЗДАНИЙ    ФОРМА № 30</vt:lpstr>
      <vt:lpstr>Таблица 8000</vt:lpstr>
      <vt:lpstr>Таблица 8000</vt:lpstr>
      <vt:lpstr>Таблица 8000</vt:lpstr>
      <vt:lpstr>Таблица 8000</vt:lpstr>
      <vt:lpstr>Таблица 8001-8003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ddzuvao</dc:creator>
  <cp:lastModifiedBy>Пользователь Windows</cp:lastModifiedBy>
  <cp:revision>485</cp:revision>
  <dcterms:created xsi:type="dcterms:W3CDTF">2016-12-20T09:23:07Z</dcterms:created>
  <dcterms:modified xsi:type="dcterms:W3CDTF">2018-12-14T08:30:46Z</dcterms:modified>
</cp:coreProperties>
</file>