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notesMasterIdLst>
    <p:notesMasterId r:id="rId33"/>
  </p:notesMasterIdLst>
  <p:sldIdLst>
    <p:sldId id="256" r:id="rId2"/>
    <p:sldId id="262" r:id="rId3"/>
    <p:sldId id="263" r:id="rId4"/>
    <p:sldId id="298" r:id="rId5"/>
    <p:sldId id="258" r:id="rId6"/>
    <p:sldId id="296" r:id="rId7"/>
    <p:sldId id="257" r:id="rId8"/>
    <p:sldId id="264" r:id="rId9"/>
    <p:sldId id="261" r:id="rId10"/>
    <p:sldId id="260" r:id="rId11"/>
    <p:sldId id="274" r:id="rId12"/>
    <p:sldId id="286" r:id="rId13"/>
    <p:sldId id="300" r:id="rId14"/>
    <p:sldId id="302" r:id="rId15"/>
    <p:sldId id="301" r:id="rId16"/>
    <p:sldId id="304" r:id="rId17"/>
    <p:sldId id="303" r:id="rId18"/>
    <p:sldId id="289" r:id="rId19"/>
    <p:sldId id="277" r:id="rId20"/>
    <p:sldId id="291" r:id="rId21"/>
    <p:sldId id="278" r:id="rId22"/>
    <p:sldId id="293" r:id="rId23"/>
    <p:sldId id="292" r:id="rId24"/>
    <p:sldId id="279" r:id="rId25"/>
    <p:sldId id="280" r:id="rId26"/>
    <p:sldId id="285" r:id="rId27"/>
    <p:sldId id="284" r:id="rId28"/>
    <p:sldId id="294" r:id="rId29"/>
    <p:sldId id="305" r:id="rId30"/>
    <p:sldId id="299" r:id="rId31"/>
    <p:sldId id="282" r:id="rId32"/>
  </p:sldIdLst>
  <p:sldSz cx="10691813" cy="7559675"/>
  <p:notesSz cx="6797675" cy="992822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3143" autoAdjust="0"/>
  </p:normalViewPr>
  <p:slideViewPr>
    <p:cSldViewPr>
      <p:cViewPr varScale="1">
        <p:scale>
          <a:sx n="83" d="100"/>
          <a:sy n="83" d="100"/>
        </p:scale>
        <p:origin x="1242" y="90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14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3B829-F3F0-874B-9E88-C90D8D188BF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CB07C-38F3-F947-A3E7-B4494FBE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87765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5163" y="-278"/>
            <a:ext cx="9361487" cy="864982"/>
          </a:xfrm>
        </p:spPr>
        <p:txBody>
          <a:bodyPr lIns="0">
            <a:normAutofit/>
          </a:bodyPr>
          <a:lstStyle>
            <a:lvl1pPr algn="l">
              <a:defRPr sz="1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9" name="Изображение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40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19" userDrawn="1">
          <p15:clr>
            <a:srgbClr val="FBAE40"/>
          </p15:clr>
        </p15:guide>
        <p15:guide id="2" pos="631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0495" cy="7559675"/>
          </a:xfrm>
          <a:prstGeom prst="rect">
            <a:avLst/>
          </a:prstGeom>
        </p:spPr>
      </p:pic>
      <p:sp>
        <p:nvSpPr>
          <p:cNvPr id="3" name="Овал 8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Изображение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54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8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7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5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8B-DF12-42B9-9A0A-B0296B2A5F7C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9E95-086C-4E53-BF47-50635C211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99" r:id="rId2"/>
    <p:sldLayoutId id="2147484000" r:id="rId3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nsovasa@zdrav.mos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630238"/>
            <a:ext cx="10691813" cy="3338512"/>
          </a:xfrm>
        </p:spPr>
        <p:txBody>
          <a:bodyPr>
            <a:normAutofit/>
          </a:bodyPr>
          <a:lstStyle/>
          <a:p>
            <a:pPr algn="ctr"/>
            <a:r>
              <a:rPr lang="ru-RU" sz="4409" dirty="0">
                <a:latin typeface="Century Gothic" charset="0"/>
                <a:ea typeface="Century Gothic" charset="0"/>
                <a:cs typeface="Century Gothic" charset="0"/>
              </a:rPr>
              <a:t>Отчетная форма №68 </a:t>
            </a: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>«</a:t>
            </a:r>
            <a:r>
              <a:rPr lang="ru-RU" sz="4409" dirty="0">
                <a:latin typeface="Century Gothic" charset="0"/>
                <a:ea typeface="Century Gothic" charset="0"/>
                <a:cs typeface="Century Gothic" charset="0"/>
              </a:rPr>
              <a:t>Сведения о деятельности </a:t>
            </a: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>Центра </a:t>
            </a:r>
            <a:r>
              <a:rPr lang="ru-RU" sz="4409" dirty="0">
                <a:latin typeface="Century Gothic" charset="0"/>
                <a:ea typeface="Century Gothic" charset="0"/>
                <a:cs typeface="Century Gothic" charset="0"/>
              </a:rPr>
              <a:t>здоровья»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18481" y="5147989"/>
            <a:ext cx="7054850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i="1" dirty="0" smtClean="0">
                <a:latin typeface="Candara Regular" charset="0"/>
                <a:cs typeface="Candara Regular" charset="0"/>
              </a:rPr>
              <a:t>Онсова Светлана Алексеевна</a:t>
            </a:r>
            <a:endParaRPr lang="ru-RU" sz="1600" i="1" dirty="0">
              <a:latin typeface="Candara Regular" charset="0"/>
              <a:cs typeface="Candara Regular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Candara Regular" charset="0"/>
                <a:cs typeface="Candara Regular" charset="0"/>
              </a:rPr>
              <a:t>8 (499) 249-75-79 доб.552</a:t>
            </a:r>
            <a:endParaRPr lang="en-US" sz="1600" dirty="0">
              <a:latin typeface="Candara Regular" charset="0"/>
              <a:cs typeface="Candara Regular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andara Regular" charset="0"/>
                <a:cs typeface="Candara Regular" charset="0"/>
                <a:hlinkClick r:id="rId2"/>
              </a:rPr>
              <a:t>Onsovasa@zdrav.mos.ru</a:t>
            </a:r>
            <a:endParaRPr lang="en-US" sz="1400" dirty="0">
              <a:latin typeface="Candara Regular" charset="0"/>
              <a:cs typeface="Candara Regular" charset="0"/>
            </a:endParaRPr>
          </a:p>
          <a:p>
            <a:pPr algn="ctr"/>
            <a:endParaRPr lang="ru-RU" sz="1400" dirty="0">
              <a:solidFill>
                <a:schemeClr val="accent2">
                  <a:lumMod val="75000"/>
                </a:schemeClr>
              </a:solidFill>
              <a:latin typeface="Candara Regular" charset="0"/>
              <a:cs typeface="Candara Regula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08248" y="1160807"/>
            <a:ext cx="8306210" cy="5526092"/>
          </a:xfrm>
          <a:noFill/>
        </p:spPr>
        <p:txBody>
          <a:bodyPr wrap="square" lIns="144000" tIns="144000" rIns="144000" bIns="144000" anchor="ctr" anchorCtr="0">
            <a:spAutoFit/>
          </a:bodyPr>
          <a:lstStyle/>
          <a:p>
            <a:pPr marL="0" algn="just">
              <a:buNone/>
            </a:pP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Врач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на основании результатов комплексного обследования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пациента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в ЦЗ на установленном оборудовании выявляет ФР НИЗ, оценивает функциональные и адаптивные резервы организма с учетом возрастных особенностей и прогноз состояния здоровья, включая оценку фатального сердечно-сосудистого риска на ближайшие 10 лет с помощью шкалы SCORE, оценивает фактическое питание пациента, проводит беседу по ЗОЖ, составляет индивидуальную программу оздоровления. При необходимости врач рекомендует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пациенту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динамическое наблюдение в ЦЗ с проведением повторных обследований в соответствии с выявленными ФР или наблюдение в кабинетах медицинской профилактики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МО,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посещение занятий в Школах здоровья, лечебно-физкультурных кабинетах и врачебно-физкультурных диспансерах по программам, разработанным в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ЦЗ.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Если в процессе обследования в ЦЗ выявляются высокие уровни ФР или подозрение на какое-либо заболевание, врач ЦЗ рекомендует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пациенту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обратиться в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МО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к участковому врачу или соответствующему врачу-специалисту для определения дальнейшей тактики его наблюдения и лечения. Сведения о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пациентах,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которым необходимо наблюдение в кабинете медицинской профилактики или у которых выявлено подозрение на заболевание, с их согласия передаются в кабинет медицинской профилактики или врачу-терапевту участковому по месту жительства (по месту прикрепления)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пациента соответственно.</a:t>
            </a: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605" y="1115541"/>
            <a:ext cx="1512391" cy="561662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1" y="1835621"/>
            <a:ext cx="1171277" cy="11712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93378" y="179437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КОМПЛЕКСНЫЕ ОБСЛЕДОВАНИЯ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Методические рекомендации по заполнению формы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2" y="0"/>
            <a:ext cx="1069181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77354" y="1043533"/>
            <a:ext cx="9721080" cy="5760640"/>
          </a:xfrm>
          <a:prstGeom prst="rect">
            <a:avLst/>
          </a:prstGeom>
          <a:noFill/>
        </p:spPr>
        <p:txBody>
          <a:bodyPr vert="horz" lIns="144000" tIns="144000" rIns="144000" bIns="144000" rtlCol="0">
            <a:normAutofit fontScale="92500" lnSpcReduction="10000"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ОБЩИЕ СВЕДЕНИЯ </a:t>
            </a:r>
          </a:p>
          <a:p>
            <a:pPr marL="0" indent="0">
              <a:buFont typeface="Arial"/>
              <a:buNone/>
            </a:pP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1.1. Структура Центра здоровья (1001) таблица</a:t>
            </a: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 заполняются все строки по графе 3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составляет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05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«кабинет здорового ребенка»-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кабинета показывают только центры здоровья  в ДГП.  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0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ЦЗ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зала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ЛФК.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Наименование кабинетов, включенных в строку 07-указывается под таблицей</a:t>
            </a: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4036"/>
              </p:ext>
            </p:extLst>
          </p:nvPr>
        </p:nvGraphicFramePr>
        <p:xfrm>
          <a:off x="521371" y="1835620"/>
          <a:ext cx="9331899" cy="3240360"/>
        </p:xfrm>
        <a:graphic>
          <a:graphicData uri="http://schemas.openxmlformats.org/drawingml/2006/table">
            <a:tbl>
              <a:tblPr/>
              <a:tblGrid>
                <a:gridCol w="724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62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тестирования на аппаратно-программном комплексе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52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инструментально-лабораторного обследования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81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Лечебно-физкультурный кабинет (зал)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81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школы 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81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здорового ребенка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20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врача, прошедшего тематическое усовершенствование по формированию здорового образа жизни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44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Прочие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*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2" y="0"/>
            <a:ext cx="1069181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691605"/>
            <a:ext cx="1162397" cy="1162397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817563" y="152122"/>
            <a:ext cx="9361487" cy="86498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>
              <a:spcBef>
                <a:spcPts val="877"/>
              </a:spcBef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Методические рекомендации по заполнению формы</a:t>
            </a:r>
            <a:br>
              <a:rPr lang="ru-RU" sz="2400" dirty="0" smtClean="0"/>
            </a:br>
            <a:endParaRPr lang="ru-RU" sz="1900" dirty="0">
              <a:latin typeface="Cambria" panose="02040503050406030204" pitchFamily="18" charset="0"/>
              <a:ea typeface="+mn-ea"/>
              <a:cs typeface="Candara Regular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93750" y="1024553"/>
            <a:ext cx="10009112" cy="6283676"/>
          </a:xfrm>
          <a:prstGeom prst="rect">
            <a:avLst/>
          </a:prstGeom>
          <a:noFill/>
        </p:spPr>
        <p:txBody>
          <a:bodyPr vert="horz" lIns="144000" tIns="144000" rIns="144000" bIns="144000" rtlCol="0">
            <a:norm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1.2. Штаты центра здоровья на конец отчетного года.</a:t>
            </a:r>
            <a:r>
              <a:rPr lang="en-US" sz="1900" dirty="0" smtClean="0">
                <a:latin typeface="Cambria" panose="02040503050406030204" pitchFamily="18" charset="0"/>
                <a:cs typeface="Candara Regular" charset="0"/>
              </a:rPr>
              <a:t> </a:t>
            </a:r>
          </a:p>
          <a:p>
            <a:pPr marL="0" indent="0">
              <a:buFont typeface="Arial"/>
              <a:buNone/>
            </a:pP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(1200) Таблица</a:t>
            </a: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Font typeface="Arial"/>
              <a:buNone/>
            </a:pPr>
            <a:endParaRPr lang="ru-RU" sz="1900" dirty="0" smtClean="0">
              <a:latin typeface="Cambria" panose="02040503050406030204" pitchFamily="18" charset="0"/>
              <a:cs typeface="Candara Regular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50" y="2020017"/>
            <a:ext cx="9839075" cy="471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2" y="0"/>
            <a:ext cx="1069181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691605"/>
            <a:ext cx="1162397" cy="1162397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817563" y="152122"/>
            <a:ext cx="9361487" cy="86498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>
              <a:spcBef>
                <a:spcPts val="877"/>
              </a:spcBef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Методические рекомендации по заполнению формы</a:t>
            </a:r>
          </a:p>
          <a:p>
            <a:pPr>
              <a:spcBef>
                <a:spcPts val="877"/>
              </a:spcBef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1900" dirty="0">
              <a:latin typeface="Cambria" panose="02040503050406030204" pitchFamily="18" charset="0"/>
              <a:ea typeface="+mn-ea"/>
              <a:cs typeface="Candara Regular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734" y="864704"/>
            <a:ext cx="10297143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Графы 3,4,5,6 заполняются в соответствии с приказом руководителя МО о создании ЦЗ, утвержденной структурой и штатным расписанием.</a:t>
            </a: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должностей- графы 3 и 4 должно быть кратно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0,25 </a:t>
            </a: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–  графы 5 и 6 должны быть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целые числа , а не 0,5 Человека</a:t>
            </a: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Графы 7,8,9 заполняются при наличии квалификационных категорий только у основных сотрудников ЦЗ.</a:t>
            </a:r>
          </a:p>
          <a:p>
            <a:pPr marL="180000"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числа врачей строки 01 – в строку 03 вписываются только врачи, прошедшие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тематическое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усовершенствование по формированию здорового образа жизни (ЗОЖ), а в строку 04 – руководители Центра здоровья, также прошедшие тематическое усовершенствование по формированию ЗОЖ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000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05 – показывается средний медицинский персонал.</a:t>
            </a:r>
          </a:p>
          <a:p>
            <a:pPr marL="180000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06 – прочий персонал, в том числе программист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000" fontAlgn="base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fontAlgn="base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Обязательно должна быть заполнена итоговая строка 07, всего по Центру здоровья, в которой значения должны быть равны сумме строк 01+05+06.</a:t>
            </a:r>
          </a:p>
          <a:p>
            <a:pPr marL="180000"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избежание случайных ошибок результаты следует регулярно проверять. Сумма строк 03 и 04 может не совпадать с показателями строки 01, быть меньше, так как не все врачи могли пройти тематическое усовершенствование по формированию ЗОЖ.</a:t>
            </a: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≥ стр.02 по всем графам;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≤ стр.01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графам;</a:t>
            </a: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07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стр.01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по всем графам;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 3 ≥ гр.4 по всем строкам; </a:t>
            </a: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 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гр.7+8+9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строкам; </a:t>
            </a:r>
          </a:p>
          <a:p>
            <a:pPr marL="1800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заполняются гр.5 и гр.6, остальные графы в стр.03 – не заполняются.</a:t>
            </a:r>
          </a:p>
          <a:p>
            <a:pPr marL="18000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04 заполняются гр.5 и гр.6, остальные графы в стр.03 – не заполняются.</a:t>
            </a:r>
          </a:p>
          <a:p>
            <a:pPr marL="180000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Методические рекомендации по заполнению формы</a:t>
            </a:r>
            <a:endParaRPr lang="ru-RU" sz="2400" dirty="0">
              <a:latin typeface="Candara Regular" charset="0"/>
              <a:cs typeface="Candara Regular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4" y="1105013"/>
            <a:ext cx="8064896" cy="5627152"/>
          </a:xfrm>
          <a:noFill/>
        </p:spPr>
        <p:txBody>
          <a:bodyPr vert="horz" lIns="144000" tIns="144000" rIns="144000" bIns="144000" rtlCol="0">
            <a:normAutofit fontScale="77500" lnSpcReduction="20000"/>
          </a:bodyPr>
          <a:lstStyle/>
          <a:p>
            <a:pPr marL="0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3 указывается количество единиц имеющегося в Центре здоровья оборудования, а в графе 4 – число единиц оборудования , введенного в эксплуатацию и используемого в Центре здоровья, по всем строкам.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(1300)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1.3.1. Центр здоровья для взрослого населения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строки с 01 по 14 гр.3  = всем стр. с 01 по 14 гр.4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Центр здоровья для детей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строки с 01 по 12 гр.3 = всем стр. с 01 по 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гр.4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перечисленного в строке оборудования не имеется, то в графе 3 ставится «0».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оборудование не исправно, или не работает по другим причинам, в графе 4 ставится «0».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06407" y="1131540"/>
            <a:ext cx="2187522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1929">
              <a:lnSpc>
                <a:spcPct val="90000"/>
              </a:lnSpc>
              <a:spcBef>
                <a:spcPts val="877"/>
              </a:spcBef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1.3. Оборудование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052" y="1697152"/>
            <a:ext cx="7889900" cy="82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646" dirty="0" smtClean="0">
                <a:latin typeface="Candara Regular" charset="0"/>
                <a:cs typeface="Candara Regular" charset="0"/>
              </a:rPr>
              <a:t> </a:t>
            </a:r>
            <a:endParaRPr lang="ru-RU" sz="2646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323" y="787934"/>
            <a:ext cx="388170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2.</a:t>
            </a:r>
            <a:r>
              <a:rPr lang="en-US" sz="1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Деятельность центра здоровья</a:t>
            </a:r>
            <a:endParaRPr lang="ru-RU" sz="1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025" y="1122629"/>
            <a:ext cx="986509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2.1.Контингенты обратившихся граждан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Табл.(2001) Взрослые (18 лет и старше)</a:t>
            </a:r>
          </a:p>
          <a:p>
            <a:endParaRPr lang="en-US" sz="1600" dirty="0">
              <a:latin typeface="Candara Regular" charset="0"/>
              <a:cs typeface="Candara Regular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848" y="210925"/>
            <a:ext cx="988364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Методические рекомендации по заполнению формы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7753"/>
              </p:ext>
            </p:extLst>
          </p:nvPr>
        </p:nvGraphicFramePr>
        <p:xfrm>
          <a:off x="405848" y="1445969"/>
          <a:ext cx="9865095" cy="5561331"/>
        </p:xfrm>
        <a:graphic>
          <a:graphicData uri="http://schemas.openxmlformats.org/drawingml/2006/table">
            <a:tbl>
              <a:tblPr/>
              <a:tblGrid>
                <a:gridCol w="414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9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9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05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показателя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 первично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 выявлено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Назначены индивидуальные планы по здоровому образу жизни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Направлено первично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здоровые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факторами риска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 врачам - специалистам АПУ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стационар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Обратившиеся в центр здоровья - всего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в том числе: самостоятельно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4 891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ЛПУ по месту прикрепления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3529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из стационаров после острого заболевания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врачом, ответственным за проведение дополнительной диспансеризации работающих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граждан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I (практически здоров) и II (риск развития заболеваний) группами состояния здоровья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516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4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работодателем по заключению врача, ответственного за проведение периодических медицинских осмотров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9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646" dirty="0" smtClean="0">
                <a:latin typeface="Candara Regular" charset="0"/>
                <a:cs typeface="Candara Regular" charset="0"/>
              </a:rPr>
              <a:t> </a:t>
            </a:r>
            <a:endParaRPr lang="ru-RU" sz="2646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5848" y="787934"/>
            <a:ext cx="388170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2.</a:t>
            </a:r>
            <a:r>
              <a:rPr lang="en-US" sz="19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Деятельность центра здоровья</a:t>
            </a:r>
            <a:endParaRPr lang="ru-RU" sz="1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848" y="210925"/>
            <a:ext cx="988364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Методические рекомендации по заполнению формы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5848" y="1075907"/>
            <a:ext cx="1000911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Дети ( 0 – 17 лет включительно), обратившиеся в центр здоровья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Табл.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(2002)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27303"/>
              </p:ext>
            </p:extLst>
          </p:nvPr>
        </p:nvGraphicFramePr>
        <p:xfrm>
          <a:off x="405848" y="1460628"/>
          <a:ext cx="9865098" cy="5477009"/>
        </p:xfrm>
        <a:graphic>
          <a:graphicData uri="http://schemas.openxmlformats.org/drawingml/2006/table">
            <a:tbl>
              <a:tblPr/>
              <a:tblGrid>
                <a:gridCol w="3719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99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b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 первично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 выявлено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Назначены индивидуальные планы по здоровому образу жизни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Направлено первично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здоровые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с факторами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к врачам - специалистам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в стационар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Обратившиеся в центр здоровья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2495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том числе: самостоятельно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дети, у которых решение о посещении центра здоровья принято родителями (или другим законным представителем) самостоятельно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направленные АПУ по месту прикрепления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1064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направленные медицинскими работниками образовательных учреждений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направленные из стационаров после острого заболевания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Методические рекомендации по заполнению формы</a:t>
            </a:r>
            <a:endParaRPr lang="ru-RU" sz="2400" dirty="0">
              <a:latin typeface="Candara Regular" charset="0"/>
              <a:cs typeface="Candara Regular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4" y="1105013"/>
            <a:ext cx="8064896" cy="5627152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2001(2002) сумма граф 5 и 6 «Здоровые и с факторами риска» должна быть равна графе 4 «Из первичных» по всем строкам;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2001(2002)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01 «Обратившиеся в центр здоровья-всего» должна быть равна сумме строк 02+03+04+05+06 по всем графам.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2001(2002) г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рафа 3 «Всего» ≥ графа 4 «Из них первично»;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2001(2002)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4 «Из них первично» = графа 7 «Назначены индивидуальные планы по ЗОЖ»;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2001(2002)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6 «С факторами риска» ≥ графа 8 «Направлено к врачам-специалистам АПУ»;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 Строка 01 графа 4 = таблица 2007 строка «Число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комплексных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обследований , всего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ГП)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2002 Строка 01 графа 4 = таблица 2007 строка «из них дети (0-17 лет включительно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ДГП)</a:t>
            </a:r>
            <a:endParaRPr lang="ru-R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 Строка 01 графа 3 = таблица 2009 строка 01 графа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ГП)</a:t>
            </a:r>
            <a:endParaRPr lang="ru-R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2002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01 графа 3 = таблица 2009 строка 01 графа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ДГП)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26" y="1691605"/>
            <a:ext cx="1162397" cy="11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Методические рекомендации по заполнению формы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64979" y="755501"/>
            <a:ext cx="9721080" cy="6048672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 defTabSz="1042873">
              <a:buNone/>
            </a:pP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Дети (0 – 17 лет включительно), обследованные в центре здоровья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endParaRPr lang="ru-RU" sz="1900" dirty="0">
              <a:latin typeface="Cambria" panose="02040503050406030204" pitchFamily="18" charset="0"/>
              <a:ea typeface="Cambria" panose="02040503050406030204" pitchFamily="18" charset="0"/>
              <a:cs typeface="Candara Regular" charset="0"/>
            </a:endParaRPr>
          </a:p>
          <a:p>
            <a:pPr marL="0" indent="0" defTabSz="1042873">
              <a:buNone/>
            </a:pP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Табл. (2003)</a:t>
            </a:r>
          </a:p>
          <a:p>
            <a:pPr marL="0" indent="0" algn="just">
              <a:buNone/>
            </a:pPr>
            <a:endParaRPr lang="ru-RU" sz="2000" dirty="0">
              <a:latin typeface="Candara Regular" charset="0"/>
              <a:cs typeface="Candara Regular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85829"/>
              </p:ext>
            </p:extLst>
          </p:nvPr>
        </p:nvGraphicFramePr>
        <p:xfrm>
          <a:off x="564979" y="1542222"/>
          <a:ext cx="9289033" cy="2603340"/>
        </p:xfrm>
        <a:graphic>
          <a:graphicData uri="http://schemas.openxmlformats.org/drawingml/2006/table">
            <a:tbl>
              <a:tblPr/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Возраст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Всего обследовано детей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из них: здоровые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878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с факторами риска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назначены индивидуальные планы по здоровому образу жизни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направлены (из строки 01):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амбулаторно-поликлинические учреждения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стационар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64979" y="4150929"/>
            <a:ext cx="93805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2003 указываются дети , внесенные в таблицу 2002 строка 01 графа 4 «Из первичных», с распределением на 2 возрастные группы -0-14 и 15-17 лет, поэтому сумма цифр граф 3 и 4 отдельных строк таблицы 2003 должна быть равна данным соответствующих по названию граф строки 01 таблицы 2002.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01 гр.3 + гр.4  = табл.2002 стр.01 гр.3 (обследовано всего)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02 гр.3 + гр.4  = табл.2002 стр.01 гр.5 (здоровые из первичных)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Стр.03 гр.3 + гр.4  = табл.2002 стр.01 гр.6 (с ФР из первичных)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Стр.04 гр.3 + гр.4  = табл.2002 стр.01 гр.7 (назначены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индивид.планы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гр.3 + гр.4  = табл.2002 стр.01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гр.8+9 (Направлено первично)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табл.2003 стр.06+07 гр.3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Стр.05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табл.2003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стр.06+07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гр.4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гр.3 + гр.4  = табл.2002 стр.01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гр.3 + гр.4  = табл.2002 стр.01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Методические</a:t>
            </a:r>
            <a:r>
              <a:rPr lang="ru-RU" dirty="0"/>
              <a:t> </a:t>
            </a:r>
            <a:r>
              <a:rPr lang="ru-RU" sz="2400" dirty="0"/>
              <a:t>рекомендации по заполнению формы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1" y="1105011"/>
            <a:ext cx="7849099" cy="5627153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 defTabSz="1042873">
              <a:buNone/>
            </a:pP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2.2. Посещения Центра здоровья</a:t>
            </a:r>
          </a:p>
          <a:p>
            <a:pPr marL="0" indent="0" defTabSz="1042873">
              <a:buNone/>
            </a:pP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Табл.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(2004</a:t>
            </a:r>
            <a:r>
              <a:rPr lang="ru-RU" sz="1900" dirty="0" smtClean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)</a:t>
            </a:r>
          </a:p>
          <a:p>
            <a:pPr marL="0" indent="0" defTabSz="1042873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ЦЗ для взрослого населения заполняется только стр.1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ЦЗ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детского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стр.01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абл.2004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= табл.2005 сумма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(здоровые)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гр.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с ФР)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строке 19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(всего)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табл.2004 стр.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=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табл.2005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(здоровые)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 ФР)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строке 19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посещениям ЦЗ относятся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врачам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ЦЗ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(строго по штатному расписанию ЦЗ !!!)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31939"/>
              </p:ext>
            </p:extLst>
          </p:nvPr>
        </p:nvGraphicFramePr>
        <p:xfrm>
          <a:off x="2321571" y="4715943"/>
          <a:ext cx="7632848" cy="1880693"/>
        </p:xfrm>
        <a:graphic>
          <a:graphicData uri="http://schemas.openxmlformats.org/drawingml/2006/table">
            <a:tbl>
              <a:tblPr/>
              <a:tblGrid>
                <a:gridCol w="230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Всего посещений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29 603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8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из них дети (0 - 17 лет включительно)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7 557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59784"/>
              </p:ext>
            </p:extLst>
          </p:nvPr>
        </p:nvGraphicFramePr>
        <p:xfrm>
          <a:off x="665163" y="2411685"/>
          <a:ext cx="9356453" cy="39473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8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b="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Приказ N 597н от 19 августа 2009 года «Об организации деятельности центров здоровья по формированию здорового образа жизни у граждан Российской Федерации, включая сокращение потребления алкоголя и табака» </a:t>
                      </a:r>
                    </a:p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Список изменяющих документов </a:t>
                      </a:r>
                    </a:p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(в ред. Приказов Минздравсоцразвития России от 08.06.2010 №430н, от 19.04.2011 №328н, от 26.09.2011 №1074н, Приказ Минздрава России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от 30.09.2015 №683н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0" dirty="0">
                        <a:latin typeface="Times New Roman" panose="02020603050405020304" pitchFamily="18" charset="0"/>
                        <a:ea typeface="Candara" charset="0"/>
                        <a:cs typeface="Times New Roman" panose="02020603050405020304" pitchFamily="18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Письмо Минздравсоцразвития России от 5 мая 2012 года N14-3/10/1-2819 «Методические рекомендации «Оказание медицинской помощи взрослому населению в Центрах здоровья»</a:t>
                      </a:r>
                      <a:endParaRPr lang="ru-RU" sz="1600" dirty="0">
                        <a:latin typeface="Times New Roman" panose="02020603050405020304" pitchFamily="18" charset="0"/>
                        <a:ea typeface="Candara" charset="0"/>
                        <a:cs typeface="Times New Roman" panose="02020603050405020304" pitchFamily="18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7394" y="1151545"/>
            <a:ext cx="9433048" cy="1152128"/>
          </a:xfrm>
        </p:spPr>
        <p:txBody>
          <a:bodyPr anchor="t"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здоровья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созданы и функционируют в соответствии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приказами Министерства здравоохранения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социального развития Российской Федерации: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2699717"/>
            <a:ext cx="1313488" cy="1313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4715941"/>
            <a:ext cx="1313488" cy="1313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370" y="270609"/>
            <a:ext cx="95050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Century Gothic" charset="0"/>
              </a:rPr>
              <a:t>НОРМАТИВНЫЕ ДОКУМЕНТЫ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Методические рекомендации по заполнению формы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41360030"/>
              </p:ext>
            </p:extLst>
          </p:nvPr>
        </p:nvGraphicFramePr>
        <p:xfrm>
          <a:off x="233334" y="1189081"/>
          <a:ext cx="10225143" cy="5760637"/>
        </p:xfrm>
        <a:graphic>
          <a:graphicData uri="http://schemas.openxmlformats.org/drawingml/2006/table">
            <a:tbl>
              <a:tblPr/>
              <a:tblGrid>
                <a:gridCol w="1533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1546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Осмотрено врачами-специалистами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строки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числа граждан, осмотренных врачами-специалистами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здоровые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факторами риска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направлены к врачам-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специалистам в АПУ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направлены в стационар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терапевт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6 838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11 892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8 221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педиатр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3 731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3 731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2 853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2 495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2 495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1 760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2 254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2 254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1 577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кардиолог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пульмонолог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астроэнтеролог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врачи ЛФК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стоматолог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585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2 419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1 489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офтальмолог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Всего: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12 667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4 604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3 438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1 166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16 936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2 953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2 088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865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12 565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2 503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1 754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737394" y="594402"/>
            <a:ext cx="9361487" cy="864982"/>
          </a:xfrm>
          <a:prstGeom prst="rect">
            <a:avLst/>
          </a:prstGeom>
        </p:spPr>
        <p:txBody>
          <a:bodyPr vert="horz" lIns="0" tIns="45720" rIns="91440" bIns="45720" rtlCol="0" anchor="ctr">
            <a:normAutofit fontScale="67500" lnSpcReduction="20000"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976" b="1" dirty="0" smtClean="0">
                <a:latin typeface="Candara Regular" charset="0"/>
                <a:cs typeface="Candara Regular" charset="0"/>
              </a:rPr>
              <a:t/>
            </a:r>
            <a:br>
              <a:rPr lang="ru-RU" sz="2976" b="1" dirty="0" smtClean="0">
                <a:latin typeface="Candara Regular" charset="0"/>
                <a:cs typeface="Candara Regular" charset="0"/>
              </a:rPr>
            </a:b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2.3. ОСМОТРЕНО ВРАЧАМИ-СПЕЦИАЛИСТАМИ</a:t>
            </a:r>
            <a:b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</a:b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ТАБЛ. (2005)</a:t>
            </a:r>
            <a:b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</a:br>
            <a:endParaRPr lang="ru-RU" sz="2400" dirty="0">
              <a:latin typeface="Cambria" panose="02040503050406030204" pitchFamily="18" charset="0"/>
              <a:ea typeface="Cambria" panose="02040503050406030204" pitchFamily="18" charset="0"/>
              <a:cs typeface="Candara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5006" y="1043533"/>
            <a:ext cx="7849098" cy="6120680"/>
          </a:xfrm>
          <a:noFill/>
        </p:spPr>
        <p:txBody>
          <a:bodyPr vert="horz" lIns="144000" tIns="144000" rIns="144000" bIns="144000" rtlCol="0">
            <a:normAutofit fontScale="925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таблицу 2005 вносятся сведения об осмотрах только врачами-специалистами, находящихся в штате ЦЗ.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 = гр.5 +  гр.6 - по всем строкам (здоровые 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гр.8 = гр. 9 + гр. 10 - по всем строкам ( с факторами риска)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 12 = гр.13 + гр.14 - по всем строкам (направлены к врачам специалистам в МО)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гр.16 = гр. 17 +  гр.18 - по всем строкам. (направлены в стационар)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гр.3 стр.01 табл.2005 = гр.5 стр.01 табл.2001 (здоровые взрослые)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гр.3 стр.02 табл.2005 =гр.5 стр.01 табл.2002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 7 стр.01 табл.2005 = гр.6 стр.01 табл.2001 (взрослые с ФР)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гр.7 стр.02 табл.2005 =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 стр.01 табл.2002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ФР)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 11 стр.01 табл.2005 = гр.8 стр.01 табл.2001 (направлено первично к врачам-специалистам в АПУ)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гр.11 стр.02 табл.2005 = гр.8 стр.01 табл.2002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стр.14 гр.3 + гр.7 = табл.2006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 гр.3 = гр.5 стр.13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стр.14 гр.4 + гр.8 =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2006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 гр.4 = гр.6 стр.13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гр.7 стр.14 =  табл. 2006 стр.13 гр.7 (осмотр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врача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гигиениста с факторами риска , всего)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гр.8 стр. 14 = табл. 2006 стр. 13 гр.8 (осмотр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врача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гигиениста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детей)</a:t>
            </a:r>
          </a:p>
          <a:p>
            <a:pPr marL="0" indent="0">
              <a:buNone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615" y="1043533"/>
            <a:ext cx="1512391" cy="59046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0160" y="179437"/>
            <a:ext cx="897024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Методические рекомендации по заполнению 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843178"/>
          </a:xfrm>
          <a:noFill/>
        </p:spPr>
        <p:txBody>
          <a:bodyPr vert="horz" lIns="144000" tIns="144000" rIns="144000" bIns="144000" rtlCol="0" anchor="t"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внимание!*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заполнении табл. 2005 стр. 14 и табл. 2006 стр. 13 !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в Центре здоровья по штатному расписанию работает Врач- стоматолог, то заполняются обе таблицы.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гигиенист -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заполняется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табл.2006 стр.13</a:t>
            </a: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Методические рекомендации по заполнению формы</a:t>
            </a:r>
          </a:p>
        </p:txBody>
      </p:sp>
    </p:spTree>
    <p:extLst>
      <p:ext uri="{BB962C8B-B14F-4D97-AF65-F5344CB8AC3E}">
        <p14:creationId xmlns:p14="http://schemas.microsoft.com/office/powerpoint/2010/main" val="33407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232" y="611485"/>
            <a:ext cx="9361487" cy="864982"/>
          </a:xfrm>
        </p:spPr>
        <p:txBody>
          <a:bodyPr>
            <a:normAutofit fontScale="90000"/>
          </a:bodyPr>
          <a:lstStyle/>
          <a:p>
            <a:pPr lvl="0">
              <a:spcBef>
                <a:spcPts val="877"/>
              </a:spcBef>
            </a:pPr>
            <a:r>
              <a:rPr lang="ru-RU" sz="2976" dirty="0">
                <a:latin typeface="Candara Regular" charset="0"/>
                <a:cs typeface="Candara Regular" charset="0"/>
              </a:rPr>
              <a:t/>
            </a:r>
            <a:br>
              <a:rPr lang="ru-RU" sz="2976" dirty="0">
                <a:latin typeface="Candara Regular" charset="0"/>
                <a:cs typeface="Candara Regular" charset="0"/>
              </a:rPr>
            </a:br>
            <a:r>
              <a:rPr lang="en-US" sz="2000" b="1" dirty="0">
                <a:latin typeface="Cambria" panose="02040503050406030204" pitchFamily="18" charset="0"/>
                <a:cs typeface="Candara Regular" charset="0"/>
              </a:rPr>
              <a:t/>
            </a:r>
            <a:br>
              <a:rPr lang="en-US" sz="2000" b="1" dirty="0">
                <a:latin typeface="Cambria" panose="02040503050406030204" pitchFamily="18" charset="0"/>
                <a:cs typeface="Candara Regular" charset="0"/>
              </a:rPr>
            </a:b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2.3.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Обследовано в кабинете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тестирования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Табл.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(2006) </a:t>
            </a:r>
            <a:b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</a:br>
            <a:r>
              <a:rPr lang="ru-RU" sz="2976" b="1" dirty="0">
                <a:latin typeface="Cambria" panose="02040503050406030204" pitchFamily="18" charset="0"/>
                <a:cs typeface="Candara Regular" charset="0"/>
              </a:rPr>
              <a:t/>
            </a:r>
            <a:br>
              <a:rPr lang="ru-RU" sz="2976" b="1" dirty="0">
                <a:latin typeface="Cambria" panose="02040503050406030204" pitchFamily="18" charset="0"/>
                <a:cs typeface="Candara Regular" charset="0"/>
              </a:rPr>
            </a:b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  <a:cs typeface="Candara Regular" charset="0"/>
              </a:rPr>
              <a:t>      </a:t>
            </a:r>
            <a:endParaRPr lang="ru-RU" sz="2646" b="1" dirty="0">
              <a:latin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8455326"/>
              </p:ext>
            </p:extLst>
          </p:nvPr>
        </p:nvGraphicFramePr>
        <p:xfrm>
          <a:off x="510665" y="1187549"/>
          <a:ext cx="9793091" cy="5782502"/>
        </p:xfrm>
        <a:graphic>
          <a:graphicData uri="http://schemas.openxmlformats.org/drawingml/2006/table">
            <a:tbl>
              <a:tblPr/>
              <a:tblGrid>
                <a:gridCol w="374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635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 оборудования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строки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Число обследованных лиц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Количество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проведенных обследований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(первичных и повторных)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Выявлено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лиц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факторами риска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дети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- 17 лет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- 17 лет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Аппаратно-программный комплекс для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скрининг-оценки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Система скрининга сердца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компьютеризированная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Система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ангиологического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скрининга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расчета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плечелодыжечного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индекса</a:t>
                      </a: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Рабочее место гигиениста стоматологического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 (</a:t>
                      </a:r>
                      <a:r>
                        <a:rPr lang="en-US" sz="1600" b="0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проверка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*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449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Рабочее место среднего медицинского персонала офтальмологического кабинета,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Заголовок 5"/>
          <p:cNvSpPr txBox="1">
            <a:spLocks/>
          </p:cNvSpPr>
          <p:nvPr/>
        </p:nvSpPr>
        <p:spPr>
          <a:xfrm>
            <a:off x="665163" y="-278"/>
            <a:ext cx="9361487" cy="864982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/>
              <a:t>Методические рекомендации по заполнению формы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38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627153"/>
          </a:xfrm>
          <a:noFill/>
        </p:spPr>
        <p:txBody>
          <a:bodyPr vert="horz" lIns="144000" tIns="144000" rIns="144000" bIns="144000" rtlCol="0">
            <a:normAutofit fontScale="77500" lnSpcReduction="20000"/>
          </a:bodyPr>
          <a:lstStyle/>
          <a:p>
            <a:pPr marL="0" indent="0">
              <a:buNone/>
            </a:pPr>
            <a:r>
              <a:rPr lang="ru-RU" sz="2100" dirty="0" smtClean="0">
                <a:latin typeface="Cambria" panose="02040503050406030204" pitchFamily="18" charset="0"/>
                <a:cs typeface="Candara Regular" charset="0"/>
              </a:rPr>
              <a:t>2.3. </a:t>
            </a:r>
            <a:r>
              <a:rPr lang="ru-RU" sz="2100" dirty="0">
                <a:latin typeface="Cambria" panose="02040503050406030204" pitchFamily="18" charset="0"/>
                <a:cs typeface="Candara Regular" charset="0"/>
              </a:rPr>
              <a:t>Обследовано в кабинете тестирования</a:t>
            </a:r>
          </a:p>
          <a:p>
            <a:pPr marL="0" indent="0">
              <a:buNone/>
            </a:pPr>
            <a:r>
              <a:rPr lang="ru-RU" sz="2100" dirty="0">
                <a:latin typeface="Cambria" panose="02040503050406030204" pitchFamily="18" charset="0"/>
                <a:cs typeface="Candara Regular" charset="0"/>
              </a:rPr>
              <a:t>Табл</a:t>
            </a:r>
            <a:r>
              <a:rPr lang="ru-RU" sz="2100" dirty="0" smtClean="0">
                <a:latin typeface="Cambria" panose="02040503050406030204" pitchFamily="18" charset="0"/>
                <a:cs typeface="Candara Regular" charset="0"/>
              </a:rPr>
              <a:t>.</a:t>
            </a:r>
            <a:r>
              <a:rPr lang="en-US" sz="21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2100" dirty="0" smtClean="0">
                <a:latin typeface="Cambria" panose="02040503050406030204" pitchFamily="18" charset="0"/>
                <a:cs typeface="Candara Regular" charset="0"/>
              </a:rPr>
              <a:t>(</a:t>
            </a:r>
            <a:r>
              <a:rPr lang="ru-RU" sz="2100" dirty="0">
                <a:latin typeface="Cambria" panose="02040503050406030204" pitchFamily="18" charset="0"/>
                <a:cs typeface="Candara Regular" charset="0"/>
              </a:rPr>
              <a:t>2006</a:t>
            </a:r>
            <a:r>
              <a:rPr lang="ru-RU" sz="2100" dirty="0" smtClean="0">
                <a:latin typeface="Cambria" panose="02040503050406030204" pitchFamily="18" charset="0"/>
                <a:cs typeface="Candara Regular" charset="0"/>
              </a:rPr>
              <a:t>)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2006 указываются сведения о «числе обследованных лиц» и о «выявленных лицах с факторами риска»  (графы 3,4,7,8) из числа лиц , обратившихся первично  (из таблиц 2001 и 2002 строки 01 графа 4)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с 01 по 14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гр.5  ≥ стр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01 по 14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гр.3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(всего)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с 01 по 14 гр. 6  ≥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01 по 14 гр.4 (дети)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13 гр.3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стр. 13 гр.5 (всего)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13 гр.4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стр.13  гр.6 (дети)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Стр.13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гр.7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табл.2005 стр. 14 гр.7 (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ГП)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Стр.13 гр.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=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 2005 стр. 14 гр.8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ДГП)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Стр.13 гр.3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сумме гр.3 + гр.7 стр.14 из табл. 2005 (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ГП)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Стр.13 гр.4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гр.4 + гр.8 стр.14 из табл. 2005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ДГП)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Cambria" panose="02040503050406030204" pitchFamily="18" charset="0"/>
                <a:cs typeface="Candara Regular" charset="0"/>
              </a:rPr>
              <a:t>Табл.</a:t>
            </a:r>
            <a:r>
              <a:rPr lang="en-US" sz="21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2100" dirty="0" smtClean="0">
                <a:latin typeface="Cambria" panose="02040503050406030204" pitchFamily="18" charset="0"/>
                <a:cs typeface="Candara Regular" charset="0"/>
              </a:rPr>
              <a:t>(</a:t>
            </a:r>
            <a:r>
              <a:rPr lang="ru-RU" sz="2100" dirty="0">
                <a:latin typeface="Cambria" panose="02040503050406030204" pitchFamily="18" charset="0"/>
                <a:cs typeface="Candara Regular" charset="0"/>
              </a:rPr>
              <a:t>2007) 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Число комплексных обследований, всего в Центрах здоровья 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должно быть равно числу лиц </a:t>
            </a:r>
            <a:r>
              <a:rPr lang="ru-RU" sz="1900" b="1" u="sng" dirty="0">
                <a:solidFill>
                  <a:srgbClr val="FF0000"/>
                </a:solidFill>
                <a:latin typeface="Cambria" panose="02040503050406030204" pitchFamily="18" charset="0"/>
                <a:cs typeface="Candara Regular" charset="0"/>
              </a:rPr>
              <a:t>впервые обратившихся </a:t>
            </a: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в ЦЗ в 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этом году. </a:t>
            </a:r>
            <a:endParaRPr lang="ru-RU" sz="1900" b="1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2007 строка «Число   комплексных обследований , всего»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ГП)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2001 Строка 01 графа 4 </a:t>
            </a:r>
            <a:endParaRPr lang="ru-RU" sz="19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 строка «из них дети (0-17 лет включительно)»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ДГП)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 2007 стр.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47134" y="179437"/>
            <a:ext cx="9279516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Методические рекомендации по заполнению формы</a:t>
            </a:r>
          </a:p>
          <a:p>
            <a:endParaRPr lang="ru-RU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8352930" cy="5648214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2.4.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Деятельность кабинета ЛФК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Табл. ( 2008)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Учитывать, что кратность отпущенных процедур должна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к 10.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02988"/>
              </p:ext>
            </p:extLst>
          </p:nvPr>
        </p:nvGraphicFramePr>
        <p:xfrm>
          <a:off x="2298288" y="2555441"/>
          <a:ext cx="8064897" cy="1740168"/>
        </p:xfrm>
        <a:graphic>
          <a:graphicData uri="http://schemas.openxmlformats.org/drawingml/2006/table">
            <a:tbl>
              <a:tblPr/>
              <a:tblGrid>
                <a:gridCol w="6281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4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 лиц, закончивших лечение,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из них дети 0 - 17 лет включительно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 отпущенных процедур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09472" y="339232"/>
            <a:ext cx="870462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1929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Методические рекомендации по заполнению формы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98288" y="4355901"/>
            <a:ext cx="53435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01 ≥ стр.02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стр.01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93378" y="971525"/>
            <a:ext cx="8352928" cy="5771170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2.5.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Школы здоровья Табл.(2009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лиц , обученных основам ЗОЖ должно быть равно числу назначенных индивидуальных планов по ЗОЖ.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Стр.01 гр.3=табл.2001 стр.01 гр.7+табл.2002 стр.01 гр.7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Стр.01 гр.4=табл.2002 стр.01 гр.7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абл.2009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Стр.01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гр.3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Табл. 2007 стр.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( число комплексных обследований , всего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2009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Стр.01 гр.4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Табл. 2007 стр.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( из них дети (0-17 лет включительно)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2009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Стр.01 гр.3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табл. 2009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стр.01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гр.4 </a:t>
            </a: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детских </a:t>
            </a: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центрах здоровья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2009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02 гр.3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сумме строк 03, 04, 05, 06,и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аналогично для гр.4)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900" b="1" dirty="0">
              <a:latin typeface="Cambria" panose="02040503050406030204" pitchFamily="18" charset="0"/>
              <a:cs typeface="Candara Regular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23567"/>
              </p:ext>
            </p:extLst>
          </p:nvPr>
        </p:nvGraphicFramePr>
        <p:xfrm>
          <a:off x="665386" y="3419797"/>
          <a:ext cx="9289032" cy="3572258"/>
        </p:xfrm>
        <a:graphic>
          <a:graphicData uri="http://schemas.openxmlformats.org/drawingml/2006/table">
            <a:tbl>
              <a:tblPr/>
              <a:tblGrid>
                <a:gridCol w="573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7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Школы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 детей (0 - 17 лет включительно)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Число лиц, обученных основам здорового образа жизни,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24 956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6 226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Число лиц, обученных в школах здоровья,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6 520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том числе в: школе профилактики артериальной гипертензии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1 525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школе профилактики заболеваний костно-мышечной системы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школе профилактики бронхиальной астмы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школе профилактики сахарного диабета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прочих школах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2 401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3378" y="179437"/>
            <a:ext cx="870462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1929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Методические рекомендации по заполнению формы</a:t>
            </a:r>
          </a:p>
        </p:txBody>
      </p:sp>
    </p:spTree>
    <p:extLst>
      <p:ext uri="{BB962C8B-B14F-4D97-AF65-F5344CB8AC3E}">
        <p14:creationId xmlns:p14="http://schemas.microsoft.com/office/powerpoint/2010/main" val="31926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sz="2400" b="1" dirty="0"/>
              <a:t>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627153"/>
          </a:xfrm>
          <a:noFill/>
        </p:spPr>
        <p:txBody>
          <a:bodyPr vert="horz" lIns="144000" tIns="144000" rIns="144000" bIns="144000" rtlCol="0" anchor="ctr"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Прошу обратить внимание, что сведения о Центре здоровья так же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отображены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№ 30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ЦЗ для взрослых,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ЦЗ для детей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 1010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8 гр.3 Число посещений в смену по ЦЗ ( мощность)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Табл. 2105 стр.9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посещений стр.9 гр.3 = ф68 табл. 2004 стр.1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из них детей: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9 гр.5 = ф68 табл. 2004 стр. 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Табл.2700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стоматологического кабинета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Табл.4701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ЛФК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Табл.4809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(кабинета) медицинской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1, Стр. 3, Стр. 14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sz="2400" b="1" dirty="0"/>
              <a:t>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627153"/>
          </a:xfrm>
          <a:noFill/>
        </p:spPr>
        <p:txBody>
          <a:bodyPr vert="horz" lIns="144000" tIns="144000" rIns="144000" bIns="144000" rtlCol="0" anchor="ctr"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Прошу обратить внимание, что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исследования, проведенные 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здоровья так же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отображены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№ 30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5402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5402 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Методы функциональной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диагностики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Ф.30 табл.5402 стр.2 </a:t>
            </a:r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Ф68 табл.2006 стр.02 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стр.4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стр.11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стр.13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стр.03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стр.30≥ Ф68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табл.2006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стр.12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стр.21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стр.04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стр.31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стр.08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стр.34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стр.05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800" b="1" dirty="0">
              <a:solidFill>
                <a:srgbClr val="C00000"/>
              </a:solidFill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163" y="34415"/>
            <a:ext cx="9361487" cy="864982"/>
          </a:xfrm>
        </p:spPr>
        <p:txBody>
          <a:bodyPr anchor="ctr">
            <a:no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Рекомендации </a:t>
            </a:r>
            <a:r>
              <a:rPr lang="ru-RU" b="1" dirty="0"/>
              <a:t>по заполнению </a:t>
            </a:r>
            <a:r>
              <a:rPr lang="ru-RU" b="1" dirty="0" smtClean="0"/>
              <a:t>ежемесячного мониторинга </a:t>
            </a:r>
            <a:r>
              <a:rPr lang="ru-RU" b="1" dirty="0"/>
              <a:t>по форме №</a:t>
            </a:r>
            <a:r>
              <a:rPr lang="ru-RU" b="1" dirty="0" smtClean="0"/>
              <a:t>68</a:t>
            </a:r>
            <a:br>
              <a:rPr lang="ru-RU" b="1" dirty="0" smtClean="0"/>
            </a:br>
            <a:r>
              <a:rPr lang="ru-RU" dirty="0" smtClean="0">
                <a:latin typeface="Cambria" panose="02040503050406030204" pitchFamily="18" charset="0"/>
              </a:rPr>
              <a:t>(в рамках поручения заместителя председателя правительства РФ Голиковой Т.А. от 25.05.2020 № ТГ-П6-5554)</a:t>
            </a:r>
            <a:r>
              <a:rPr lang="ru-RU" dirty="0">
                <a:latin typeface="Cambria" panose="02040503050406030204" pitchFamily="18" charset="0"/>
              </a:rPr>
              <a:t/>
            </a:r>
            <a:br>
              <a:rPr lang="ru-RU" dirty="0">
                <a:latin typeface="Cambria" panose="02040503050406030204" pitchFamily="18" charset="0"/>
              </a:rPr>
            </a:br>
            <a:r>
              <a:rPr lang="ru-RU" dirty="0">
                <a:latin typeface="Cambria" panose="02040503050406030204" pitchFamily="18" charset="0"/>
              </a:rPr>
              <a:t/>
            </a:r>
            <a:br>
              <a:rPr lang="ru-RU" dirty="0">
                <a:latin typeface="Cambria" panose="020405030504060302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5389" y="558897"/>
            <a:ext cx="9289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«для проектов»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32546"/>
              </p:ext>
            </p:extLst>
          </p:nvPr>
        </p:nvGraphicFramePr>
        <p:xfrm>
          <a:off x="449362" y="1143672"/>
          <a:ext cx="9865096" cy="5826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789">
                  <a:extLst>
                    <a:ext uri="{9D8B030D-6E8A-4147-A177-3AD203B41FA5}">
                      <a16:colId xmlns:a16="http://schemas.microsoft.com/office/drawing/2014/main" val="3301249855"/>
                    </a:ext>
                  </a:extLst>
                </a:gridCol>
                <a:gridCol w="879672">
                  <a:extLst>
                    <a:ext uri="{9D8B030D-6E8A-4147-A177-3AD203B41FA5}">
                      <a16:colId xmlns:a16="http://schemas.microsoft.com/office/drawing/2014/main" val="3187924423"/>
                    </a:ext>
                  </a:extLst>
                </a:gridCol>
                <a:gridCol w="471757">
                  <a:extLst>
                    <a:ext uri="{9D8B030D-6E8A-4147-A177-3AD203B41FA5}">
                      <a16:colId xmlns:a16="http://schemas.microsoft.com/office/drawing/2014/main" val="3820964137"/>
                    </a:ext>
                  </a:extLst>
                </a:gridCol>
                <a:gridCol w="689274">
                  <a:extLst>
                    <a:ext uri="{9D8B030D-6E8A-4147-A177-3AD203B41FA5}">
                      <a16:colId xmlns:a16="http://schemas.microsoft.com/office/drawing/2014/main" val="1232351654"/>
                    </a:ext>
                  </a:extLst>
                </a:gridCol>
                <a:gridCol w="806789">
                  <a:extLst>
                    <a:ext uri="{9D8B030D-6E8A-4147-A177-3AD203B41FA5}">
                      <a16:colId xmlns:a16="http://schemas.microsoft.com/office/drawing/2014/main" val="3033035069"/>
                    </a:ext>
                  </a:extLst>
                </a:gridCol>
                <a:gridCol w="977414">
                  <a:extLst>
                    <a:ext uri="{9D8B030D-6E8A-4147-A177-3AD203B41FA5}">
                      <a16:colId xmlns:a16="http://schemas.microsoft.com/office/drawing/2014/main" val="659900425"/>
                    </a:ext>
                  </a:extLst>
                </a:gridCol>
                <a:gridCol w="977414">
                  <a:extLst>
                    <a:ext uri="{9D8B030D-6E8A-4147-A177-3AD203B41FA5}">
                      <a16:colId xmlns:a16="http://schemas.microsoft.com/office/drawing/2014/main" val="2053224023"/>
                    </a:ext>
                  </a:extLst>
                </a:gridCol>
                <a:gridCol w="885042">
                  <a:extLst>
                    <a:ext uri="{9D8B030D-6E8A-4147-A177-3AD203B41FA5}">
                      <a16:colId xmlns:a16="http://schemas.microsoft.com/office/drawing/2014/main" val="1981100097"/>
                    </a:ext>
                  </a:extLst>
                </a:gridCol>
                <a:gridCol w="592943">
                  <a:extLst>
                    <a:ext uri="{9D8B030D-6E8A-4147-A177-3AD203B41FA5}">
                      <a16:colId xmlns:a16="http://schemas.microsoft.com/office/drawing/2014/main" val="2912579921"/>
                    </a:ext>
                  </a:extLst>
                </a:gridCol>
                <a:gridCol w="842383">
                  <a:extLst>
                    <a:ext uri="{9D8B030D-6E8A-4147-A177-3AD203B41FA5}">
                      <a16:colId xmlns:a16="http://schemas.microsoft.com/office/drawing/2014/main" val="2140239297"/>
                    </a:ext>
                  </a:extLst>
                </a:gridCol>
                <a:gridCol w="559329">
                  <a:extLst>
                    <a:ext uri="{9D8B030D-6E8A-4147-A177-3AD203B41FA5}">
                      <a16:colId xmlns:a16="http://schemas.microsoft.com/office/drawing/2014/main" val="3864894105"/>
                    </a:ext>
                  </a:extLst>
                </a:gridCol>
                <a:gridCol w="688145">
                  <a:extLst>
                    <a:ext uri="{9D8B030D-6E8A-4147-A177-3AD203B41FA5}">
                      <a16:colId xmlns:a16="http://schemas.microsoft.com/office/drawing/2014/main" val="1693595205"/>
                    </a:ext>
                  </a:extLst>
                </a:gridCol>
                <a:gridCol w="688145">
                  <a:extLst>
                    <a:ext uri="{9D8B030D-6E8A-4147-A177-3AD203B41FA5}">
                      <a16:colId xmlns:a16="http://schemas.microsoft.com/office/drawing/2014/main" val="3192536099"/>
                    </a:ext>
                  </a:extLst>
                </a:gridCol>
              </a:tblGrid>
              <a:tr h="2004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Центров здоровья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обратившихся в центры здоровья, </a:t>
                      </a:r>
                      <a:b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spc="-40">
                          <a:effectLst/>
                        </a:rPr>
                        <a:t>в том числе: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выявленных лиц с факторами риска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у которых выявлены степени курения от легкой до тяжелой (в том числе по итогам исследования на концентрацию </a:t>
                      </a:r>
                      <a:r>
                        <a:rPr lang="ru-RU" sz="950" spc="-4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монооксида</a:t>
                      </a: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углерода в выдыхаемом воздухе и карбоксигемоглобина или </a:t>
                      </a:r>
                      <a:r>
                        <a:rPr lang="ru-RU" sz="950" spc="-4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котинина</a:t>
                      </a: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моче)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обученных в школах здоровья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которым даны рекомендации 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даны рекомендации по коррекции питания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3028311582"/>
                  </a:ext>
                </a:extLst>
              </a:tr>
              <a:tr h="2941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направленные медицинской организацией по месту жительства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результатам прохождения диспансеризации/</a:t>
                      </a:r>
                      <a:b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профилактического осмотра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направленные работодателем по заключению врача, ответственного за проведение периодических медицинских осмотров (для детей – направленные медицинским работником образовательных учреждений)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461188"/>
                  </a:ext>
                </a:extLst>
              </a:tr>
              <a:tr h="149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393668682"/>
                  </a:ext>
                </a:extLst>
              </a:tr>
              <a:tr h="299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Центры здоровья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266031448"/>
                  </a:ext>
                </a:extLst>
              </a:tr>
              <a:tr h="448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контингенты обратившихся граждан: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1604119405"/>
                  </a:ext>
                </a:extLst>
              </a:tr>
              <a:tr h="209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до 14 лет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4016675215"/>
                  </a:ext>
                </a:extLst>
              </a:tr>
              <a:tr h="448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в возрасте 15-17 лет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1422628614"/>
                  </a:ext>
                </a:extLst>
              </a:tr>
              <a:tr h="448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взрослые в возрасте 18 лет и старше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2425937143"/>
                  </a:ext>
                </a:extLst>
              </a:tr>
              <a:tr h="209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1213055624"/>
                  </a:ext>
                </a:extLst>
              </a:tr>
              <a:tr h="448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1.3.1.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трудоспособного возраста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36" marR="61536" marT="0" marB="0" anchor="ctr"/>
                </a:tc>
                <a:extLst>
                  <a:ext uri="{0D108BD9-81ED-4DB2-BD59-A6C34878D82A}">
                    <a16:rowId xmlns:a16="http://schemas.microsoft.com/office/drawing/2014/main" val="412165893"/>
                  </a:ext>
                </a:extLst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681610" y="4643933"/>
            <a:ext cx="662473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ctr">
              <a:lnSpc>
                <a:spcPct val="115000"/>
              </a:lnSpc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«для проектов» формируется автоматически при нажатии кнопки «Пересчитать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автосуммы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сохранить».</a:t>
            </a:r>
          </a:p>
          <a:p>
            <a:pPr indent="449580" algn="ctr">
              <a:lnSpc>
                <a:spcPct val="115000"/>
              </a:lnSpc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13858" y="6198496"/>
            <a:ext cx="3312368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заполняется ежемесячными данными.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УЧЕТНО-ОТЧЕТНАЯ ДОКУМЕНТАЦИЯ 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65163" y="864704"/>
            <a:ext cx="9356453" cy="12663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>
                <a:latin typeface="Cambria" panose="02040503050406030204" pitchFamily="18" charset="0"/>
              </a:rPr>
              <a:t>В ЦЗ ЗАПОЛНЯЮТСЯ СЛЕДУЮЩИЕ УЧЕТНЫЕ ФОРМЫ:</a:t>
            </a:r>
            <a:endParaRPr lang="ru-RU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8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67142"/>
              </p:ext>
            </p:extLst>
          </p:nvPr>
        </p:nvGraphicFramePr>
        <p:xfrm>
          <a:off x="665163" y="2131054"/>
          <a:ext cx="9356453" cy="39473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8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b="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u="none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Для взрослого Центра здоровья :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№025-ЦЗ/у «Карта центра здоровья» 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№002-ЦЗ/у «Карта здорового образа жизни»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</a:t>
                      </a:r>
                      <a:r>
                        <a:rPr lang="ru-RU" sz="18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N</a:t>
                      </a:r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025-12/у «Талон амбулаторного пациента»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Отчетная форма отраслевого статистического наблюдения №68 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« Сведения о деятельности центра здоровья» ( ежемесячная, годовая)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buNone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Для детского Центра здоровья: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№025-ЦЗ/у-2 «Карта центра здоровья ребенка» 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№002-ЦЗ/у-2«Карта здорового образа жизни ребенка»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</a:t>
                      </a:r>
                      <a:r>
                        <a:rPr lang="ru-RU" sz="180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N</a:t>
                      </a:r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025-12/у «Талон амбулаторного пациента»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Отчетная форма отраслевого статистического наблюдения №68 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« Сведения о деятельности центра здоровья» ( ежемесячная, годовая)</a:t>
                      </a:r>
                      <a:endParaRPr lang="ru-RU" sz="180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2411685"/>
            <a:ext cx="1313488" cy="1313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4427909"/>
            <a:ext cx="1313488" cy="1313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163" y="34415"/>
            <a:ext cx="9361487" cy="864982"/>
          </a:xfrm>
        </p:spPr>
        <p:txBody>
          <a:bodyPr anchor="ctr">
            <a:noAutofit/>
          </a:bodyPr>
          <a:lstStyle/>
          <a:p>
            <a:r>
              <a:rPr lang="ru-RU" sz="2400" b="1" dirty="0"/>
              <a:t>Внимание! </a:t>
            </a:r>
            <a:r>
              <a:rPr lang="ru-RU" b="1" dirty="0"/>
              <a:t>Рекомендации по заполнению мониторинга по форме №68</a:t>
            </a:r>
            <a:r>
              <a:rPr lang="ru-RU" dirty="0"/>
              <a:t/>
            </a:r>
            <a:br>
              <a:rPr lang="ru-RU" dirty="0"/>
            </a:b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61530" y="6804173"/>
            <a:ext cx="7849098" cy="288031"/>
          </a:xfrm>
          <a:noFill/>
        </p:spPr>
        <p:txBody>
          <a:bodyPr vert="horz" lIns="144000" tIns="144000" rIns="144000" bIns="144000" rtlCol="0" anchor="ctr">
            <a:normAutofit fontScale="25000" lnSpcReduction="2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5163" y="899397"/>
            <a:ext cx="92892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письму ДЗМ 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26.06.2020 № 05-715/20  «О предоставлении сведений в рамках реализации региональных проектов города Москвы» 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 мониторинга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Центре здоровья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обратить внимание: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внесены новые строки и графы в таблицах 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1001,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2001, 2002, 2003, 2009.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1001 в графе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число центров здоровья, функционирующих в составе медицинской организации. 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таблице 2001 по графе 7 указывается количество человек, которым были даны рекомендации и разработаны индивидуальные планы по сохранению и укреплению  здоровья, включая рекомендации по коррекции питания, двигательной активности, занятиям физкультурой и спортом, режиму сна, условиям быта, труда и отдыха. Из данной графы в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новую графу 7.1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выделить количество человек, которым были даны рекомендации по коррекции питания. 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 2001 введена новая графа 10, где необходимо указать данные по лицам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трудоспособного возраста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обратившимся в центры здоровья.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 2002 по строке 4.1 необходимо указать детей из строки 4, направленных в центры здоровья по результатам проведения диспансеризации или профилактического осмотра.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 2002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графах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 и 3.2 необходимо выделить указанные возрастные группы.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 2003 по строке 8 необходимо указать количество детей из строки 4, которым были даны рекомендации по коррекции питания.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 2009 по строке 9 необходимо указать число лиц (из строки 1), у которых выявлены степени курения от легкой до тяжелой.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 курения устанавливается при опросе, а также по данным измерения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монооксида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углерода в выдыхаемом воздухе с помощью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смокелайзера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Устанавливается тяжесть курения: отсутствие курения - 0 - 6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легкое курение - 7 - 10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умеренное курение - 11 - 20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более 20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курение тяжелой степени. Факт курения также может быть установлен по данным спирометрии и определения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котинина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моче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10691813" cy="7559675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Century Gothic" charset="0"/>
                <a:ea typeface="Century Gothic" charset="0"/>
                <a:cs typeface="Century Gothic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1370" y="289075"/>
            <a:ext cx="9505056" cy="4247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801929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В</a:t>
            </a:r>
            <a:r>
              <a:rPr lang="ru-RU" sz="2400" dirty="0" smtClean="0">
                <a:latin typeface="Century Gothic" charset="0"/>
                <a:ea typeface="Century Gothic" charset="0"/>
                <a:cs typeface="Century Gothic" charset="0"/>
              </a:rPr>
              <a:t> СТРУКТУРУ ЦЕНТРА ЗДОРОВЬЯ РЕКОМЕНДУЕТСЯ ВКЛЮЧАТЬ</a:t>
            </a:r>
            <a:endParaRPr lang="ru-RU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5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75046"/>
              </p:ext>
            </p:extLst>
          </p:nvPr>
        </p:nvGraphicFramePr>
        <p:xfrm>
          <a:off x="682531" y="971525"/>
          <a:ext cx="9361487" cy="560157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6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4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Кабинеты врачей, прошедших тематическое усовершенствование по формированию здорового образа жизни и медицинской профилактике;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Кабинет медицинской профилактики;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Кабинет тестирования на аппаратно-программном комплексе;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Кабинеты инструментального и лабораторного обследования;</a:t>
                      </a:r>
                    </a:p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Кабинет (зал) лечебной физкультуры;</a:t>
                      </a:r>
                    </a:p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Кабинет гигиениста стоматологического;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  <a:defRPr/>
                      </a:pPr>
                      <a:endParaRPr lang="ru-RU" sz="160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  <a:ea typeface="Microsoft YaHei" charset="-122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Школы здоровья</a:t>
                      </a:r>
                    </a:p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1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latin typeface="Cambria" panose="02040503050406030204" pitchFamily="18" charset="0"/>
              </a:rPr>
              <a:t>ОСНОВНЫМИ ЗАДАЧАМИ ЦЗ ЯВЛЯЮТСЯ:</a:t>
            </a:r>
            <a:br>
              <a:rPr lang="ru-RU" sz="2000" b="1" dirty="0" smtClean="0">
                <a:latin typeface="Cambria" panose="02040503050406030204" pitchFamily="18" charset="0"/>
              </a:rPr>
            </a:br>
            <a:endParaRPr lang="ru-RU" sz="2000" b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16038"/>
              </p:ext>
            </p:extLst>
          </p:nvPr>
        </p:nvGraphicFramePr>
        <p:xfrm>
          <a:off x="682531" y="971525"/>
          <a:ext cx="9361487" cy="5845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6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4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Формирование у человека ответственного отношения к своему здоровью и здоровью своих близких;</a:t>
                      </a:r>
                      <a:endParaRPr lang="ru-RU" sz="1600" b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Мотивирование к отказу от вредных привычек, в том числе отказу от потребления алкоголя и табака;</a:t>
                      </a:r>
                      <a:endParaRPr lang="ru-RU" sz="16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Повышение информированности о ФР НИЗ, а также знаний и навыков по ведению ЗОЖ;</a:t>
                      </a:r>
                      <a:endParaRPr lang="ru-RU" sz="16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Выявление факторов риска (ФР) сердечно-сосудистых и других НИЗ;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Выявление лиц с высоким риском развития сердечно-сосудистых и других НИЗ и, при необходимости, направление к соответствующим специалистам;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Консультирование по вопросам сохранения и укрепления здоровья, включая рекомендации по коррекции питания, двигательной активности, занятиям физкультурой и спортом, режиму сна, условиям быта, труда (учебы) и отдыха;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Координация с медицинскими и немедицинскими учреждениями по организации профилактических мероприятий.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latin typeface="Cambria" panose="02040503050406030204" pitchFamily="18" charset="0"/>
              </a:rPr>
              <a:t>Перечень</a:t>
            </a:r>
            <a:r>
              <a:rPr lang="ru-RU" sz="2000" b="1" dirty="0">
                <a:latin typeface="Cambria" panose="02040503050406030204" pitchFamily="18" charset="0"/>
              </a:rPr>
              <a:t/>
            </a:r>
            <a:br>
              <a:rPr lang="ru-RU" sz="2000" b="1" dirty="0">
                <a:latin typeface="Cambria" panose="02040503050406030204" pitchFamily="18" charset="0"/>
              </a:rPr>
            </a:br>
            <a:r>
              <a:rPr lang="ru-RU" sz="2000" b="1" dirty="0">
                <a:latin typeface="Cambria" panose="02040503050406030204" pitchFamily="18" charset="0"/>
              </a:rPr>
              <a:t>социально значимых заболеваний</a:t>
            </a:r>
            <a:br>
              <a:rPr lang="ru-RU" sz="2000" b="1" dirty="0">
                <a:latin typeface="Cambria" panose="02040503050406030204" pitchFamily="18" charset="0"/>
              </a:rPr>
            </a:br>
            <a:r>
              <a:rPr lang="ru-RU" sz="2000" dirty="0">
                <a:latin typeface="Cambria" panose="02040503050406030204" pitchFamily="18" charset="0"/>
              </a:rPr>
              <a:t>(утв. постановлением Правительства РФ от 1 декабря 2004 г. N 715)</a:t>
            </a:r>
            <a:br>
              <a:rPr lang="ru-RU" sz="2000" dirty="0">
                <a:latin typeface="Cambria" panose="02040503050406030204" pitchFamily="18" charset="0"/>
              </a:rPr>
            </a:br>
            <a:r>
              <a:rPr lang="ru-RU" sz="2000" dirty="0">
                <a:latin typeface="Cambria" panose="02040503050406030204" pitchFamily="18" charset="0"/>
              </a:rPr>
              <a:t/>
            </a:r>
            <a:br>
              <a:rPr lang="ru-RU" sz="2000" dirty="0">
                <a:latin typeface="Cambria" panose="02040503050406030204" pitchFamily="18" charset="0"/>
              </a:rPr>
            </a:br>
            <a:endParaRPr lang="ru-RU" sz="20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569386"/>
              </p:ext>
            </p:extLst>
          </p:nvPr>
        </p:nvGraphicFramePr>
        <p:xfrm>
          <a:off x="682531" y="971525"/>
          <a:ext cx="9361487" cy="61660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6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4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Туберкулез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Инфекции, передающиеся преимущественно половым путем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Гепатит В,С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Болезнь, вызванная вирусом иммунодефицита человека (ВИЧ)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Злокачественные новообразования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Сахарный диабет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Болезни, характеризующиеся повышенным кровяным давлением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57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7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Autofit/>
          </a:bodyPr>
          <a:lstStyle/>
          <a:p>
            <a:pPr algn="ctr"/>
            <a:r>
              <a:rPr lang="ru-RU" sz="2646" dirty="0">
                <a:latin typeface="Candara Regular" charset="0"/>
                <a:cs typeface="Candara Regular" charset="0"/>
              </a:rPr>
              <a:t/>
            </a:r>
            <a:br>
              <a:rPr lang="ru-RU" sz="2646" dirty="0">
                <a:latin typeface="Candara Regular" charset="0"/>
                <a:cs typeface="Candara Regular" charset="0"/>
              </a:rPr>
            </a:br>
            <a:r>
              <a:rPr lang="ru-RU" b="1" dirty="0" smtClean="0">
                <a:latin typeface="Cambria" panose="02040503050406030204" pitchFamily="18" charset="0"/>
              </a:rPr>
              <a:t>КОНТИНГЕНТЫ ГРАЖДАН, ПОЛУЧАЮЩИХ МЕДИЦИНСКИЕ УСЛУГИ </a:t>
            </a:r>
            <a:br>
              <a:rPr lang="ru-RU" b="1" dirty="0" smtClean="0">
                <a:latin typeface="Cambria" panose="02040503050406030204" pitchFamily="18" charset="0"/>
              </a:rPr>
            </a:br>
            <a:r>
              <a:rPr lang="ru-RU" b="1" dirty="0" smtClean="0">
                <a:latin typeface="Cambria" panose="02040503050406030204" pitchFamily="18" charset="0"/>
              </a:rPr>
              <a:t>В ЦЕНТРАХ ЗДОРОВЬЯ ДЛЯ ВЗРОСЛЫХ И ДЕТЕЙ:</a:t>
            </a:r>
            <a:r>
              <a:rPr lang="ru-RU" sz="2646" dirty="0">
                <a:latin typeface="Candara Regular" charset="0"/>
                <a:cs typeface="Candara Regular" charset="0"/>
              </a:rPr>
              <a:t/>
            </a:r>
            <a:br>
              <a:rPr lang="ru-RU" sz="2646" dirty="0">
                <a:latin typeface="Candara Regular" charset="0"/>
                <a:cs typeface="Candara Regular" charset="0"/>
              </a:rPr>
            </a:br>
            <a:endParaRPr lang="ru-RU" sz="2646" dirty="0">
              <a:latin typeface="Candara Regular" charset="0"/>
              <a:cs typeface="Candara Regular" charset="0"/>
            </a:endParaRPr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26519"/>
              </p:ext>
            </p:extLst>
          </p:nvPr>
        </p:nvGraphicFramePr>
        <p:xfrm>
          <a:off x="665162" y="1475581"/>
          <a:ext cx="9361487" cy="53698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8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Впервые обратившиеся в отчетном году для проведения комплексного обследования, в том числе дети 0-17 лет в Центрах здоровья для детей и от 18 и старше в Центры здоровья для взрослых;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МО по месту прикрепления;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медицинскими работниками образовательных учреждений;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врачом, ответственным за проведение дополнительной диспансеризации работающих граждан с 1-ой (практически здоров) и 2-ой (риск развития заболеваний) группами состояния здоровья;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работодателем по заключению врача, ответственного за проведение углубленных медицинских осмотров лиц с 1-ой и 2-ой группами здоровья.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5" y="1581249"/>
            <a:ext cx="733962" cy="758428"/>
          </a:xfrm>
          <a:prstGeom prst="rect">
            <a:avLst/>
          </a:prstGeom>
        </p:spPr>
      </p:pic>
      <p:pic>
        <p:nvPicPr>
          <p:cNvPr id="11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5" y="2699717"/>
            <a:ext cx="733962" cy="758428"/>
          </a:xfrm>
          <a:prstGeom prst="rect">
            <a:avLst/>
          </a:prstGeom>
        </p:spPr>
      </p:pic>
      <p:pic>
        <p:nvPicPr>
          <p:cNvPr id="12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98" y="3584489"/>
            <a:ext cx="733962" cy="758428"/>
          </a:xfrm>
          <a:prstGeom prst="rect">
            <a:avLst/>
          </a:prstGeom>
        </p:spPr>
      </p:pic>
      <p:pic>
        <p:nvPicPr>
          <p:cNvPr id="13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5" y="4745639"/>
            <a:ext cx="733962" cy="758428"/>
          </a:xfrm>
          <a:prstGeom prst="rect">
            <a:avLst/>
          </a:prstGeom>
        </p:spPr>
      </p:pic>
      <p:pic>
        <p:nvPicPr>
          <p:cNvPr id="14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62" y="5796061"/>
            <a:ext cx="733962" cy="75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386" y="899517"/>
            <a:ext cx="9361488" cy="1080120"/>
          </a:xfrm>
        </p:spPr>
        <p:txBody>
          <a:bodyPr anchor="b">
            <a:normAutofit/>
          </a:bodyPr>
          <a:lstStyle/>
          <a:p>
            <a:r>
              <a:rPr lang="ru-RU" sz="1600" dirty="0" smtClean="0">
                <a:latin typeface="Cambria" panose="02040503050406030204" pitchFamily="18" charset="0"/>
              </a:rPr>
              <a:t>      Комплексное </a:t>
            </a:r>
            <a:r>
              <a:rPr lang="ru-RU" sz="1600" dirty="0">
                <a:latin typeface="Cambria" panose="02040503050406030204" pitchFamily="18" charset="0"/>
              </a:rPr>
              <a:t>обследование в ЦЗ проводится вышеуказанным категориям граждан </a:t>
            </a:r>
            <a:r>
              <a:rPr lang="ru-RU" sz="1600" b="1" dirty="0">
                <a:latin typeface="Cambria" panose="02040503050406030204" pitchFamily="18" charset="0"/>
              </a:rPr>
              <a:t>1 раз в отчетном году. </a:t>
            </a:r>
            <a:r>
              <a:rPr lang="ru-RU" sz="1600" b="1" dirty="0" smtClean="0">
                <a:latin typeface="Cambria" panose="02040503050406030204" pitchFamily="18" charset="0"/>
              </a:rPr>
              <a:t/>
            </a:r>
            <a:br>
              <a:rPr lang="ru-RU" sz="1600" b="1" dirty="0" smtClean="0">
                <a:latin typeface="Cambria" panose="02040503050406030204" pitchFamily="18" charset="0"/>
              </a:rPr>
            </a:br>
            <a:r>
              <a:rPr lang="ru-RU" sz="1600" b="1" dirty="0" smtClean="0">
                <a:latin typeface="Cambria" panose="02040503050406030204" pitchFamily="18" charset="0"/>
              </a:rPr>
              <a:t>      </a:t>
            </a:r>
            <a:r>
              <a:rPr lang="ru-RU" sz="1600" dirty="0" smtClean="0">
                <a:latin typeface="Cambria" panose="02040503050406030204" pitchFamily="18" charset="0"/>
              </a:rPr>
              <a:t>Динамическое </a:t>
            </a:r>
            <a:r>
              <a:rPr lang="ru-RU" sz="1600" dirty="0">
                <a:latin typeface="Cambria" panose="02040503050406030204" pitchFamily="18" charset="0"/>
              </a:rPr>
              <a:t>наблюдение граждан в ЦЗ проводится по рекомендации врача ЦЗ: повторно проводятся необходимые исследования и консультация врача</a:t>
            </a:r>
            <a:r>
              <a:rPr lang="ru-RU" sz="1600" dirty="0" smtClean="0">
                <a:latin typeface="Cambria" panose="02040503050406030204" pitchFamily="18" charset="0"/>
              </a:rPr>
              <a:t>.</a:t>
            </a:r>
            <a:endParaRPr lang="ru-RU" sz="16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86220"/>
              </p:ext>
            </p:extLst>
          </p:nvPr>
        </p:nvGraphicFramePr>
        <p:xfrm>
          <a:off x="665386" y="1988684"/>
          <a:ext cx="9340428" cy="487844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756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dirty="0" smtClean="0">
                          <a:latin typeface="Cambria" panose="02040503050406030204" pitchFamily="18" charset="0"/>
                          <a:ea typeface="Century Gothic" charset="0"/>
                          <a:cs typeface="Century Gothic" charset="0"/>
                        </a:rPr>
                        <a:t>В КОМПЛЕКСНОЕ ОБСЛЕДОВАНИЕ В ЦЗ ВХОДИТ</a:t>
                      </a:r>
                      <a:r>
                        <a:rPr lang="ru-RU" sz="1800" u="sng" dirty="0" smtClean="0">
                          <a:latin typeface="Cambria" panose="02040503050406030204" pitchFamily="18" charset="0"/>
                          <a:ea typeface="Century Gothic" charset="0"/>
                          <a:cs typeface="Century Gothic" charset="0"/>
                        </a:rPr>
                        <a:t>:</a:t>
                      </a:r>
                      <a:endParaRPr lang="ru-RU" sz="1800" u="sng" dirty="0">
                        <a:latin typeface="Cambria" panose="02040503050406030204" pitchFamily="18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200" u="sng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измерение роста и веса; проводит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- регистратор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тестирование на АПК для скрининг-оценки уровня психофизиологического и соматического здоровья, функциональных и адаптивных резервов организма;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– медсестра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скрининг сердца компьютеризированный (экспресс-оценка состояния сердца по ЭКГ-сигналам от конечностей);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– медсестра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экспресс-анализ для определения общего ХС и глюкозы в крови;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– медсестра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комплексная оценка функций дыхательной системы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(спирометр компьютеризированный</a:t>
                      </a:r>
                      <a:r>
                        <a:rPr lang="en-US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)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7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проверка остроты зрения, рефрактометрия, тонометрия, исследование бинокулярного зрения, определение вида и степени аметропии, наличия астигматизма;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- медсестра офтальмологическая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71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диагностика кариеса зубов, болезней пародонта, </a:t>
                      </a:r>
                      <a:r>
                        <a:rPr lang="ru-RU" sz="1600" b="0" u="none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некариозных</a:t>
                      </a: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 поражений, болезней слизистой оболочки и регистрация стоматологического статуса пациента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; - гигиенист стоматологический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6" y="2509326"/>
            <a:ext cx="381000" cy="393700"/>
          </a:xfrm>
          <a:prstGeom prst="rect">
            <a:avLst/>
          </a:prstGeom>
        </p:spPr>
      </p:pic>
      <p:pic>
        <p:nvPicPr>
          <p:cNvPr id="6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34" y="3076663"/>
            <a:ext cx="381000" cy="393700"/>
          </a:xfrm>
          <a:prstGeom prst="rect">
            <a:avLst/>
          </a:prstGeom>
        </p:spPr>
      </p:pic>
      <p:pic>
        <p:nvPicPr>
          <p:cNvPr id="7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8" y="3635821"/>
            <a:ext cx="381000" cy="393700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42" y="4183834"/>
            <a:ext cx="381000" cy="393700"/>
          </a:xfrm>
          <a:prstGeom prst="rect">
            <a:avLst/>
          </a:prstGeom>
        </p:spPr>
      </p:pic>
      <p:pic>
        <p:nvPicPr>
          <p:cNvPr id="9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34" y="4624759"/>
            <a:ext cx="381000" cy="393700"/>
          </a:xfrm>
          <a:prstGeom prst="rect">
            <a:avLst/>
          </a:prstGeom>
        </p:spPr>
      </p:pic>
      <p:pic>
        <p:nvPicPr>
          <p:cNvPr id="10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42" y="5239171"/>
            <a:ext cx="381000" cy="393700"/>
          </a:xfrm>
          <a:prstGeom prst="rect">
            <a:avLst/>
          </a:prstGeom>
        </p:spPr>
      </p:pic>
      <p:pic>
        <p:nvPicPr>
          <p:cNvPr id="11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6" y="6130503"/>
            <a:ext cx="381000" cy="393700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65163" y="-278"/>
            <a:ext cx="9361487" cy="864982"/>
          </a:xfrm>
          <a:prstGeom prst="rect">
            <a:avLst/>
          </a:prstGeom>
        </p:spPr>
        <p:txBody>
          <a:bodyPr vert="horz" lIns="0" tIns="45720" rIns="91440" bIns="45720" rtlCol="0" anchor="ctr" anchorCtr="0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algn="ctr"/>
            <a:r>
              <a:rPr lang="ru-RU" sz="2646" dirty="0" smtClean="0">
                <a:latin typeface="Candara Regular" charset="0"/>
                <a:cs typeface="Candara Regular" charset="0"/>
              </a:rPr>
              <a:t/>
            </a:r>
            <a:br>
              <a:rPr lang="ru-RU" sz="2646" dirty="0" smtClean="0">
                <a:latin typeface="Candara Regular" charset="0"/>
                <a:cs typeface="Candara Regular" charset="0"/>
              </a:rPr>
            </a:br>
            <a:r>
              <a:rPr lang="ru-RU" b="1" dirty="0" smtClean="0">
                <a:latin typeface="Cambria" panose="02040503050406030204" pitchFamily="18" charset="0"/>
                <a:cs typeface="Candara Regular" charset="0"/>
              </a:rPr>
              <a:t>КОМПЛЕКСНЫЕ ОБСЛЕДОВАНИЯ</a:t>
            </a:r>
            <a:r>
              <a:rPr lang="ru-RU" sz="2646" dirty="0" smtClean="0">
                <a:latin typeface="Candara Regular" charset="0"/>
                <a:cs typeface="Candara Regular" charset="0"/>
              </a:rPr>
              <a:t/>
            </a:r>
            <a:br>
              <a:rPr lang="ru-RU" sz="2646" dirty="0" smtClean="0">
                <a:latin typeface="Candara Regular" charset="0"/>
                <a:cs typeface="Candara Regular" charset="0"/>
              </a:rPr>
            </a:br>
            <a:endParaRPr lang="ru-RU" sz="2646" dirty="0">
              <a:latin typeface="Candara Regular" charset="0"/>
              <a:cs typeface="Candara Regula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74990"/>
              </p:ext>
            </p:extLst>
          </p:nvPr>
        </p:nvGraphicFramePr>
        <p:xfrm>
          <a:off x="593378" y="1005183"/>
          <a:ext cx="9427294" cy="57269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9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7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Пульсоксиметрия</a:t>
                      </a:r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;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Ангиологический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скрининг с автоматическим измерением</a:t>
                      </a:r>
                      <a:r>
                        <a:rPr lang="ru-RU" sz="2000" b="0" baseline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систолического АД и расчетом ЛПИ &lt;*&gt;;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Биоимпедансметрия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&lt;**&gt;;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Исследование на наличие наркотических средств, психотропных веществ и их метаболитов в биологических средах организма &lt;**&gt;;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Анализ </a:t>
                      </a:r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котинина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и других биологических маркеров в моче и крови &lt;**&gt;;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медсестра.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Осмотр врача (врач терапевт, педиатр, врач общей практики, кардиолог, </a:t>
                      </a: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и другие врачи, состоящие в штатном расписании по ЦЗ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). 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1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Примечание: &lt;*&gt; - выполняется у пациентов старше 30 лет; &lt;**&gt; - выполняется при наличии показаний </a:t>
                      </a:r>
                      <a:endParaRPr lang="ru-RU" altLang="ru-RU" sz="1600" b="0" i="0" dirty="0" smtClean="0">
                        <a:latin typeface="Cambria" panose="02040503050406030204" pitchFamily="18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u="sng" dirty="0" smtClean="0">
                        <a:solidFill>
                          <a:srgbClr val="FF0000"/>
                        </a:solidFill>
                        <a:latin typeface="Candara Regular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6" y="2051645"/>
            <a:ext cx="381000" cy="393700"/>
          </a:xfrm>
          <a:prstGeom prst="rect">
            <a:avLst/>
          </a:prstGeom>
        </p:spPr>
      </p:pic>
      <p:pic>
        <p:nvPicPr>
          <p:cNvPr id="7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6" y="2824559"/>
            <a:ext cx="381000" cy="393700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2" y="3472631"/>
            <a:ext cx="381000" cy="393700"/>
          </a:xfrm>
          <a:prstGeom prst="rect">
            <a:avLst/>
          </a:prstGeom>
        </p:spPr>
      </p:pic>
      <p:pic>
        <p:nvPicPr>
          <p:cNvPr id="9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2" y="4415920"/>
            <a:ext cx="381000" cy="393700"/>
          </a:xfrm>
          <a:prstGeom prst="rect">
            <a:avLst/>
          </a:prstGeom>
        </p:spPr>
      </p:pic>
      <p:pic>
        <p:nvPicPr>
          <p:cNvPr id="10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85" y="5225370"/>
            <a:ext cx="381000" cy="393700"/>
          </a:xfrm>
          <a:prstGeom prst="rect">
            <a:avLst/>
          </a:prstGeom>
        </p:spPr>
      </p:pic>
      <p:pic>
        <p:nvPicPr>
          <p:cNvPr id="12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2" y="1187549"/>
            <a:ext cx="381000" cy="3937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3378" y="179437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КОМПЛЕКСНЫЕ ОБСЛЕДОВАНИЯ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13886</TotalTime>
  <Words>4137</Words>
  <Application>Microsoft Office PowerPoint</Application>
  <PresentationFormat>Произвольный</PresentationFormat>
  <Paragraphs>971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3" baseType="lpstr">
      <vt:lpstr>Microsoft YaHei</vt:lpstr>
      <vt:lpstr>Arial</vt:lpstr>
      <vt:lpstr>Arial Black</vt:lpstr>
      <vt:lpstr>Calibri</vt:lpstr>
      <vt:lpstr>Calibri Light</vt:lpstr>
      <vt:lpstr>Cambria</vt:lpstr>
      <vt:lpstr>Candara</vt:lpstr>
      <vt:lpstr>Candara Regular</vt:lpstr>
      <vt:lpstr>Century Gothic</vt:lpstr>
      <vt:lpstr>Tahoma</vt:lpstr>
      <vt:lpstr>Times New Roman</vt:lpstr>
      <vt:lpstr>Office Theme</vt:lpstr>
      <vt:lpstr>Отчетная форма №68  «Сведения о деятельности  Центра здоровья»</vt:lpstr>
      <vt:lpstr>Центры здоровья были созданы и функционируют в соответствии  со следующими приказами Министерства здравоохранения  и социального развития Российской Федерации:</vt:lpstr>
      <vt:lpstr>УЧЕТНО-ОТЧЕТНАЯ ДОКУМЕНТАЦИЯ </vt:lpstr>
      <vt:lpstr>Презентация PowerPoint</vt:lpstr>
      <vt:lpstr> ОСНОВНЫМИ ЗАДАЧАМИ ЦЗ ЯВЛЯЮТСЯ: </vt:lpstr>
      <vt:lpstr>  Перечень социально значимых заболеваний (утв. постановлением Правительства РФ от 1 декабря 2004 г. N 715)  </vt:lpstr>
      <vt:lpstr> КОНТИНГЕНТЫ ГРАЖДАН, ПОЛУЧАЮЩИХ МЕДИЦИНСКИЕ УСЛУГИ  В ЦЕНТРАХ ЗДОРОВЬЯ ДЛЯ ВЗРОСЛЫХ И ДЕТЕЙ: </vt:lpstr>
      <vt:lpstr>      Комплексное обследование в ЦЗ проводится вышеуказанным категориям граждан 1 раз в отчетном году.        Динамическое наблюдение граждан в ЦЗ проводится по рекомендации врача ЦЗ: повторно проводятся необходимые исследования и консультация врача.</vt:lpstr>
      <vt:lpstr>Презентация PowerPoint</vt:lpstr>
      <vt:lpstr>Презентация PowerPoint</vt:lpstr>
      <vt:lpstr> Методические рекомендации по заполнению формы </vt:lpstr>
      <vt:lpstr>  </vt:lpstr>
      <vt:lpstr>  </vt:lpstr>
      <vt:lpstr>Методические рекомендации по заполнению формы</vt:lpstr>
      <vt:lpstr> </vt:lpstr>
      <vt:lpstr> </vt:lpstr>
      <vt:lpstr>Методические рекомендации по заполнению формы</vt:lpstr>
      <vt:lpstr>Методические рекомендации по заполнению формы</vt:lpstr>
      <vt:lpstr>Методические рекомендации по заполнению формы</vt:lpstr>
      <vt:lpstr>Методические рекомендации по заполнению формы</vt:lpstr>
      <vt:lpstr>Презентация PowerPoint</vt:lpstr>
      <vt:lpstr>Методические рекомендации по заполнению формы</vt:lpstr>
      <vt:lpstr>  2.3. Обследовано в кабинете тестирования Табл. (2006)         </vt:lpstr>
      <vt:lpstr>Презентация PowerPoint</vt:lpstr>
      <vt:lpstr>Презентация PowerPoint</vt:lpstr>
      <vt:lpstr>Презентация PowerPoint</vt:lpstr>
      <vt:lpstr>Внимание!</vt:lpstr>
      <vt:lpstr>Внимание!</vt:lpstr>
      <vt:lpstr>   Рекомендации по заполнению ежемесячного мониторинга по форме №68 (в рамках поручения заместителя председателя правительства РФ Голиковой Т.А. от 25.05.2020 № ТГ-П6-5554)   </vt:lpstr>
      <vt:lpstr>Внимание! Рекомендации по заполнению мониторинга по форме №68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Светлана А. Онсова</cp:lastModifiedBy>
  <cp:revision>304</cp:revision>
  <cp:lastPrinted>2020-11-16T11:32:48Z</cp:lastPrinted>
  <dcterms:created xsi:type="dcterms:W3CDTF">2016-12-21T11:23:19Z</dcterms:created>
  <dcterms:modified xsi:type="dcterms:W3CDTF">2020-11-24T10:49:42Z</dcterms:modified>
</cp:coreProperties>
</file>