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51"/>
  </p:notesMasterIdLst>
  <p:sldIdLst>
    <p:sldId id="340" r:id="rId2"/>
    <p:sldId id="516" r:id="rId3"/>
    <p:sldId id="550" r:id="rId4"/>
    <p:sldId id="603" r:id="rId5"/>
    <p:sldId id="604" r:id="rId6"/>
    <p:sldId id="552" r:id="rId7"/>
    <p:sldId id="553" r:id="rId8"/>
    <p:sldId id="611" r:id="rId9"/>
    <p:sldId id="561" r:id="rId10"/>
    <p:sldId id="569" r:id="rId11"/>
    <p:sldId id="612" r:id="rId12"/>
    <p:sldId id="613" r:id="rId13"/>
    <p:sldId id="605" r:id="rId14"/>
    <p:sldId id="596" r:id="rId15"/>
    <p:sldId id="570" r:id="rId16"/>
    <p:sldId id="614" r:id="rId17"/>
    <p:sldId id="615" r:id="rId18"/>
    <p:sldId id="616" r:id="rId19"/>
    <p:sldId id="617" r:id="rId20"/>
    <p:sldId id="618" r:id="rId21"/>
    <p:sldId id="620" r:id="rId22"/>
    <p:sldId id="573" r:id="rId23"/>
    <p:sldId id="589" r:id="rId24"/>
    <p:sldId id="574" r:id="rId25"/>
    <p:sldId id="606" r:id="rId26"/>
    <p:sldId id="621" r:id="rId27"/>
    <p:sldId id="577" r:id="rId28"/>
    <p:sldId id="623" r:id="rId29"/>
    <p:sldId id="624" r:id="rId30"/>
    <p:sldId id="585" r:id="rId31"/>
    <p:sldId id="586" r:id="rId32"/>
    <p:sldId id="633" r:id="rId33"/>
    <p:sldId id="588" r:id="rId34"/>
    <p:sldId id="607" r:id="rId35"/>
    <p:sldId id="634" r:id="rId36"/>
    <p:sldId id="599" r:id="rId37"/>
    <p:sldId id="602" r:id="rId38"/>
    <p:sldId id="608" r:id="rId39"/>
    <p:sldId id="609" r:id="rId40"/>
    <p:sldId id="610" r:id="rId41"/>
    <p:sldId id="625" r:id="rId42"/>
    <p:sldId id="626" r:id="rId43"/>
    <p:sldId id="627" r:id="rId44"/>
    <p:sldId id="628" r:id="rId45"/>
    <p:sldId id="629" r:id="rId46"/>
    <p:sldId id="630" r:id="rId47"/>
    <p:sldId id="631" r:id="rId48"/>
    <p:sldId id="632" r:id="rId49"/>
    <p:sldId id="508" r:id="rId50"/>
  </p:sldIdLst>
  <p:sldSz cx="9144000" cy="6858000" type="screen4x3"/>
  <p:notesSz cx="6805613" cy="99393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93B"/>
    <a:srgbClr val="008000"/>
    <a:srgbClr val="0066FF"/>
    <a:srgbClr val="006600"/>
    <a:srgbClr val="CC0000"/>
    <a:srgbClr val="0066CC"/>
    <a:srgbClr val="66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>
      <p:cViewPr varScale="1">
        <p:scale>
          <a:sx n="98" d="100"/>
          <a:sy n="98" d="100"/>
        </p:scale>
        <p:origin x="119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73238"/>
            <a:ext cx="9144000" cy="2873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4213" y="2042586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ios"/>
              </a:rPr>
              <a:t>ВСЕРОССИЙСКОЙ СОВЕЩАНИЕ РУКОВОДИТЕЛЕЙ СЛУЖБЫ МЕДИЦИНСКОЙ СТАТИСТИКИ</a:t>
            </a:r>
          </a:p>
          <a:p>
            <a:endParaRPr lang="ru-RU" sz="2400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МОСКВА,  14-15 ОКТЯБРЯ 2020 ГОДА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Начальник отдела медицинской статистики </a:t>
            </a: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Департамента мониторинга, анализа и стратегического </a:t>
            </a: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развития здравоохранения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АЛЕКСАНДРОВА ГАЛИНА АЛЕКСАНДРОВНА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6049963" cy="1150938"/>
          </a:xfrm>
          <a:solidFill>
            <a:schemeClr val="bg1"/>
          </a:solidFill>
        </p:spPr>
        <p:txBody>
          <a:bodyPr lIns="95782" tIns="47891" rIns="95782" bIns="47891">
            <a:normAutofit/>
          </a:bodyPr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260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4789864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 (отделения, кабинеты)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Женские консультации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них: имеющие в своем составе дневные стационары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имеющие в своем составе кабинеты медико-социальной помощи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 для детей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Отделения (кабинеты) медицинской реабилитации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из них: для детей до 3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стр. 70: на 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Поликлиники (поликлинические отделения) 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участвующие в создании и тиражировании «Новой модели медицинской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4417352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Охраны репродуктивного здоровья подростков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отделения организации медицинской помощи несовершеннолетним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в образовательных организациях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них: для детей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Платные кабинеты (отделения)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Прививочные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Санаторно-курортные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для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при высших, средних специальных учебных заведениях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в общеобразовательных школах, лицеях, гимназиях, колледжах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на промышленных предприятиях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Ортопедической стоматологии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Телефон доверия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них: для детей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7976" y="1349152"/>
          <a:ext cx="7776864" cy="2121128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(пункты, кабинеты) неотложной медицинской помощи, оказывающих медицинскую помощь в амбулаторных условиях,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 том числе: взрослому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детскому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охраны здоровья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семьи и репродукции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медико-социальной поддержки беременных женщин, оказавшихся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трудной жизненной ситуации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составе перинатальных центров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4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1001  добавлены строки: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908720"/>
            <a:ext cx="77048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таблице 1001  внесены изменения в наименовании строк: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556792"/>
          <a:ext cx="7776864" cy="813864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Наркологические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амбулаторные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реабилитационные центры </a:t>
                      </a:r>
                      <a:r>
                        <a:rPr lang="ru-RU" sz="14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(отделения, кабинеты)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Отделения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(кабинеты)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амбулаторной онкологической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27584" y="2564904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 таблице 1001  исключены строки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3068960"/>
          <a:ext cx="7776864" cy="1894216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Онкологические кабинеты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Пункты (отделения) неотложной медицинской помощи </a:t>
                      </a:r>
                      <a:b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дому,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в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взрослому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детскому населению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ортопедической стоматологии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935038" y="836712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 таблицу 1003  добавлена новая графа:</a:t>
            </a: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4" y="1988840"/>
          <a:ext cx="7920882" cy="4053840"/>
        </p:xfrm>
        <a:graphic>
          <a:graphicData uri="http://schemas.openxmlformats.org/drawingml/2006/table">
            <a:tbl>
              <a:tblPr/>
              <a:tblGrid>
                <a:gridCol w="2517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подразделений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(нет – 0, есть - 1)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выездов</a:t>
                      </a: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принятых при выездах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кабинеты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Флюорографические установки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Клинико-диагностические лаборатории 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Врачебные бригады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ФАПы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Фельдшерские пункты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Маммографические установки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бригады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комплексы</a:t>
                      </a: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7857" name="Rectangle 1"/>
          <p:cNvSpPr>
            <a:spLocks noChangeArrowheads="1"/>
          </p:cNvSpPr>
          <p:nvPr/>
        </p:nvSpPr>
        <p:spPr bwMode="auto">
          <a:xfrm>
            <a:off x="611560" y="1379769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0213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1600" b="1">
                <a:latin typeface="Times New Roman" pitchFamily="18" charset="0"/>
                <a:cs typeface="Times New Roman" pitchFamily="18" charset="0"/>
              </a:rPr>
              <a:t>Передвижные подразделения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формы работы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(1003)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единица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021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021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539552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1006</a:t>
            </a:r>
          </a:p>
          <a:p>
            <a:endParaRPr lang="ru-RU" sz="1600" b="1" dirty="0"/>
          </a:p>
        </p:txBody>
      </p:sp>
      <p:graphicFrame>
        <p:nvGraphicFramePr>
          <p:cNvPr id="96" name="Таблица 95"/>
          <p:cNvGraphicFramePr>
            <a:graphicFrameLocks noGrp="1"/>
          </p:cNvGraphicFramePr>
          <p:nvPr/>
        </p:nvGraphicFramePr>
        <p:xfrm>
          <a:off x="827584" y="1412776"/>
          <a:ext cx="7776863" cy="1920240"/>
        </p:xfrm>
        <a:graphic>
          <a:graphicData uri="http://schemas.openxmlformats.org/drawingml/2006/table">
            <a:tbl>
              <a:tblPr/>
              <a:tblGrid>
                <a:gridCol w="6120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Круглосуточные отделения для ИОВ, УОВ и ВОВ,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55">
                <a:tc>
                  <a:txBody>
                    <a:bodyPr/>
                    <a:lstStyle/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них: </a:t>
                      </a:r>
                    </a:p>
                    <a:p>
                      <a:pPr marL="2520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пролечено пациентов, чел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проведено пациентами койко-дней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Пансионаты для приезжающих пациентов, мест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50" marR="462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0800" name="Rectangle 592"/>
          <p:cNvSpPr>
            <a:spLocks noChangeArrowheads="1"/>
          </p:cNvSpPr>
          <p:nvPr/>
        </p:nvSpPr>
        <p:spPr bwMode="auto">
          <a:xfrm>
            <a:off x="539552" y="1071464"/>
            <a:ext cx="8136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Отделения для инвалидов войны,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участников и ветеранов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войн (ИОВ), стационары, пансионаты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55576" y="342900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Исключена таблица  1009 «Стоматологические кабинеты</a:t>
            </a:r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5576" y="3789040"/>
            <a:ext cx="828097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Изменена таблица  1060 </a:t>
            </a:r>
            <a:r>
              <a:rPr lang="ru-RU" sz="1600" b="1" dirty="0" err="1"/>
              <a:t>Категорийность</a:t>
            </a:r>
            <a:r>
              <a:rPr lang="ru-RU" sz="1600" b="1" dirty="0"/>
              <a:t> станции (отделения) </a:t>
            </a:r>
          </a:p>
          <a:p>
            <a:r>
              <a:rPr lang="ru-RU" sz="1600" b="1" dirty="0"/>
              <a:t>скорой медицинской помощи</a:t>
            </a:r>
            <a:endParaRPr lang="ru-RU" sz="1600" dirty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3" y="4293096"/>
          <a:ext cx="7848874" cy="2377440"/>
        </p:xfrm>
        <a:graphic>
          <a:graphicData uri="http://schemas.openxmlformats.org/drawingml/2006/table">
            <a:tbl>
              <a:tblPr/>
              <a:tblGrid>
                <a:gridCol w="3447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Станции скорой медицинской помощи (да – 1, нет – 0)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скорой медицинской помощи (да – 1, нет – 0)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Число выполненных вызовов скорой медицинской помощи в год </a:t>
                      </a:r>
                    </a:p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свыше 100 тысяч (внекатегорийная)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75 до 100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50 до 75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25 до 50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10 до 25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5 до 10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835">
                <a:tc>
                  <a:txBody>
                    <a:bodyPr/>
                    <a:lstStyle/>
                    <a:p>
                      <a:pPr marL="7175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менее 5 тысяч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категории) 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88" marR="45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Внесены изменения в таблицу  1100  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96752"/>
          <a:ext cx="7632848" cy="5107240"/>
        </p:xfrm>
        <a:graphic>
          <a:graphicData uri="http://schemas.openxmlformats.org/drawingml/2006/table">
            <a:tbl>
              <a:tblPr/>
              <a:tblGrid>
                <a:gridCol w="616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специальностям: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021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фармация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медперсонал,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Удалена строка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организаторы  сестринского  дела (из стр.143)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по специальностям (из стр.144):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Акушерское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в педиатрии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Лечебное дело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профилактическая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ортопедическая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сестринского дела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Управление сестринской деятельностью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Сестринское дело (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Внесены изменения в таблицу  1100  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96752"/>
          <a:ext cx="7632848" cy="5184576"/>
        </p:xfrm>
        <a:graphic>
          <a:graphicData uri="http://schemas.openxmlformats.org/drawingml/2006/table">
            <a:tbl>
              <a:tblPr/>
              <a:tblGrid>
                <a:gridCol w="616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медицинские сестры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удалены строки 168-173</a:t>
                      </a:r>
                      <a:endParaRPr lang="ru-RU" sz="16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из строки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главные медицинские сестры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008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прочие должности медицинских сестер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Фармацевты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неоконченным фармацевтическим образованием или провизоры (из стр.219)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число физических лиц  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236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инструкторы по трудовой  терапии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с неоконченным высшим образованием или врачи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стр. 236 -  студенты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Внесены изменения в таблицу  1101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83568" y="1268761"/>
          <a:ext cx="7632848" cy="1253200"/>
        </p:xfrm>
        <a:graphic>
          <a:graphicData uri="http://schemas.openxmlformats.org/drawingml/2006/table">
            <a:tbl>
              <a:tblPr/>
              <a:tblGrid>
                <a:gridCol w="616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Должности и физические лица отделений (кабинетов) профилактики (из таблицы 1100)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625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врачей (из стр. 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среднего медицинского персонала (из стр.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11560" y="2636912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Внесены изменения в таблицу  1102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4" y="3068960"/>
          <a:ext cx="7632848" cy="1290816"/>
        </p:xfrm>
        <a:graphic>
          <a:graphicData uri="http://schemas.openxmlformats.org/drawingml/2006/table">
            <a:tbl>
              <a:tblPr/>
              <a:tblGrid>
                <a:gridCol w="680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медицинские сестры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заведующих)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27584" y="4365104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Внесены изменения в таблицу 1103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4725144"/>
          <a:ext cx="7632848" cy="1280160"/>
        </p:xfrm>
        <a:graphic>
          <a:graphicData uri="http://schemas.openxmlformats.org/drawingml/2006/table">
            <a:tbl>
              <a:tblPr/>
              <a:tblGrid>
                <a:gridCol w="66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медицинский персонал смотровых кабинетов (из таблицы 1100) </a:t>
                      </a:r>
                    </a:p>
                  </a:txBody>
                  <a:tcPr marL="60318" marR="60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</a:p>
                  </a:txBody>
                  <a:tcPr marL="60318" marR="60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общего числа должностей среднего медицинского персонала (стр.  </a:t>
                      </a:r>
                      <a:r>
                        <a:rPr lang="ru-RU" sz="1400" b="1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144)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в смотровом кабинете, </a:t>
                      </a:r>
                      <a:r>
                        <a:rPr lang="ru-RU" sz="1400" spc="-1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  штатных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0318" marR="60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12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1236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39552" y="908720"/>
            <a:ext cx="813695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Введена новая таблица  1104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484784"/>
          <a:ext cx="8064895" cy="4267200"/>
        </p:xfrm>
        <a:graphic>
          <a:graphicData uri="http://schemas.openxmlformats.org/drawingml/2006/table">
            <a:tbl>
              <a:tblPr/>
              <a:tblGrid>
                <a:gridCol w="387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амбулаторий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образованием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провизоры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фармацевты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Кроме того, число физических лиц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специалистов с высшим немедицинским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образованием, занимающих должности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врачей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Кроме того, число физических лиц без 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медицинского образования, занимающих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должности среднего медицинского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персонала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58" marR="61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6228209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28672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827088" y="3032125"/>
            <a:ext cx="77771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ios"/>
              </a:rPr>
              <a:t>ИЗМЕНЕНИЯ, ВНОСИМЫЕ В ДЕЙСТВУЮЩИЕ ФОРМЫ ФЕДЕРАЛЬНОГО И ОТРАСЛЕВОГО СТАТИСТИЧЕСКОГО  НАБЛЮДЕНИЯ</a:t>
            </a: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2260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67544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Изменена таблица 1105</a:t>
            </a:r>
          </a:p>
          <a:p>
            <a:endParaRPr lang="ru-RU" sz="1600" b="1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92150" y="10239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19" y="1124744"/>
          <a:ext cx="8496945" cy="3565239"/>
        </p:xfrm>
        <a:graphic>
          <a:graphicData uri="http://schemas.openxmlformats.org/drawingml/2006/table">
            <a:tbl>
              <a:tblPr/>
              <a:tblGrid>
                <a:gridCol w="122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79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79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79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4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7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93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79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87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93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86793"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 станций (отделений)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скорой медицинской помощи (из таблицы 1100)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 строки</a:t>
                      </a: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младший</a:t>
                      </a:r>
                      <a:b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медицинский</a:t>
                      </a:r>
                      <a:b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персо-нал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прочий персонал</a:t>
                      </a: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старшие врачи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скорой мед. помощи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атестезиологи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реанима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тологи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психиатры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педиатры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водители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медсес-тры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(фельдшеры) по приему вызовов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 скорой мед.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медсестры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мед. сестры </a:t>
                      </a:r>
                      <a:r>
                        <a:rPr lang="ru-RU" sz="105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анестезисты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31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должностей, ед:  штатных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21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613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основных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 занятых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должностях, чел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07" marR="42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новая таблица № 1106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412776"/>
          <a:ext cx="8136904" cy="2346960"/>
        </p:xfrm>
        <a:graphic>
          <a:graphicData uri="http://schemas.openxmlformats.org/drawingml/2006/table">
            <a:tbl>
              <a:tblPr/>
              <a:tblGrid>
                <a:gridCol w="4513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отделений организации медицинской помощи несовершеннолетним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образовательных организациях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(из табл. 1100, стр. 1)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сельской местности (из табл. 1100, стр. 3)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по гигиене детей и подростков (из табл. 1100,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стр. 50)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(из табл. 1100, стр. 144)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из них: в сельской местности (из табл. 1100, стр. 145)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561" marR="65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/>
              <a:t>В таблицу  2100  добавлены дополнительные строки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755576" y="1124744"/>
          <a:ext cx="7632848" cy="2005568"/>
        </p:xfrm>
        <a:graphic>
          <a:graphicData uri="http://schemas.openxmlformats.org/drawingml/2006/table">
            <a:tbl>
              <a:tblPr/>
              <a:tblGrid>
                <a:gridCol w="616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0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врачи амбулаторий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05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стр. 1):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специалисты: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руководители организаций и их заместители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05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выездной патронажной службой для оказания паллиативной медицинской помощи на дому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790575" y="3140968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 2101  добавлены дополнительные строки и графы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3789040"/>
          <a:ext cx="7704856" cy="1290816"/>
        </p:xfrm>
        <a:graphic>
          <a:graphicData uri="http://schemas.openxmlformats.org/drawingml/2006/table">
            <a:tbl>
              <a:tblPr/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к среднему медицинскому персоналу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акушеркам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к среднему медицинскому персоналу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88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амбулаториях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88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в передвижных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5301208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Исключена таблица 2102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105273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Исключена таблиц  2102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251520" y="220486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2200</a:t>
            </a:r>
          </a:p>
          <a:p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420888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600" b="1">
                <a:latin typeface="Times New Roman" pitchFamily="18" charset="0"/>
                <a:cs typeface="Times New Roman" pitchFamily="18" charset="0"/>
              </a:rPr>
              <a:t>Сведения о деятельности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выездных </a:t>
            </a:r>
            <a:r>
              <a:rPr lang="x-none" sz="1600" b="1">
                <a:latin typeface="Times New Roman" pitchFamily="18" charset="0"/>
                <a:cs typeface="Times New Roman" pitchFamily="18" charset="0"/>
              </a:rPr>
              <a:t>бригад скорой медицинской помощи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2852936"/>
          <a:ext cx="7848873" cy="2133600"/>
        </p:xfrm>
        <a:graphic>
          <a:graphicData uri="http://schemas.openxmlformats.org/drawingml/2006/table">
            <a:tbl>
              <a:tblPr/>
              <a:tblGrid>
                <a:gridCol w="2664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 и профиль бригад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выездных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бригад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(смен),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(из гр. 3):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круглосу-точных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которым оказана скорая медицинская помощь выездными бригадами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медицинских эвакуаций, выполненных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выездными бригадами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5634" marR="45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Общепрофильные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50131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таблица 2203</a:t>
            </a:r>
          </a:p>
          <a:p>
            <a:endParaRPr lang="ru-RU" sz="1600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5301208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лиц, эвакуированных с использованием санитарной авиации за счет средств регионального бюджета (из табл. 2200, стр. 3, графа 6) 1 _________,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госпитализированных в первые сутки 2 ________.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836712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новая таблица 2107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1268760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/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подразделений, оказывающих медицинскую помощь в амбулаторных условиях, участвующих в создании и тиражировании «Новой модели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медицинской организации», посещения: к врачам, всего 1 __________, из них: сельских жителей 2 _________, к среднему медицинскому персоналу 3 ________, из них: сельских жителей 4 ________.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536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2350</a:t>
            </a:r>
          </a:p>
          <a:p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1196752"/>
          <a:ext cx="8064896" cy="5133833"/>
        </p:xfrm>
        <a:graphic>
          <a:graphicData uri="http://schemas.openxmlformats.org/drawingml/2006/table">
            <a:tbl>
              <a:tblPr/>
              <a:tblGrid>
                <a:gridCol w="5823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Число пациентов, пострадавших при дорожно-транспортных происшествиях, чел.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 из них (из стр. 6): со смертельным исходом до прибытия выездной бригады скорой медицинской помощи  на место</a:t>
                      </a:r>
                      <a:r>
                        <a:rPr lang="ru-RU" sz="1400" baseline="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дорожно-транспортного происшествия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пациентов, у которых смерть наступила 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транспортном средстве при выполнении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медицинской эвакуации с места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дорожно-транспортного 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пациентов, доставленных  в стационары с места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дорожно-транспортного 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из них: пациентов, доставленных  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травмоцентры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1 и 2 уровня с места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                                          дорожно-транспортного происшествия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6.3.1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Число вызовов скорой медицинской помощи по медицинскому обеспечению спортивных и других массовых мероприятий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Число пациентов, эвакуированных по экстренным медицинским показаниям в первые 24 часа в медицинские организации 2-го и 3-его уровней в рамках трехуровневой системы оказания медицинской помощи субъекта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552" y="328498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2515</a:t>
            </a:r>
          </a:p>
          <a:p>
            <a:endParaRPr lang="ru-RU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4293096"/>
          <a:ext cx="8352928" cy="222770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стро-ки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лиц, направленных на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освидетельст-вование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освидетельствования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установлено: </a:t>
                      </a:r>
                      <a:endParaRPr lang="ru-RU" sz="12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не установлено</a:t>
                      </a:r>
                      <a:endParaRPr lang="ru-RU" sz="12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отказов от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освидетель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ствования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алкогольное опьянение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наркотиками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опьянение </a:t>
                      </a:r>
                      <a:r>
                        <a:rPr lang="ru-RU" sz="12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ненаркоти-ческими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ПАВ</a:t>
                      </a:r>
                      <a:endParaRPr lang="ru-RU" sz="12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них (из стр.01)  управляют транспортным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83568" y="3501008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Медицинское освидетельствование лиц на состояние алкогольного, наркотического и иного токсического опьянения, проведенное специалистами медицинских организаций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(2515)	                                                 	             К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оды по ОКЕИ: человек – 792, единица – 642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9552" y="764704"/>
            <a:ext cx="820896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Исключены таблицы   2400 «Родовспоможение на дому» и 2401,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данных таблиц включены в форму федерального статистического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 № 32 «Сведения о медицинской помощи беременным,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роженицам и родильницам»</a:t>
            </a:r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184482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2512</a:t>
            </a: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8" y="2348880"/>
          <a:ext cx="8208913" cy="888976"/>
        </p:xfrm>
        <a:graphic>
          <a:graphicData uri="http://schemas.openxmlformats.org/drawingml/2006/table">
            <a:tbl>
              <a:tblPr/>
              <a:tblGrid>
                <a:gridCol w="5295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Диспансеризация детей 15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 лет включительно</a:t>
                      </a: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8862" marR="58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направлено на медицинскую реабилитацию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17018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юношей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62" marR="58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56895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2850 «Результаты проведения медицинской реабилитации»</a:t>
            </a: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1268760"/>
          <a:ext cx="8568952" cy="4366240"/>
        </p:xfrm>
        <a:graphic>
          <a:graphicData uri="http://schemas.openxmlformats.org/drawingml/2006/table">
            <a:tbl>
              <a:tblPr/>
              <a:tblGrid>
                <a:gridCol w="12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8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21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нуждающихся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медицинской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направленных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медицинскую реабилитацию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закончивших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медицинскую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медицинскую реабилитацию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направленных на МСЭ после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медицинской реабилитации</a:t>
                      </a:r>
                    </a:p>
                  </a:txBody>
                  <a:tcPr marL="46822" marR="468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лиц,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стр. 1.2: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детей 0-2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включительно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стр. 1: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инвалидов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стр. 2.2: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детей 0-2 лет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включительно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395536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3100</a:t>
            </a:r>
          </a:p>
          <a:p>
            <a:endParaRPr lang="ru-RU" sz="16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771800" y="1340768"/>
            <a:ext cx="3543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Коечный фонд и его использование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99592" y="1772816"/>
          <a:ext cx="7992888" cy="3227513"/>
        </p:xfrm>
        <a:graphic>
          <a:graphicData uri="http://schemas.openxmlformats.org/drawingml/2006/table">
            <a:tbl>
              <a:tblPr/>
              <a:tblGrid>
                <a:gridCol w="642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 строки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взрослых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17.2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детей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оториноларингологические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оториноларингологические для детей  для </a:t>
                      </a:r>
                      <a:r>
                        <a:rPr lang="ru-RU" sz="1400" b="1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кохлеарной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имплантации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реанимационные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en-US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55576" y="5229200"/>
            <a:ext cx="8064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Исключена таблица 3101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908720"/>
            <a:ext cx="820896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3200 «</a:t>
            </a:r>
            <a:r>
              <a:rPr lang="ru-RU" sz="1600" b="1" dirty="0" err="1"/>
              <a:t>Трансфузионная</a:t>
            </a:r>
            <a:r>
              <a:rPr lang="ru-RU" sz="1600" b="1" dirty="0"/>
              <a:t> помощь»</a:t>
            </a:r>
            <a:endParaRPr lang="ru-RU" sz="1600" dirty="0"/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11560" y="1628800"/>
          <a:ext cx="8208912" cy="301752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7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Транфузионные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средства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стро-ки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(из гр. 3) число пациентов, которым выполнена </a:t>
                      </a:r>
                      <a:r>
                        <a:rPr lang="ru-RU" sz="12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аутогемо-трансфузия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переливаний,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Перелито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трансфузионных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средств, 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посттранс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фузионных осложнений,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Консервированная кровь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Эритроцитсодержащие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Плазма всех видов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Концентрат тромбоцитов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Аутогемотрансфузии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4365104"/>
          <a:ext cx="7992888" cy="1640200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Наименования органов и систем </a:t>
                      </a: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4989" marR="44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Всего исследований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 том числе: головного мозга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области груди (без сердца и коронарных сосудов)</a:t>
                      </a: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970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стр. 6:  легких при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6.1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989" marR="44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55576" y="3933056"/>
            <a:ext cx="8064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5113  «Компьютерная томография»  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83568" y="1556792"/>
          <a:ext cx="7992888" cy="1280160"/>
        </p:xfrm>
        <a:graphic>
          <a:graphicData uri="http://schemas.openxmlformats.org/drawingml/2006/table">
            <a:tbl>
              <a:tblPr/>
              <a:tblGrid>
                <a:gridCol w="5880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занятия с логопедом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 детей 0 – 14 лет (включительно)</a:t>
                      </a: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из стр. 2: детей 0-2 лет (включительно) 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950" marR="459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83568" y="980728"/>
            <a:ext cx="8064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4804  «</a:t>
            </a:r>
            <a:r>
              <a:rPr lang="x-none" sz="1600" b="1">
                <a:latin typeface="Times New Roman" pitchFamily="18" charset="0"/>
                <a:cs typeface="Times New Roman" pitchFamily="18" charset="0"/>
              </a:rPr>
              <a:t>Логопедическая помощь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  </a:t>
            </a: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55576" y="3179966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1863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Изменено наименование таблицы 4809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1863" algn="l"/>
              </a:tabLst>
            </a:pPr>
            <a:r>
              <a:rPr lang="ru-RU" sz="1400" b="1" dirty="0"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медицинской профилактик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е»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000" b="1" dirty="0"/>
          </a:p>
          <a:p>
            <a:pPr defTabSz="957263"/>
            <a:r>
              <a:rPr lang="ru-RU" b="1" dirty="0"/>
              <a:t>Вносятся изменения в следующие формы федерального статистического наблюдения:</a:t>
            </a:r>
          </a:p>
          <a:p>
            <a:pPr defTabSz="957263"/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179512" y="1628800"/>
            <a:ext cx="89644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>
              <a:solidFill>
                <a:schemeClr val="bg1"/>
              </a:solidFill>
            </a:endParaRPr>
          </a:p>
          <a:p>
            <a:pPr algn="l"/>
            <a:r>
              <a:rPr lang="ru-RU" b="1" dirty="0">
                <a:solidFill>
                  <a:srgbClr val="FFFFFF"/>
                </a:solidFill>
              </a:rPr>
              <a:t>№ 12 «Сведения </a:t>
            </a:r>
            <a:r>
              <a:rPr lang="ru-RU" b="1" dirty="0">
                <a:solidFill>
                  <a:schemeClr val="bg1"/>
                </a:solidFill>
              </a:rPr>
              <a:t>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pPr algn="l"/>
            <a:endParaRPr lang="ru-RU" b="1" dirty="0">
              <a:solidFill>
                <a:srgbClr val="FFFFFF"/>
              </a:solidFill>
            </a:endParaRPr>
          </a:p>
          <a:p>
            <a:pPr algn="l"/>
            <a:r>
              <a:rPr lang="ru-RU" b="1" dirty="0">
                <a:solidFill>
                  <a:srgbClr val="FFFFFF"/>
                </a:solidFill>
              </a:rPr>
              <a:t>№ 14 «</a:t>
            </a:r>
            <a:r>
              <a:rPr lang="ru-RU" b="1" dirty="0">
                <a:solidFill>
                  <a:schemeClr val="bg1"/>
                </a:solidFill>
              </a:rPr>
              <a:t>Сведения о деятельности подразделений медицинской организации, оказывающих медицинскую помощь в стационарных условиях»; </a:t>
            </a:r>
            <a:endParaRPr lang="ru-RU" b="1" dirty="0">
              <a:solidFill>
                <a:srgbClr val="FFFFFF"/>
              </a:solidFill>
            </a:endParaRPr>
          </a:p>
          <a:p>
            <a:pPr algn="l"/>
            <a:endParaRPr lang="ru-RU" sz="1600" b="1" dirty="0">
              <a:solidFill>
                <a:srgbClr val="FFFFFF"/>
              </a:solidFill>
            </a:endParaRP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№ 30 «Сведения о медицинской организации»;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sz="1600" b="1" dirty="0">
              <a:solidFill>
                <a:schemeClr val="bg1"/>
              </a:solidFill>
            </a:endParaRPr>
          </a:p>
          <a:p>
            <a:pPr algn="l"/>
            <a:endParaRPr lang="ru-RU" sz="1600" b="1" dirty="0">
              <a:solidFill>
                <a:schemeClr val="bg1"/>
              </a:solidFill>
            </a:endParaRP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№ 47 «Сведения о сети и деятельности медицинских организаций»;</a:t>
            </a:r>
          </a:p>
          <a:p>
            <a:pPr algn="l"/>
            <a:endParaRPr lang="ru-RU" b="1" dirty="0">
              <a:solidFill>
                <a:schemeClr val="bg1"/>
              </a:solidFill>
            </a:endParaRP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№ 61 «Сведения о ВИЧ-инфекции»</a:t>
            </a:r>
          </a:p>
          <a:p>
            <a:pPr algn="l"/>
            <a:endParaRPr lang="ru-RU" b="1" dirty="0">
              <a:solidFill>
                <a:schemeClr val="bg1"/>
              </a:solidFill>
            </a:endParaRP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№ 13 «Сведения о беременности с абортивным исходом»</a:t>
            </a:r>
          </a:p>
          <a:p>
            <a:pPr algn="l"/>
            <a:endParaRPr lang="ru-RU" b="1" dirty="0">
              <a:solidFill>
                <a:schemeClr val="bg1"/>
              </a:solidFill>
            </a:endParaRPr>
          </a:p>
          <a:p>
            <a:pPr algn="l"/>
            <a:r>
              <a:rPr lang="ru-RU" b="1" dirty="0">
                <a:solidFill>
                  <a:schemeClr val="bg1"/>
                </a:solidFill>
              </a:rPr>
              <a:t>№ 32 «Сведения о медицинской помощи беременным, роженицам и родильницам»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23850" y="333375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323528" y="332656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5301</a:t>
            </a:r>
          </a:p>
          <a:p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1484784"/>
          <a:ext cx="8136904" cy="1431584"/>
        </p:xfrm>
        <a:graphic>
          <a:graphicData uri="http://schemas.openxmlformats.org/drawingml/2006/table">
            <a:tbl>
              <a:tblPr/>
              <a:tblGrid>
                <a:gridCol w="450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исследований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них: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 положительными результатами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935" marR="43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 числа анализов (табл. 5300, гр. 3) 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исследование РНК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SARS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-2 (ПЦР)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83568" y="112474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611560" y="1124744"/>
            <a:ext cx="8136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Добавлена новая строка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3501008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Посмертные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патолого-анатомические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исследования (вскрытия)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755576" y="314096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5503</a:t>
            </a:r>
          </a:p>
          <a:p>
            <a:endParaRPr lang="ru-RU" sz="1600" b="1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27584" y="4149080"/>
          <a:ext cx="7992888" cy="1273478"/>
        </p:xfrm>
        <a:graphic>
          <a:graphicData uri="http://schemas.openxmlformats.org/drawingml/2006/table">
            <a:tbl>
              <a:tblPr/>
              <a:tblGrid>
                <a:gridCol w="552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935" marR="43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935" marR="439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патологоанатомических вскрытий,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стр. 1 умершие от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1.4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35" marR="43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755576" y="3789040"/>
            <a:ext cx="8136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Добавлена новая строка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47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СЕТИ И ДЕЯТЕЛЬНОСТИ </a:t>
            </a:r>
          </a:p>
          <a:p>
            <a:pPr defTabSz="957263"/>
            <a:r>
              <a:rPr lang="ru-RU" sz="2400" b="1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2560320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 строки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Центры, 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медико-генетический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реабилитации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из них для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здоровья семьи и репродукции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материнства и детства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репродуктивного здоровья подростков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(сумма строк 1–6, 18–27,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42-44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0100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4053840"/>
        </p:xfrm>
        <a:graphic>
          <a:graphicData uri="http://schemas.openxmlformats.org/drawingml/2006/table">
            <a:tbl>
              <a:tblPr/>
              <a:tblGrid>
                <a:gridCol w="571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№ стро-ки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Число организа-ций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Амбулатории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Поликлиники 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Детские поликлиники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Центры, 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медико-генетические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медико-социальной реабилитации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больных  наркоманией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материнства и детства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охраны репродуктивного здоровья подростков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Итого (сумма строк 1 – 7,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22–23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0600</a:t>
            </a:r>
          </a:p>
          <a:p>
            <a:endParaRPr lang="ru-RU" sz="1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0700</a:t>
            </a:r>
          </a:p>
          <a:p>
            <a:endParaRPr lang="ru-RU" sz="16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561" y="1351221"/>
            <a:ext cx="8280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КОЕЧНЫЙ ФОНД ЛЕЧЕБНО-ПРОФИЛАКТИЧЕСКИХ МЕДИЦИНСКИХ ОРГАНИЗАЦИЙ,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ОКАЗЫВАЮЩИХ МЕДИЦИНСКУЮ ПОМОЩЬ В СТАЦИОНАРНЫХ УСЛОВИЯХ,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ТИПАМ ОРГАНИЗАЦИЙ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(ЗА ИСКЛЮЧЕНИЕМ САНАТОРНО-КУРОРТНЫХ ОРГАНИЗАЦИЙ И ПОДРАЗДЕЛЕНИЙ)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2564904"/>
          <a:ext cx="7992888" cy="3440873"/>
        </p:xfrm>
        <a:graphic>
          <a:graphicData uri="http://schemas.openxmlformats.org/drawingml/2006/table">
            <a:tbl>
              <a:tblPr/>
              <a:tblGrid>
                <a:gridCol w="642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 строки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взрослых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17.2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инфекционные для детей</a:t>
                      </a: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из них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лепрозные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18.1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18.2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оториноларингологические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для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оториноларингологические для </a:t>
                      </a:r>
                      <a:r>
                        <a:rPr lang="ru-RU" sz="1400" b="1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кохлеарной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имплантации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реанимационные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en-US" sz="1400" b="1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1100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2060848"/>
          <a:ext cx="7992888" cy="2133600"/>
        </p:xfrm>
        <a:graphic>
          <a:graphicData uri="http://schemas.openxmlformats.org/drawingml/2006/table">
            <a:tbl>
              <a:tblPr/>
              <a:tblGrid>
                <a:gridCol w="642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подразделений, отделов, отделений, кабинетов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для детей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Патолого-анатомические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(пункты, кабинеты) неотложной медицинской помощи, оказывающих медицинскую помощь в амбулаторных условиях: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взрослому населению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детскому населению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307757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В ЛЕЧЕБНО-ПРОФИЛАКТИЧЕСКИХ МЕДИЦИНСКИХ ОРГАНИЗАЦИЯХ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ВСПОМОГАТЕЛЬНЫХ ПОДРАЗДЕЛЕНИЙ, ОТДЕЛОВ, ОТДЕЛЕНИЙ, КАБИНЕТОВ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61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ВИЧ-ИНФЕКЦИИ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61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во вторую часть  таблицы  2000</a:t>
            </a: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2132856"/>
          <a:ext cx="8280919" cy="2855595"/>
        </p:xfrm>
        <a:graphic>
          <a:graphicData uri="http://schemas.openxmlformats.org/drawingml/2006/table">
            <a:tbl>
              <a:tblPr/>
              <a:tblGrid>
                <a:gridCol w="2114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3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9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6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Формы ВИЧ-инфекции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МКБ-10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общего числа зарегистрированных пациентов с болезнью, вызванной ВИЧ 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имели клиническую стадию заболевания: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стадия не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установ-лена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Зарегистрировано пациентов с болезнью, вызванной ВИЧ,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проявляющейся в виде других состояний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В23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50131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2100</a:t>
            </a:r>
          </a:p>
          <a:p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7056" y="5229200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dirty="0"/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Пути передачи (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таблицы 2000, стр.1, графы 6 и 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):	парентеральный 1_______, из него (стр. 1): </a:t>
            </a:r>
          </a:p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 лиц с впервые в жизни установленным диагнозом 2 _______, половой  3 ______, из него (стр. 3): у лиц с впервые в жизни установленным диагнозом 4 _______, вертикальный  5_______, из него (стр. 5): у лиц с впервые в жизни установленным диагнозом 6 _______, неустановленный  7_______, из него (стр. 7): у лиц с впервые в жизни установленным диагнозом 8 _______.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1052736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Обследование пациентов с ВИЧ-инфекцией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134076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Движение пациентов с болезнью, вызванной ВИЧ, контактных лиц и лиц с бессимптомным инфекционным статусом, зарегистрированных и состоящих под наблюдением данной медицинской организации, и клинические стадии болезни, вызванной 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61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3000 «Обследование пациентов с ВИЧ-инфекцией»</a:t>
            </a: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400506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3100 «Результаты обследования на антитела к ВИЧ»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96752"/>
          <a:ext cx="8208913" cy="2752725"/>
        </p:xfrm>
        <a:graphic>
          <a:graphicData uri="http://schemas.openxmlformats.org/drawingml/2006/table">
            <a:tbl>
              <a:tblPr/>
              <a:tblGrid>
                <a:gridCol w="3095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3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6055"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контингентов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Пациенты: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болезнью, вызванной ВИЧ (В20-В24) (из табл. 2000, стр. 1,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бессимптомным инфекционным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статусом (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(из табл. 2000, стр.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гр. 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обследовано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выявлено патологии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обследовано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выявлено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патологии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Пациенты, обследованные в отчетном году, всего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4365104"/>
          <a:ext cx="8208911" cy="2194560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7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Контингенты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стр.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0-14 лет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15-17 лет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муж. 18-59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жен. 18-54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старше трудоспособного возраста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лиц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обследованных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антитела к ВИЧ в текущем году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лиц,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которых методом иммунного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блотинга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выявлены антитела к ВИЧ  (из стр.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лиц,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которых методом ПЦР выявлены антитела к ВИЧ (из стр. 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0753" marR="50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0753" marR="5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61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 таблицу  3600</a:t>
            </a: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364502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4000</a:t>
            </a:r>
          </a:p>
          <a:p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124744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Выявление и лечение сопутствующих заболеваний у пациентов с болезнью, вызванной ВИЧ (В20-В24)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55576" y="1484784"/>
          <a:ext cx="7920879" cy="2065020"/>
        </p:xfrm>
        <a:graphic>
          <a:graphicData uri="http://schemas.openxmlformats.org/drawingml/2006/table">
            <a:tbl>
              <a:tblPr/>
              <a:tblGrid>
                <a:gridCol w="220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Сопутствующие заболевания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Код МКБ-10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стр.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подлежало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пациентов обследованию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табл.2000,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 1, гр. 6)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 8: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Вирусный гепатит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В16, В18.0, В18.1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Вирусный гепатит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В17.1, В18.2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Сифилис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А50-53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из них (стр. 3):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    у беременных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А50-53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4437112"/>
          <a:ext cx="8280919" cy="1667058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0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(из гр. 3):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дети в возрасте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5-17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впервые в жизни установленным диагнозом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 них (из гр. 5):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дети в возрасте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5-17 лет</a:t>
                      </a:r>
                    </a:p>
                  </a:txBody>
                  <a:tcPr marL="43460" marR="43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Осмотрено пациентов 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 табл. 2000, стр. 1, гр. 4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), из них: 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460" marR="43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411760" y="3933056"/>
            <a:ext cx="54016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 пациентов с болезнью, вызванной ВИЧ (В20-В24)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12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ЧИСЛЕ ЗАБОЛЕВАНИЙ, ЗАРЕГИСТРИРОВАННЫХ У ПАЦИЕНТОВ, </a:t>
            </a: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ПРОЖИВАЮЩИХ В РАЙОНЕ ОБСЛУЖИВАНИЯ</a:t>
            </a: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584" y="3480757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61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 таблицу  5000</a:t>
            </a: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27584" y="422108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6100</a:t>
            </a:r>
          </a:p>
          <a:p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124744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Диспансерное наблюдение за беременными, роженицами и родильницами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 ВИЧ-инфекцией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1484784"/>
          <a:ext cx="8064896" cy="2482592"/>
        </p:xfrm>
        <a:graphic>
          <a:graphicData uri="http://schemas.openxmlformats.org/drawingml/2006/table">
            <a:tbl>
              <a:tblPr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Зарегистрировано пациентов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болезнью, вызванной ВИЧ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О98.7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бессимптомным инфекционным статусом, вызванным ВИЧ (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беременных женщин,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женщин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новорожденных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получивших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химиопрофилактику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передачи ВИЧ-инфекции от матери к ребенку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4509120"/>
            <a:ext cx="799288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числа пациентов с бессимптомным инфекционным статусом 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21 (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табл. 2000, стр. 29, гр. 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получили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антиретровирусную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терапию 1 _____,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них с впервые в жизни установленным диагнозом (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табл. 2000, стр. 29, гр.7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получили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антиретровирусную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терапию 2 _____.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13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БЕРЕМЕННОСТИ С АБОРТИВНЫМ ИСХОДОМ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13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544" y="105273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Введена новая таблица 0900 «Результаты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доабортного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консультирования»</a:t>
            </a:r>
          </a:p>
          <a:p>
            <a:endParaRPr lang="ru-RU" sz="1600" b="1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11560" y="328498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1100</a:t>
            </a: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560" y="1412776"/>
            <a:ext cx="82809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 startAt="900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од по ОКЕИ: человек –792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женщин, обратившихся в медицинскую организацию за направлением на медицинский аборт легальный, всего 1 _____, из них проконсультировано в Центрах медико-социальной поддержки беременных женщин, оказавшихся в трудной жизненной ситуации, или в кабинетах медико-социальной помощи 2 _____, из них отказались от искусственного прерывания беременности и взяты под диспансерное наблюдение по беременности 3 ______.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55576" y="3789040"/>
            <a:ext cx="80648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стр. 4 гр. 4 табл. 1000 – медицинский аборт легальный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_______, из них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женщин, проконсультированных в Центрах медико-социальной поддержки беременных женщин, оказавшихся в трудной жизненной ситуации, или в кабинетах медико-социальной помощи: 2 _______, из числа легальных абортов проведено медикаментозным методом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_______,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числа легальных абортов проведено   в возрастной группе:  до 14 лет 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_______, 15 -17 лет 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_______.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32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МЕДИЦИНСКОЙ ПОМОЩИ БЕРЕМЕННЫМ, РОЖЕНИЦАМ И РОДИЛЬНИЦАМ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2120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24744"/>
          <a:ext cx="8136904" cy="4666364"/>
        </p:xfrm>
        <a:graphic>
          <a:graphicData uri="http://schemas.openxmlformats.org/drawingml/2006/table">
            <a:tbl>
              <a:tblPr/>
              <a:tblGrid>
                <a:gridCol w="767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женщин,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поступивших под наблюдение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женской консультации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беременности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недель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08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прошедших оценку антенатального развития плода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сроке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беременности 11-14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недель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ультразвуковое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 и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материнских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сывороточных маркеров</a:t>
                      </a:r>
                      <a:endParaRPr lang="en-US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(связанного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беременностью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плазменного протеина и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свободной субединицы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хорионического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гонадотропина)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из стр. 12 выявлено: хромосомных аномалий и(или) пороков развития плода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33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     из них: прервано беременностей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задержки роста плода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преждевременных родов	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Риск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преэклампсии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Число женщин, прошедших оценку антенатального развития плода при сроке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беременности от 19 до 21 недели - ультразвуковое исследование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из них: выявлено хромосомных аномалий и(или) пороков развития плода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          из них: прервано беременностей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234">
                <a:tc>
                  <a:txBody>
                    <a:bodyPr/>
                    <a:lstStyle/>
                    <a:p>
                      <a:pPr lvl="0" algn="l" eaLnBrk="0" hangingPunct="0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из стр. 17: число женщин, поступивших под наблюдение женской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l" eaLnBrk="0" hangingPunct="0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         консультации при сроке беременности более 14 недель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7546" marR="675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7647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 таблица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916832"/>
          <a:ext cx="7704856" cy="3435096"/>
        </p:xfrm>
        <a:graphic>
          <a:graphicData uri="http://schemas.openxmlformats.org/drawingml/2006/table">
            <a:tbl>
              <a:tblPr/>
              <a:tblGrid>
                <a:gridCol w="5906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Роды на дому, всего, </a:t>
                      </a:r>
                      <a:r>
                        <a:rPr lang="ru-RU" sz="1400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принято врачами и средним медицинским персоналом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Роды без последующей госпитализации родильниц (из стр. 1), ед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Закончили беременность на дому  в сроки 22 – 27 недель (из стр. 1),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детей, родившихся на дому, всего,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умерло в первые 0 – 168 часов жизни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Родилось детей без последующей госпитализации родильниц, чел: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живыми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00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из них умерло в первые 0 – 168 часов жизни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мертвыми 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вакцинировано против туберкулеза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755576" y="984014"/>
            <a:ext cx="78488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2.1. Родовспоможение на дому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(2200)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                               Коды по ОКЕИ: единица – 642; человек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55576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 таблица 2201</a:t>
            </a: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99592" y="2204864"/>
          <a:ext cx="7632848" cy="1962912"/>
        </p:xfrm>
        <a:graphic>
          <a:graphicData uri="http://schemas.openxmlformats.org/drawingml/2006/table">
            <a:tbl>
              <a:tblPr/>
              <a:tblGrid>
                <a:gridCol w="5874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Состоит  под наблюдением на конец года женщин,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имеющих внутриматочные спирали, чел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использующих гормональную контрацепцию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Введено внутриматочных спиралей (в подразделениях, оказывающих медицинскую помощь в амбулаторных и стационарных условиях), </a:t>
                      </a:r>
                      <a:r>
                        <a:rPr lang="ru-RU" sz="1400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55576" y="1289666"/>
            <a:ext cx="7704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2.2. Контрацепция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  <a:tab pos="4751388" algn="ctr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(2201)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                               Коды по ОКЕИ: единица – 642; человек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ВКЛАДЫШ К ФОРМЕ  ФЕДЕРАЛЬНОГО  СТАТИСТИЧЕСКОГО НАБЛЮДЕНИЯ № 32</a:t>
            </a: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РЕГИОНАЛИЗАЦИИ АКУШЕРСКОЙ И ПЕРМНАТАЛЬНОЙ ПОМОЩМ В РОДИЛЬНЫХ ДОМАХ (ОТДЕЛЕНИЯХ) И ПЕРИНАТАЛЬНЫХ ЦЕНТРАХ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ВО ВКЛАДЫШ К ФОРМЕ ФЕДЕРАЛЬНОГО СТАТИСТИЧЕСКОГО   НАБЛЮДЕНИЯ №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32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83568" y="126876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 таблица 101</a:t>
            </a:r>
          </a:p>
          <a:p>
            <a:endParaRPr lang="ru-RU" sz="1600" b="1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755576" y="2069069"/>
            <a:ext cx="7992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гр. 5 стр. 1 число медицинских организаций I уровня, состоящие только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ургентного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родильного зала: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_______, число принятых в них родов: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6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5701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03" name="Rectangle 8"/>
          <p:cNvSpPr>
            <a:spLocks noChangeArrowheads="1"/>
          </p:cNvSpPr>
          <p:nvPr/>
        </p:nvSpPr>
        <p:spPr bwMode="auto">
          <a:xfrm>
            <a:off x="827088" y="3852863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>
                <a:solidFill>
                  <a:srgbClr val="7F7F7F"/>
                </a:solidFill>
                <a:latin typeface="Helios"/>
              </a:rPr>
              <a:t>МИНИСТЕРСТВО ЗДРАВООХРАНЕНИЯ </a:t>
            </a:r>
            <a:r>
              <a:rPr lang="ru-RU" sz="2400" dirty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СТАТИСТИЧЕСКОГО   НАБЛЮДЕНИЯ № 12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1484784"/>
          <a:ext cx="7632848" cy="248057"/>
        </p:xfrm>
        <a:graphic>
          <a:graphicData uri="http://schemas.openxmlformats.org/drawingml/2006/table">
            <a:tbl>
              <a:tblPr/>
              <a:tblGrid>
                <a:gridCol w="303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6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U07.1, U07.2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таблицы 1000, 1500, 2000, 3000, 4000 добавлена новая строка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608" y="1916832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Добавлены таблицы 1004, 2004, 3004, 4004: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99592" y="2420888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 с болезнями системы кровообращения, взятых под диспансерное наблюдение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(стр. 10.0 гр. 8)  1 ________,  из них умерло 2 _______.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3068960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таблицы 1100, 1600, 2100, 3100, 4100 добавлены новые строки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5576" y="3573016"/>
          <a:ext cx="8173417" cy="2560320"/>
        </p:xfrm>
        <a:graphic>
          <a:graphicData uri="http://schemas.openxmlformats.org/drawingml/2006/table">
            <a:tbl>
              <a:tblPr/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3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МКБ-10 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Обращения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 повторные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2691" marR="52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 обращения в медицинские организации для медицинского осмотра и обследования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Z00-Z13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наблюдение при подозрении на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03.8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скрининговое обследование с целью выявления  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потенциальная опасность для здоровья, связанная с инфекционными болезнями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Z20-Z29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 контакт с больным 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носительство возбудителя инфекционной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болезни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носительство возбудителя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1.2.3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691" marR="52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14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</a:t>
            </a:r>
            <a:r>
              <a:rPr lang="ru-RU" sz="2400" b="1">
                <a:solidFill>
                  <a:schemeClr val="bg1"/>
                </a:solidFill>
              </a:rPr>
              <a:t>СВЕДЕНИЯ О ДЕЯТЕЛЬНОСТИ СТАЦИОНАРА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666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2666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СТАТИСТИЧЕСКОГО   НАБЛЮДЕНИЯ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276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2018</a:t>
            </a:r>
          </a:p>
        </p:txBody>
      </p:sp>
      <p:sp>
        <p:nvSpPr>
          <p:cNvPr id="3276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467544" y="888395"/>
            <a:ext cx="8281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таблице 2000 «СОСТАВ ПАЦИЕНТОВ В СТАЦИОНАРЕ, СРОКИ И ИСХОДЫ</a:t>
            </a:r>
          </a:p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ЛЕЧЕНИЯ» </a:t>
            </a:r>
          </a:p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вводится новая строка: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1700808"/>
          <a:ext cx="7704856" cy="288032"/>
        </p:xfrm>
        <a:graphic>
          <a:graphicData uri="http://schemas.openxmlformats.org/drawingml/2006/table">
            <a:tbl>
              <a:tblPr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U07.1-2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11560" y="2050976"/>
            <a:ext cx="8281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строке 17 «Отдельные состояния, возникающие в перинатальном периоде</a:t>
            </a:r>
          </a:p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изменены коды по МКБ-10: </a:t>
            </a:r>
          </a:p>
          <a:p>
            <a:pPr indent="90488" algn="l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графам с 4 по 21 – код Р00-Р04, по графам с 22 по 33 – код Р05-Р96: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83568" y="2924944"/>
            <a:ext cx="8281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Изменена таблица 2100: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3182199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выписанных пациентов направлено: в организации медицинской реабилитации  1 ____, в санатории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 .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83568" y="3861048"/>
            <a:ext cx="8281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Добавлена таблица 2900: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3568" y="4200182"/>
            <a:ext cx="8208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числа выписанных пациентов старше трудоспособного возраста (табл. 2000, стр. 20.1, гр. 13), получили травматический перелом шейки бедра,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чрезвертельный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подвертельный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переломы (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72.0-2) 1 ______, из них: получили медицинскую помощь в форме хирургического вмешательства 2 ______,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_______. 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5186318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таблице 2900 показывают только травматические переломы, которые должны быть учтены только после проведения денситометрии и исключения диагноза «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остеопороза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патологическим переломом».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3644900"/>
            <a:ext cx="8424863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276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2018</a:t>
            </a:r>
          </a:p>
        </p:txBody>
      </p:sp>
      <p:sp>
        <p:nvSpPr>
          <p:cNvPr id="3276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14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539750" y="476250"/>
            <a:ext cx="78486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 dirty="0"/>
          </a:p>
          <a:p>
            <a:pPr algn="l"/>
            <a:r>
              <a:rPr lang="ru-RU" sz="1600" b="1" dirty="0">
                <a:solidFill>
                  <a:srgbClr val="CC0000"/>
                </a:solidFill>
              </a:rPr>
              <a:t>   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24744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таблице 3000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Состав новорожденных С </a:t>
            </a:r>
            <a:r>
              <a:rPr lang="ru-RU" sz="1600" b="1" cap="all" dirty="0" err="1">
                <a:latin typeface="Times New Roman" pitchFamily="18" charset="0"/>
                <a:cs typeface="Times New Roman" pitchFamily="18" charset="0"/>
              </a:rPr>
              <a:t>ЗАболЕВАНИЯМИ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 поступивших в возрасте 0-6 дней жизни, и исходы их лечения</a:t>
            </a:r>
            <a:r>
              <a:rPr lang="ru-RU" sz="1600" b="1" cap="all" dirty="0"/>
              <a:t>» </a:t>
            </a:r>
          </a:p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вводится новая строка: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2348880"/>
          <a:ext cx="7704856" cy="288032"/>
        </p:xfrm>
        <a:graphic>
          <a:graphicData uri="http://schemas.openxmlformats.org/drawingml/2006/table">
            <a:tbl>
              <a:tblPr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U07.1-2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27584" y="3501008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таблице 4000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Хирургическая работа ОРГАНИЗАЦИИ</a:t>
            </a:r>
            <a:r>
              <a:rPr lang="ru-RU" sz="1600" b="1" cap="all" dirty="0"/>
              <a:t>» </a:t>
            </a:r>
          </a:p>
          <a:p>
            <a:pPr indent="90488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вводится новая строка: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259632" y="4365104"/>
          <a:ext cx="6168008" cy="487680"/>
        </p:xfrm>
        <a:graphic>
          <a:graphicData uri="http://schemas.openxmlformats.org/drawingml/2006/table">
            <a:tbl>
              <a:tblPr/>
              <a:tblGrid>
                <a:gridCol w="502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интравитреальное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введение ингибитора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ангиогенеза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683568" y="2822159"/>
            <a:ext cx="8281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строке 5 «Отдельные состояния, возникающие в перинатальном периоде»</a:t>
            </a:r>
          </a:p>
          <a:p>
            <a:pPr indent="90488"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изменены коды по МКБ-10: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Р05-Р96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30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412875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69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369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11537</TotalTime>
  <Words>5434</Words>
  <Application>Microsoft Office PowerPoint</Application>
  <PresentationFormat>Экран (4:3)</PresentationFormat>
  <Paragraphs>1480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Helios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Александр Сацкевич</cp:lastModifiedBy>
  <cp:revision>1073</cp:revision>
  <cp:lastPrinted>2012-09-27T21:31:01Z</cp:lastPrinted>
  <dcterms:created xsi:type="dcterms:W3CDTF">2012-08-30T01:27:20Z</dcterms:created>
  <dcterms:modified xsi:type="dcterms:W3CDTF">2020-10-20T09:54:50Z</dcterms:modified>
</cp:coreProperties>
</file>