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08" r:id="rId1"/>
  </p:sldMasterIdLst>
  <p:notesMasterIdLst>
    <p:notesMasterId r:id="rId30"/>
  </p:notesMasterIdLst>
  <p:sldIdLst>
    <p:sldId id="294" r:id="rId2"/>
    <p:sldId id="295" r:id="rId3"/>
    <p:sldId id="319" r:id="rId4"/>
    <p:sldId id="296" r:id="rId5"/>
    <p:sldId id="314" r:id="rId6"/>
    <p:sldId id="316" r:id="rId7"/>
    <p:sldId id="320" r:id="rId8"/>
    <p:sldId id="322" r:id="rId9"/>
    <p:sldId id="315" r:id="rId10"/>
    <p:sldId id="297" r:id="rId11"/>
    <p:sldId id="318" r:id="rId12"/>
    <p:sldId id="321" r:id="rId13"/>
    <p:sldId id="298" r:id="rId14"/>
    <p:sldId id="299" r:id="rId15"/>
    <p:sldId id="313" r:id="rId16"/>
    <p:sldId id="301" r:id="rId17"/>
    <p:sldId id="302" r:id="rId18"/>
    <p:sldId id="303" r:id="rId19"/>
    <p:sldId id="304" r:id="rId20"/>
    <p:sldId id="305" r:id="rId21"/>
    <p:sldId id="306" r:id="rId22"/>
    <p:sldId id="317" r:id="rId23"/>
    <p:sldId id="307" r:id="rId24"/>
    <p:sldId id="309" r:id="rId25"/>
    <p:sldId id="310" r:id="rId26"/>
    <p:sldId id="312" r:id="rId27"/>
    <p:sldId id="323" r:id="rId28"/>
    <p:sldId id="300" r:id="rId29"/>
  </p:sldIdLst>
  <p:sldSz cx="9906000" cy="6858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76" userDrawn="1">
          <p15:clr>
            <a:srgbClr val="A4A3A4"/>
          </p15:clr>
        </p15:guide>
        <p15:guide id="3" pos="2145" userDrawn="1">
          <p15:clr>
            <a:srgbClr val="A4A3A4"/>
          </p15:clr>
        </p15:guide>
        <p15:guide id="5" pos="4118" userDrawn="1">
          <p15:clr>
            <a:srgbClr val="A4A3A4"/>
          </p15:clr>
        </p15:guide>
        <p15:guide id="6" pos="5887" userDrawn="1">
          <p15:clr>
            <a:srgbClr val="A4A3A4"/>
          </p15:clr>
        </p15:guide>
        <p15:guide id="7" orient="horz" pos="709" userDrawn="1">
          <p15:clr>
            <a:srgbClr val="A4A3A4"/>
          </p15:clr>
        </p15:guide>
        <p15:guide id="8" orient="horz" pos="35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24959"/>
    <a:srgbClr val="388E3C"/>
    <a:srgbClr val="363537"/>
    <a:srgbClr val="E1E4E7"/>
    <a:srgbClr val="2F4858"/>
    <a:srgbClr val="95B4D7"/>
    <a:srgbClr val="4E80BD"/>
    <a:srgbClr val="2E4757"/>
    <a:srgbClr val="D7D7D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36" autoAdjust="0"/>
    <p:restoredTop sz="86359" autoAdjust="0"/>
  </p:normalViewPr>
  <p:slideViewPr>
    <p:cSldViewPr snapToGrid="0">
      <p:cViewPr>
        <p:scale>
          <a:sx n="100" d="100"/>
          <a:sy n="100" d="100"/>
        </p:scale>
        <p:origin x="-1026" y="-72"/>
      </p:cViewPr>
      <p:guideLst>
        <p:guide orient="horz" pos="709"/>
        <p:guide orient="horz" pos="3589"/>
        <p:guide pos="376"/>
        <p:guide pos="2145"/>
        <p:guide pos="4118"/>
        <p:guide pos="5887"/>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FAD2FF-E916-43C3-9EB0-F991B6463782}"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ru-RU"/>
        </a:p>
      </dgm:t>
    </dgm:pt>
    <dgm:pt modelId="{FA607E09-B5EE-41E1-A037-FA4E605BDF58}">
      <dgm:prSet phldrT="[Текст]" custT="1"/>
      <dgm:spPr>
        <a:solidFill>
          <a:srgbClr val="92D050"/>
        </a:solidFill>
      </dgm:spPr>
      <dgm:t>
        <a:bodyPr/>
        <a:lstStyle/>
        <a:p>
          <a:r>
            <a:rPr lang="ru-RU" sz="2400" b="1" dirty="0" smtClean="0"/>
            <a:t>Форма №30 </a:t>
          </a:r>
          <a:r>
            <a:rPr lang="ru-RU" sz="600" dirty="0" smtClean="0"/>
            <a:t>(</a:t>
          </a:r>
          <a:r>
            <a:rPr lang="ru-RU" sz="1400" dirty="0" smtClean="0"/>
            <a:t>медицинские организации)</a:t>
          </a:r>
          <a:endParaRPr lang="ru-RU" sz="1400" dirty="0"/>
        </a:p>
      </dgm:t>
    </dgm:pt>
    <dgm:pt modelId="{A54AA5A3-413D-418E-8804-096BEE23E332}" type="parTrans" cxnId="{048CAF69-E2AA-429E-B57C-E2437757F734}">
      <dgm:prSet/>
      <dgm:spPr/>
      <dgm:t>
        <a:bodyPr/>
        <a:lstStyle/>
        <a:p>
          <a:endParaRPr lang="ru-RU"/>
        </a:p>
      </dgm:t>
    </dgm:pt>
    <dgm:pt modelId="{F7191720-C50F-46C8-B3FE-F41F4B03DCE3}" type="sibTrans" cxnId="{048CAF69-E2AA-429E-B57C-E2437757F734}">
      <dgm:prSet/>
      <dgm:spPr/>
      <dgm:t>
        <a:bodyPr/>
        <a:lstStyle/>
        <a:p>
          <a:endParaRPr lang="ru-RU"/>
        </a:p>
      </dgm:t>
    </dgm:pt>
    <dgm:pt modelId="{8E853B19-ACEF-440A-8180-E8644831C770}">
      <dgm:prSet phldrT="[Текст]" custT="1"/>
      <dgm:spPr>
        <a:solidFill>
          <a:srgbClr val="00B0F0"/>
        </a:solidFill>
      </dgm:spPr>
      <dgm:t>
        <a:bodyPr/>
        <a:lstStyle/>
        <a:p>
          <a:r>
            <a:rPr lang="ru-RU" sz="2400" b="1" dirty="0" smtClean="0"/>
            <a:t>Форма №54 </a:t>
          </a:r>
          <a:r>
            <a:rPr lang="ru-RU" sz="600" dirty="0" smtClean="0"/>
            <a:t>(</a:t>
          </a:r>
          <a:r>
            <a:rPr lang="ru-RU" sz="1400" dirty="0" smtClean="0"/>
            <a:t>Учреждения с круглосуточным пребыванием/проживанием/ несовершеннодетних)</a:t>
          </a:r>
          <a:endParaRPr lang="ru-RU" sz="1400" dirty="0"/>
        </a:p>
      </dgm:t>
    </dgm:pt>
    <dgm:pt modelId="{FC219525-F818-4973-B106-6EC649CC1BC6}" type="parTrans" cxnId="{42FDA41B-27C0-4952-90AB-6021EE61EA1A}">
      <dgm:prSet/>
      <dgm:spPr/>
      <dgm:t>
        <a:bodyPr/>
        <a:lstStyle/>
        <a:p>
          <a:endParaRPr lang="ru-RU"/>
        </a:p>
      </dgm:t>
    </dgm:pt>
    <dgm:pt modelId="{9202E3D1-6F29-483A-B280-9D24A3251E8E}" type="sibTrans" cxnId="{42FDA41B-27C0-4952-90AB-6021EE61EA1A}">
      <dgm:prSet/>
      <dgm:spPr>
        <a:solidFill>
          <a:schemeClr val="tx2">
            <a:lumMod val="60000"/>
            <a:lumOff val="40000"/>
          </a:schemeClr>
        </a:solidFill>
      </dgm:spPr>
      <dgm:t>
        <a:bodyPr/>
        <a:lstStyle/>
        <a:p>
          <a:endParaRPr lang="ru-RU"/>
        </a:p>
      </dgm:t>
    </dgm:pt>
    <dgm:pt modelId="{7C96D971-CB10-4C99-8371-A5EDDC1FE683}">
      <dgm:prSet phldrT="[Текст]"/>
      <dgm:spPr/>
      <dgm:t>
        <a:bodyPr/>
        <a:lstStyle/>
        <a:p>
          <a:r>
            <a:rPr lang="ru-RU" b="1" dirty="0" smtClean="0"/>
            <a:t>Форма №19</a:t>
          </a:r>
          <a:endParaRPr lang="ru-RU" b="1" dirty="0"/>
        </a:p>
      </dgm:t>
    </dgm:pt>
    <dgm:pt modelId="{78EB4A54-4346-4B5E-AEE3-36ACE1472114}" type="parTrans" cxnId="{1AD77DB2-CCB9-4E9A-AAAB-BA85A0404CA5}">
      <dgm:prSet/>
      <dgm:spPr/>
      <dgm:t>
        <a:bodyPr/>
        <a:lstStyle/>
        <a:p>
          <a:endParaRPr lang="ru-RU"/>
        </a:p>
      </dgm:t>
    </dgm:pt>
    <dgm:pt modelId="{F7230047-1F92-4C21-A4C5-F79E32A13DB7}" type="sibTrans" cxnId="{1AD77DB2-CCB9-4E9A-AAAB-BA85A0404CA5}">
      <dgm:prSet/>
      <dgm:spPr/>
      <dgm:t>
        <a:bodyPr/>
        <a:lstStyle/>
        <a:p>
          <a:endParaRPr lang="ru-RU"/>
        </a:p>
      </dgm:t>
    </dgm:pt>
    <dgm:pt modelId="{C0AC36B4-13B3-4131-A469-DB9666F7665F}" type="pres">
      <dgm:prSet presAssocID="{0AFAD2FF-E916-43C3-9EB0-F991B6463782}" presName="Name0" presStyleCnt="0">
        <dgm:presLayoutVars>
          <dgm:dir/>
          <dgm:resizeHandles val="exact"/>
        </dgm:presLayoutVars>
      </dgm:prSet>
      <dgm:spPr/>
      <dgm:t>
        <a:bodyPr/>
        <a:lstStyle/>
        <a:p>
          <a:endParaRPr lang="ru-RU"/>
        </a:p>
      </dgm:t>
    </dgm:pt>
    <dgm:pt modelId="{5F39F834-C497-498E-85F1-CF792E4FA366}" type="pres">
      <dgm:prSet presAssocID="{0AFAD2FF-E916-43C3-9EB0-F991B6463782}" presName="vNodes" presStyleCnt="0"/>
      <dgm:spPr/>
    </dgm:pt>
    <dgm:pt modelId="{FED409D5-A40E-47C0-8622-354FABC289E0}" type="pres">
      <dgm:prSet presAssocID="{FA607E09-B5EE-41E1-A037-FA4E605BDF58}" presName="node" presStyleLbl="node1" presStyleIdx="0" presStyleCnt="3" custScaleX="421494" custScaleY="251865">
        <dgm:presLayoutVars>
          <dgm:bulletEnabled val="1"/>
        </dgm:presLayoutVars>
      </dgm:prSet>
      <dgm:spPr/>
      <dgm:t>
        <a:bodyPr/>
        <a:lstStyle/>
        <a:p>
          <a:endParaRPr lang="ru-RU"/>
        </a:p>
      </dgm:t>
    </dgm:pt>
    <dgm:pt modelId="{2D3085C1-3854-46B4-B919-EEE2C53B0145}" type="pres">
      <dgm:prSet presAssocID="{F7191720-C50F-46C8-B3FE-F41F4B03DCE3}" presName="spacerT" presStyleCnt="0"/>
      <dgm:spPr/>
    </dgm:pt>
    <dgm:pt modelId="{01693E7D-944F-4231-8663-94FE6383EDC0}" type="pres">
      <dgm:prSet presAssocID="{F7191720-C50F-46C8-B3FE-F41F4B03DCE3}" presName="sibTrans" presStyleLbl="sibTrans2D1" presStyleIdx="0" presStyleCnt="2"/>
      <dgm:spPr/>
      <dgm:t>
        <a:bodyPr/>
        <a:lstStyle/>
        <a:p>
          <a:endParaRPr lang="ru-RU"/>
        </a:p>
      </dgm:t>
    </dgm:pt>
    <dgm:pt modelId="{BE5109F9-694E-4427-A390-0CD96C6C6796}" type="pres">
      <dgm:prSet presAssocID="{F7191720-C50F-46C8-B3FE-F41F4B03DCE3}" presName="spacerB" presStyleCnt="0"/>
      <dgm:spPr/>
    </dgm:pt>
    <dgm:pt modelId="{DACA8E4A-DD2D-4D92-AF97-4CAD3158B13E}" type="pres">
      <dgm:prSet presAssocID="{8E853B19-ACEF-440A-8180-E8644831C770}" presName="node" presStyleLbl="node1" presStyleIdx="1" presStyleCnt="3" custScaleX="419954" custScaleY="272642">
        <dgm:presLayoutVars>
          <dgm:bulletEnabled val="1"/>
        </dgm:presLayoutVars>
      </dgm:prSet>
      <dgm:spPr/>
      <dgm:t>
        <a:bodyPr/>
        <a:lstStyle/>
        <a:p>
          <a:endParaRPr lang="ru-RU"/>
        </a:p>
      </dgm:t>
    </dgm:pt>
    <dgm:pt modelId="{F5A36957-513D-418A-B87B-F70B99456116}" type="pres">
      <dgm:prSet presAssocID="{0AFAD2FF-E916-43C3-9EB0-F991B6463782}" presName="sibTransLast" presStyleLbl="sibTrans2D1" presStyleIdx="1" presStyleCnt="2" custAng="20491153" custFlipVert="1" custFlipHor="1" custScaleX="490322" custScaleY="233551" custLinFactX="-63374" custLinFactY="15219" custLinFactNeighborX="-100000" custLinFactNeighborY="100000"/>
      <dgm:spPr>
        <a:prstGeom prst="notchedRightArrow">
          <a:avLst/>
        </a:prstGeom>
      </dgm:spPr>
      <dgm:t>
        <a:bodyPr/>
        <a:lstStyle/>
        <a:p>
          <a:endParaRPr lang="ru-RU"/>
        </a:p>
      </dgm:t>
    </dgm:pt>
    <dgm:pt modelId="{5BCB1E25-6E09-4440-9CE7-2442ED711EBA}" type="pres">
      <dgm:prSet presAssocID="{0AFAD2FF-E916-43C3-9EB0-F991B6463782}" presName="connectorText" presStyleLbl="sibTrans2D1" presStyleIdx="1" presStyleCnt="2"/>
      <dgm:spPr/>
      <dgm:t>
        <a:bodyPr/>
        <a:lstStyle/>
        <a:p>
          <a:endParaRPr lang="ru-RU"/>
        </a:p>
      </dgm:t>
    </dgm:pt>
    <dgm:pt modelId="{9AB3C755-3BF1-4E9C-9F48-DE583375937E}" type="pres">
      <dgm:prSet presAssocID="{0AFAD2FF-E916-43C3-9EB0-F991B6463782}" presName="lastNode" presStyleLbl="node1" presStyleIdx="2" presStyleCnt="3" custScaleX="152658" custScaleY="133290">
        <dgm:presLayoutVars>
          <dgm:bulletEnabled val="1"/>
        </dgm:presLayoutVars>
      </dgm:prSet>
      <dgm:spPr/>
      <dgm:t>
        <a:bodyPr/>
        <a:lstStyle/>
        <a:p>
          <a:endParaRPr lang="ru-RU"/>
        </a:p>
      </dgm:t>
    </dgm:pt>
  </dgm:ptLst>
  <dgm:cxnLst>
    <dgm:cxn modelId="{42FDA41B-27C0-4952-90AB-6021EE61EA1A}" srcId="{0AFAD2FF-E916-43C3-9EB0-F991B6463782}" destId="{8E853B19-ACEF-440A-8180-E8644831C770}" srcOrd="1" destOrd="0" parTransId="{FC219525-F818-4973-B106-6EC649CC1BC6}" sibTransId="{9202E3D1-6F29-483A-B280-9D24A3251E8E}"/>
    <dgm:cxn modelId="{E592011D-209A-444D-949B-3535C967C774}" type="presOf" srcId="{9202E3D1-6F29-483A-B280-9D24A3251E8E}" destId="{F5A36957-513D-418A-B87B-F70B99456116}" srcOrd="0" destOrd="0" presId="urn:microsoft.com/office/officeart/2005/8/layout/equation2"/>
    <dgm:cxn modelId="{83DB0438-2697-4B1C-9DBF-5B12382E0AA6}" type="presOf" srcId="{9202E3D1-6F29-483A-B280-9D24A3251E8E}" destId="{5BCB1E25-6E09-4440-9CE7-2442ED711EBA}" srcOrd="1" destOrd="0" presId="urn:microsoft.com/office/officeart/2005/8/layout/equation2"/>
    <dgm:cxn modelId="{6012D79C-813F-450E-B7C3-7BB7077B107E}" type="presOf" srcId="{7C96D971-CB10-4C99-8371-A5EDDC1FE683}" destId="{9AB3C755-3BF1-4E9C-9F48-DE583375937E}" srcOrd="0" destOrd="0" presId="urn:microsoft.com/office/officeart/2005/8/layout/equation2"/>
    <dgm:cxn modelId="{F7B657A4-91CD-4961-878E-1605E43930DA}" type="presOf" srcId="{8E853B19-ACEF-440A-8180-E8644831C770}" destId="{DACA8E4A-DD2D-4D92-AF97-4CAD3158B13E}" srcOrd="0" destOrd="0" presId="urn:microsoft.com/office/officeart/2005/8/layout/equation2"/>
    <dgm:cxn modelId="{1AD77DB2-CCB9-4E9A-AAAB-BA85A0404CA5}" srcId="{0AFAD2FF-E916-43C3-9EB0-F991B6463782}" destId="{7C96D971-CB10-4C99-8371-A5EDDC1FE683}" srcOrd="2" destOrd="0" parTransId="{78EB4A54-4346-4B5E-AEE3-36ACE1472114}" sibTransId="{F7230047-1F92-4C21-A4C5-F79E32A13DB7}"/>
    <dgm:cxn modelId="{A01A207F-F75F-4A06-AF67-AE244F7F8C80}" type="presOf" srcId="{0AFAD2FF-E916-43C3-9EB0-F991B6463782}" destId="{C0AC36B4-13B3-4131-A469-DB9666F7665F}" srcOrd="0" destOrd="0" presId="urn:microsoft.com/office/officeart/2005/8/layout/equation2"/>
    <dgm:cxn modelId="{D0E2351E-4B21-4A48-9FAD-88E3D58F9751}" type="presOf" srcId="{FA607E09-B5EE-41E1-A037-FA4E605BDF58}" destId="{FED409D5-A40E-47C0-8622-354FABC289E0}" srcOrd="0" destOrd="0" presId="urn:microsoft.com/office/officeart/2005/8/layout/equation2"/>
    <dgm:cxn modelId="{048CAF69-E2AA-429E-B57C-E2437757F734}" srcId="{0AFAD2FF-E916-43C3-9EB0-F991B6463782}" destId="{FA607E09-B5EE-41E1-A037-FA4E605BDF58}" srcOrd="0" destOrd="0" parTransId="{A54AA5A3-413D-418E-8804-096BEE23E332}" sibTransId="{F7191720-C50F-46C8-B3FE-F41F4B03DCE3}"/>
    <dgm:cxn modelId="{CE742263-E11C-403D-A9C9-86AD59E1B54E}" type="presOf" srcId="{F7191720-C50F-46C8-B3FE-F41F4B03DCE3}" destId="{01693E7D-944F-4231-8663-94FE6383EDC0}" srcOrd="0" destOrd="0" presId="urn:microsoft.com/office/officeart/2005/8/layout/equation2"/>
    <dgm:cxn modelId="{CB1DB136-2781-421A-A0E8-D428D8B05C8F}" type="presParOf" srcId="{C0AC36B4-13B3-4131-A469-DB9666F7665F}" destId="{5F39F834-C497-498E-85F1-CF792E4FA366}" srcOrd="0" destOrd="0" presId="urn:microsoft.com/office/officeart/2005/8/layout/equation2"/>
    <dgm:cxn modelId="{98BF9C57-026E-4A32-8F54-19130B806D79}" type="presParOf" srcId="{5F39F834-C497-498E-85F1-CF792E4FA366}" destId="{FED409D5-A40E-47C0-8622-354FABC289E0}" srcOrd="0" destOrd="0" presId="urn:microsoft.com/office/officeart/2005/8/layout/equation2"/>
    <dgm:cxn modelId="{DD6A98FD-9D2F-471A-B2F4-5365CCCB3F0D}" type="presParOf" srcId="{5F39F834-C497-498E-85F1-CF792E4FA366}" destId="{2D3085C1-3854-46B4-B919-EEE2C53B0145}" srcOrd="1" destOrd="0" presId="urn:microsoft.com/office/officeart/2005/8/layout/equation2"/>
    <dgm:cxn modelId="{FC94E051-87F2-4AF0-ABD4-A794BE766F12}" type="presParOf" srcId="{5F39F834-C497-498E-85F1-CF792E4FA366}" destId="{01693E7D-944F-4231-8663-94FE6383EDC0}" srcOrd="2" destOrd="0" presId="urn:microsoft.com/office/officeart/2005/8/layout/equation2"/>
    <dgm:cxn modelId="{3A7B934B-1636-4EBF-A6E9-A9F41E8E4048}" type="presParOf" srcId="{5F39F834-C497-498E-85F1-CF792E4FA366}" destId="{BE5109F9-694E-4427-A390-0CD96C6C6796}" srcOrd="3" destOrd="0" presId="urn:microsoft.com/office/officeart/2005/8/layout/equation2"/>
    <dgm:cxn modelId="{00CEA21A-111D-4504-8F2F-07ED1D7254AB}" type="presParOf" srcId="{5F39F834-C497-498E-85F1-CF792E4FA366}" destId="{DACA8E4A-DD2D-4D92-AF97-4CAD3158B13E}" srcOrd="4" destOrd="0" presId="urn:microsoft.com/office/officeart/2005/8/layout/equation2"/>
    <dgm:cxn modelId="{D5F9E706-7036-4DE2-BACD-27378E995221}" type="presParOf" srcId="{C0AC36B4-13B3-4131-A469-DB9666F7665F}" destId="{F5A36957-513D-418A-B87B-F70B99456116}" srcOrd="1" destOrd="0" presId="urn:microsoft.com/office/officeart/2005/8/layout/equation2"/>
    <dgm:cxn modelId="{2572FC17-4BF1-43DA-A1CF-5E7F0201E262}" type="presParOf" srcId="{F5A36957-513D-418A-B87B-F70B99456116}" destId="{5BCB1E25-6E09-4440-9CE7-2442ED711EBA}" srcOrd="0" destOrd="0" presId="urn:microsoft.com/office/officeart/2005/8/layout/equation2"/>
    <dgm:cxn modelId="{8C874E6D-1A3D-4E95-8263-5343E2A3DF80}" type="presParOf" srcId="{C0AC36B4-13B3-4131-A469-DB9666F7665F}" destId="{9AB3C755-3BF1-4E9C-9F48-DE583375937E}"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D409D5-A40E-47C0-8622-354FABC289E0}">
      <dsp:nvSpPr>
        <dsp:cNvPr id="0" name=""/>
        <dsp:cNvSpPr/>
      </dsp:nvSpPr>
      <dsp:spPr>
        <a:xfrm>
          <a:off x="2920" y="699263"/>
          <a:ext cx="2790531" cy="1667490"/>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t>Форма №30 </a:t>
          </a:r>
          <a:r>
            <a:rPr lang="ru-RU" sz="600" kern="1200" dirty="0" smtClean="0"/>
            <a:t>(</a:t>
          </a:r>
          <a:r>
            <a:rPr lang="ru-RU" sz="1400" kern="1200" dirty="0" smtClean="0"/>
            <a:t>медицинские организации)</a:t>
          </a:r>
          <a:endParaRPr lang="ru-RU" sz="1400" kern="1200" dirty="0"/>
        </a:p>
      </dsp:txBody>
      <dsp:txXfrm>
        <a:off x="2920" y="699263"/>
        <a:ext cx="2790531" cy="1667490"/>
      </dsp:txXfrm>
    </dsp:sp>
    <dsp:sp modelId="{01693E7D-944F-4231-8663-94FE6383EDC0}">
      <dsp:nvSpPr>
        <dsp:cNvPr id="0" name=""/>
        <dsp:cNvSpPr/>
      </dsp:nvSpPr>
      <dsp:spPr>
        <a:xfrm>
          <a:off x="1206189" y="2420513"/>
          <a:ext cx="383993" cy="383993"/>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ru-RU" sz="600" kern="1200"/>
        </a:p>
      </dsp:txBody>
      <dsp:txXfrm>
        <a:off x="1206189" y="2420513"/>
        <a:ext cx="383993" cy="383993"/>
      </dsp:txXfrm>
    </dsp:sp>
    <dsp:sp modelId="{DACA8E4A-DD2D-4D92-AF97-4CAD3158B13E}">
      <dsp:nvSpPr>
        <dsp:cNvPr id="0" name=""/>
        <dsp:cNvSpPr/>
      </dsp:nvSpPr>
      <dsp:spPr>
        <a:xfrm>
          <a:off x="8018" y="2858265"/>
          <a:ext cx="2780335" cy="1805046"/>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ru-RU" sz="2400" b="1" kern="1200" dirty="0" smtClean="0"/>
            <a:t>Форма №54 </a:t>
          </a:r>
          <a:r>
            <a:rPr lang="ru-RU" sz="600" kern="1200" dirty="0" smtClean="0"/>
            <a:t>(</a:t>
          </a:r>
          <a:r>
            <a:rPr lang="ru-RU" sz="1400" kern="1200" dirty="0" smtClean="0"/>
            <a:t>Учреждения с круглосуточным пребыванием/проживанием/ несовершеннодетних)</a:t>
          </a:r>
          <a:endParaRPr lang="ru-RU" sz="1400" kern="1200" dirty="0"/>
        </a:p>
      </dsp:txBody>
      <dsp:txXfrm>
        <a:off x="8018" y="2858265"/>
        <a:ext cx="2780335" cy="1805046"/>
      </dsp:txXfrm>
    </dsp:sp>
    <dsp:sp modelId="{F5A36957-513D-418A-B87B-F70B99456116}">
      <dsp:nvSpPr>
        <dsp:cNvPr id="0" name=""/>
        <dsp:cNvSpPr/>
      </dsp:nvSpPr>
      <dsp:spPr>
        <a:xfrm rot="20491153" flipH="1" flipV="1">
          <a:off x="2137922" y="2677454"/>
          <a:ext cx="1032295" cy="575201"/>
        </a:xfrm>
        <a:prstGeom prst="notchedRightArrow">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ru-RU" sz="2400" kern="1200"/>
        </a:p>
      </dsp:txBody>
      <dsp:txXfrm rot="20491153" flipH="1" flipV="1">
        <a:off x="2137922" y="2677454"/>
        <a:ext cx="1032295" cy="575201"/>
      </dsp:txXfrm>
    </dsp:sp>
    <dsp:sp modelId="{9AB3C755-3BF1-4E9C-9F48-DE583375937E}">
      <dsp:nvSpPr>
        <dsp:cNvPr id="0" name=""/>
        <dsp:cNvSpPr/>
      </dsp:nvSpPr>
      <dsp:spPr>
        <a:xfrm>
          <a:off x="3190686" y="1798831"/>
          <a:ext cx="2021366" cy="17649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ru-RU" sz="3500" b="1" kern="1200" dirty="0" smtClean="0"/>
            <a:t>Форма №19</a:t>
          </a:r>
          <a:endParaRPr lang="ru-RU" sz="3500" b="1" kern="1200" dirty="0"/>
        </a:p>
      </dsp:txBody>
      <dsp:txXfrm>
        <a:off x="3190686" y="1798831"/>
        <a:ext cx="2021366" cy="176491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078436-6067-47ED-9A54-22D05071E65F}" type="datetimeFigureOut">
              <a:rPr lang="ru-RU" smtClean="0"/>
              <a:pPr/>
              <a:t>23.11.2018</a:t>
            </a:fld>
            <a:endParaRPr lang="ru-RU"/>
          </a:p>
        </p:txBody>
      </p:sp>
      <p:sp>
        <p:nvSpPr>
          <p:cNvPr id="4" name="Образ слайда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114D1D-9349-4F5C-B324-65ECAC74C266}" type="slidenum">
              <a:rPr lang="ru-RU" smtClean="0"/>
              <a:pPr/>
              <a:t>‹#›</a:t>
            </a:fld>
            <a:endParaRPr lang="ru-RU"/>
          </a:p>
        </p:txBody>
      </p:sp>
    </p:spTree>
    <p:extLst>
      <p:ext uri="{BB962C8B-B14F-4D97-AF65-F5344CB8AC3E}">
        <p14:creationId xmlns="" xmlns:p14="http://schemas.microsoft.com/office/powerpoint/2010/main" val="904690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Из таблицы удалены подстрочники.</a:t>
            </a:r>
          </a:p>
          <a:p>
            <a:r>
              <a:rPr lang="ru-RU" dirty="0" smtClean="0"/>
              <a:t>Внимание:</a:t>
            </a:r>
          </a:p>
          <a:p>
            <a:r>
              <a:rPr lang="ru-RU" dirty="0" smtClean="0"/>
              <a:t>«Вопросы кодирования заболеваний»</a:t>
            </a:r>
          </a:p>
          <a:p>
            <a:r>
              <a:rPr lang="ru-RU" dirty="0" smtClean="0"/>
              <a:t>Т.2000 </a:t>
            </a:r>
          </a:p>
          <a:p>
            <a:r>
              <a:rPr lang="ru-RU" dirty="0" smtClean="0"/>
              <a:t>Кодировать</a:t>
            </a:r>
            <a:r>
              <a:rPr lang="ru-RU" baseline="0" dirty="0" smtClean="0"/>
              <a:t> по заболеванию, обусловившему инвалидность!</a:t>
            </a:r>
          </a:p>
          <a:p>
            <a:r>
              <a:rPr lang="en-US" baseline="0" dirty="0" smtClean="0"/>
              <a:t>1) </a:t>
            </a:r>
            <a:r>
              <a:rPr lang="ru-RU" baseline="0" dirty="0" smtClean="0"/>
              <a:t>Например: обратный талон содержит код </a:t>
            </a:r>
            <a:r>
              <a:rPr lang="en-US" baseline="0" dirty="0" smtClean="0"/>
              <a:t>Z89</a:t>
            </a:r>
            <a:r>
              <a:rPr lang="ru-RU" baseline="0" dirty="0" smtClean="0"/>
              <a:t>.4 ампутация стопы приобретенная</a:t>
            </a:r>
          </a:p>
          <a:p>
            <a:r>
              <a:rPr lang="ru-RU" baseline="0" dirty="0" smtClean="0"/>
              <a:t>Первый шаг: установить причину ампутации, то есть заболевание, которое привело к ампутации, ДТП…</a:t>
            </a:r>
          </a:p>
          <a:p>
            <a:r>
              <a:rPr lang="ru-RU" baseline="0" dirty="0" smtClean="0"/>
              <a:t>Второй шаг: определить код по МКБ и правильно закодировать заболевание </a:t>
            </a:r>
            <a:r>
              <a:rPr lang="en-US" baseline="0" dirty="0" smtClean="0"/>
              <a:t>(S-T)</a:t>
            </a:r>
          </a:p>
          <a:p>
            <a:r>
              <a:rPr lang="en-US" baseline="0" dirty="0" smtClean="0"/>
              <a:t>2) </a:t>
            </a:r>
            <a:r>
              <a:rPr lang="ru-RU" baseline="0" dirty="0" smtClean="0"/>
              <a:t>Например: обратный талон содержит код </a:t>
            </a:r>
            <a:r>
              <a:rPr lang="en-US" baseline="0" dirty="0" smtClean="0"/>
              <a:t>Z94</a:t>
            </a:r>
            <a:r>
              <a:rPr lang="ru-RU" baseline="0" dirty="0" smtClean="0"/>
              <a:t>.0 трансплантация правой почки</a:t>
            </a:r>
          </a:p>
          <a:p>
            <a:r>
              <a:rPr lang="ru-RU" baseline="0" dirty="0" smtClean="0"/>
              <a:t>Первый шаг: установить причину трансплантации, то есть заболевание, которое привело к фактическому состоянию пациента, заболевание </a:t>
            </a:r>
            <a:r>
              <a:rPr lang="en-US" baseline="0" dirty="0" smtClean="0"/>
              <a:t>N</a:t>
            </a:r>
            <a:r>
              <a:rPr lang="ru-RU" baseline="0" dirty="0" smtClean="0"/>
              <a:t>,</a:t>
            </a:r>
            <a:r>
              <a:rPr lang="en-US" baseline="0" dirty="0" smtClean="0"/>
              <a:t> Q</a:t>
            </a:r>
            <a:r>
              <a:rPr lang="ru-RU" baseline="0" dirty="0" smtClean="0"/>
              <a:t>, ДТП…</a:t>
            </a:r>
          </a:p>
          <a:p>
            <a:r>
              <a:rPr lang="ru-RU" baseline="0" dirty="0" smtClean="0"/>
              <a:t>Второй шаг: определить код по МКБ и правильно закодировать заболевание</a:t>
            </a:r>
            <a:endParaRPr lang="en-US" baseline="0" dirty="0" smtClean="0"/>
          </a:p>
          <a:p>
            <a:endParaRPr lang="ru-RU" dirty="0"/>
          </a:p>
        </p:txBody>
      </p:sp>
      <p:sp>
        <p:nvSpPr>
          <p:cNvPr id="4" name="Номер слайда 3"/>
          <p:cNvSpPr>
            <a:spLocks noGrp="1"/>
          </p:cNvSpPr>
          <p:nvPr>
            <p:ph type="sldNum" sz="quarter" idx="10"/>
          </p:nvPr>
        </p:nvSpPr>
        <p:spPr/>
        <p:txBody>
          <a:bodyPr/>
          <a:lstStyle/>
          <a:p>
            <a:fld id="{09114D1D-9349-4F5C-B324-65ECAC74C266}" type="slidenum">
              <a:rPr lang="ru-RU" smtClean="0"/>
              <a:pPr/>
              <a:t>10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9114D1D-9349-4F5C-B324-65ECAC74C266}" type="slidenum">
              <a:rPr lang="ru-RU" smtClean="0"/>
              <a:pPr/>
              <a:t>11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9114D1D-9349-4F5C-B324-65ECAC74C266}" type="slidenum">
              <a:rPr lang="ru-RU" smtClean="0"/>
              <a:pPr/>
              <a:t>18</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 медицинским организациям психиатрического профиля можно соотнести данные по форме 36 и форме 19 «всего» и </a:t>
            </a:r>
            <a:r>
              <a:rPr lang="ru-RU" smtClean="0"/>
              <a:t>«впервые»</a:t>
            </a:r>
            <a:endParaRPr lang="ru-RU"/>
          </a:p>
        </p:txBody>
      </p:sp>
      <p:sp>
        <p:nvSpPr>
          <p:cNvPr id="4" name="Номер слайда 3"/>
          <p:cNvSpPr>
            <a:spLocks noGrp="1"/>
          </p:cNvSpPr>
          <p:nvPr>
            <p:ph type="sldNum" sz="quarter" idx="10"/>
          </p:nvPr>
        </p:nvSpPr>
        <p:spPr/>
        <p:txBody>
          <a:bodyPr/>
          <a:lstStyle/>
          <a:p>
            <a:fld id="{09114D1D-9349-4F5C-B324-65ECAC74C266}" type="slidenum">
              <a:rPr lang="ru-RU" smtClean="0"/>
              <a:pPr/>
              <a:t>26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7291634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Заголовок и объект">
    <p:spTree>
      <p:nvGrpSpPr>
        <p:cNvPr id="1" name=""/>
        <p:cNvGrpSpPr/>
        <p:nvPr/>
      </p:nvGrpSpPr>
      <p:grpSpPr>
        <a:xfrm>
          <a:off x="0" y="0"/>
          <a:ext cx="0" cy="0"/>
          <a:chOff x="0" y="0"/>
          <a:chExt cx="0" cy="0"/>
        </a:xfrm>
      </p:grpSpPr>
      <p:sp>
        <p:nvSpPr>
          <p:cNvPr id="16" name="Прямоугольник 15"/>
          <p:cNvSpPr/>
          <p:nvPr userDrawn="1"/>
        </p:nvSpPr>
        <p:spPr>
          <a:xfrm>
            <a:off x="0" y="6152200"/>
            <a:ext cx="9906000" cy="6002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latin typeface="Century Gothic" charset="0"/>
              <a:ea typeface="Century Gothic" charset="0"/>
              <a:cs typeface="Century Gothic" charset="0"/>
            </a:endParaRPr>
          </a:p>
        </p:txBody>
      </p:sp>
      <p:sp>
        <p:nvSpPr>
          <p:cNvPr id="17" name="Прямоугольник 16"/>
          <p:cNvSpPr/>
          <p:nvPr userDrawn="1"/>
        </p:nvSpPr>
        <p:spPr>
          <a:xfrm>
            <a:off x="-2" y="2907"/>
            <a:ext cx="9906001" cy="598504"/>
          </a:xfrm>
          <a:prstGeom prst="rect">
            <a:avLst/>
          </a:prstGeom>
          <a:solidFill>
            <a:srgbClr val="2F4858"/>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latin typeface="Century Gothic" charset="0"/>
              <a:ea typeface="Century Gothic" charset="0"/>
              <a:cs typeface="Century Gothic" charset="0"/>
            </a:endParaRPr>
          </a:p>
        </p:txBody>
      </p:sp>
      <p:sp>
        <p:nvSpPr>
          <p:cNvPr id="18" name="Прямоугольник 17"/>
          <p:cNvSpPr/>
          <p:nvPr userDrawn="1"/>
        </p:nvSpPr>
        <p:spPr>
          <a:xfrm>
            <a:off x="0" y="6152200"/>
            <a:ext cx="457198" cy="60024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dirty="0">
              <a:latin typeface="Century Gothic" charset="0"/>
              <a:ea typeface="Century Gothic" charset="0"/>
              <a:cs typeface="Century Gothic" charset="0"/>
            </a:endParaRPr>
          </a:p>
        </p:txBody>
      </p:sp>
      <p:grpSp>
        <p:nvGrpSpPr>
          <p:cNvPr id="19" name="Группа 18"/>
          <p:cNvGrpSpPr/>
          <p:nvPr userDrawn="1"/>
        </p:nvGrpSpPr>
        <p:grpSpPr>
          <a:xfrm>
            <a:off x="-1" y="6224616"/>
            <a:ext cx="457199" cy="457200"/>
            <a:chOff x="4523662" y="756799"/>
            <a:chExt cx="858676" cy="858677"/>
          </a:xfrm>
        </p:grpSpPr>
        <p:sp>
          <p:nvSpPr>
            <p:cNvPr id="20" name="Прямоугольник 19"/>
            <p:cNvSpPr/>
            <p:nvPr/>
          </p:nvSpPr>
          <p:spPr>
            <a:xfrm>
              <a:off x="4523662" y="756799"/>
              <a:ext cx="858676" cy="85867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a:p>
          </p:txBody>
        </p:sp>
        <p:pic>
          <p:nvPicPr>
            <p:cNvPr id="21" name="Изображение 1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57993" y="889453"/>
              <a:ext cx="590017" cy="590017"/>
            </a:xfrm>
            <a:prstGeom prst="rect">
              <a:avLst/>
            </a:prstGeom>
          </p:spPr>
        </p:pic>
      </p:grpSp>
      <p:sp>
        <p:nvSpPr>
          <p:cNvPr id="22" name="Прямоугольник 21"/>
          <p:cNvSpPr/>
          <p:nvPr userDrawn="1"/>
        </p:nvSpPr>
        <p:spPr>
          <a:xfrm>
            <a:off x="9448800" y="6224616"/>
            <a:ext cx="457200" cy="457200"/>
          </a:xfrm>
          <a:prstGeom prst="rect">
            <a:avLst/>
          </a:prstGeom>
          <a:solidFill>
            <a:srgbClr val="2F485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fld id="{D1112658-1978-3A46-900F-1097CD17B0EF}" type="slidenum">
              <a:rPr lang="ru-RU" sz="1600" b="0" smtClean="0">
                <a:latin typeface="Century Gothic" charset="0"/>
                <a:ea typeface="Century Gothic" charset="0"/>
                <a:cs typeface="Century Gothic" charset="0"/>
              </a:rPr>
              <a:pPr lvl="0" algn="ctr"/>
              <a:t>‹#›</a:t>
            </a:fld>
            <a:endParaRPr lang="ru-RU" sz="1600" b="0" dirty="0">
              <a:latin typeface="Century Gothic" charset="0"/>
              <a:ea typeface="Century Gothic" charset="0"/>
              <a:cs typeface="Century Gothic" charset="0"/>
            </a:endParaRPr>
          </a:p>
        </p:txBody>
      </p:sp>
      <p:pic>
        <p:nvPicPr>
          <p:cNvPr id="24" name="Изображение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385675" y="6027703"/>
            <a:ext cx="1193801" cy="851026"/>
          </a:xfrm>
          <a:prstGeom prst="rect">
            <a:avLst/>
          </a:prstGeom>
        </p:spPr>
      </p:pic>
      <p:sp>
        <p:nvSpPr>
          <p:cNvPr id="5" name="Текст 4"/>
          <p:cNvSpPr>
            <a:spLocks noGrp="1"/>
          </p:cNvSpPr>
          <p:nvPr>
            <p:ph type="body" sz="quarter" idx="10"/>
          </p:nvPr>
        </p:nvSpPr>
        <p:spPr>
          <a:xfrm>
            <a:off x="596899" y="2908"/>
            <a:ext cx="8748713" cy="596718"/>
          </a:xfrm>
          <a:prstGeom prst="rect">
            <a:avLst/>
          </a:prstGeom>
          <a:noFill/>
        </p:spPr>
        <p:txBody>
          <a:bodyPr wrap="square" lIns="0" tIns="0" rIns="0" bIns="0" rtlCol="0" anchor="ctr">
            <a:noAutofit/>
          </a:bodyPr>
          <a:lstStyle>
            <a:lvl1pPr marL="0" indent="0">
              <a:buNone/>
              <a:defRPr lang="ru-RU" sz="2000" spc="20" dirty="0" smtClean="0">
                <a:solidFill>
                  <a:schemeClr val="bg1"/>
                </a:solidFill>
                <a:latin typeface="Century Gothic" charset="0"/>
                <a:ea typeface="Century Gothic" charset="0"/>
                <a:cs typeface="Century Gothic" charset="0"/>
              </a:defRPr>
            </a:lvl1pPr>
          </a:lstStyle>
          <a:p>
            <a:pPr marL="0" lvl="0"/>
            <a:r>
              <a:rPr lang="ru-RU" dirty="0" smtClean="0"/>
              <a:t>Образец текста</a:t>
            </a:r>
          </a:p>
        </p:txBody>
      </p:sp>
    </p:spTree>
    <p:extLst>
      <p:ext uri="{BB962C8B-B14F-4D97-AF65-F5344CB8AC3E}">
        <p14:creationId xmlns="" xmlns:p14="http://schemas.microsoft.com/office/powerpoint/2010/main" val="372137615"/>
      </p:ext>
    </p:extLst>
  </p:cSld>
  <p:clrMapOvr>
    <a:masterClrMapping/>
  </p:clrMapOvr>
  <p:extLst>
    <p:ext uri="{DCECCB84-F9BA-43D5-87BE-67443E8EF086}">
      <p15:sldGuideLst xmlns:p15="http://schemas.microsoft.com/office/powerpoint/2012/main" xmlns="">
        <p15:guide id="1" orient="horz" pos="504" userDrawn="1">
          <p15:clr>
            <a:srgbClr val="FBAE40"/>
          </p15:clr>
        </p15:guide>
        <p15:guide id="2" pos="376" userDrawn="1">
          <p15:clr>
            <a:srgbClr val="FBAE40"/>
          </p15:clr>
        </p15:guide>
        <p15:guide id="3" pos="5887" userDrawn="1">
          <p15:clr>
            <a:srgbClr val="FBAE40"/>
          </p15:clr>
        </p15:guide>
        <p15:guide id="4" orient="horz" pos="377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FD36D613-9DCE-AD4B-A150-82F5391A6B8E}" type="datetimeFigureOut">
              <a:rPr lang="ru-RU" smtClean="0"/>
              <a:pPr/>
              <a:t>23.11.2018</a:t>
            </a:fld>
            <a:endParaRPr lang="ru-RU"/>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ru-RU"/>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E4BB8A0A-26AE-6046-8633-C74DA66AD897}" type="slidenum">
              <a:rPr lang="ru-RU" smtClean="0"/>
              <a:pPr/>
              <a:t>‹#›</a:t>
            </a:fld>
            <a:endParaRPr lang="ru-RU"/>
          </a:p>
        </p:txBody>
      </p:sp>
    </p:spTree>
    <p:extLst>
      <p:ext uri="{BB962C8B-B14F-4D97-AF65-F5344CB8AC3E}">
        <p14:creationId xmlns="" xmlns:p14="http://schemas.microsoft.com/office/powerpoint/2010/main" val="9643237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751138432"/>
      </p:ext>
    </p:extLst>
  </p:cSld>
  <p:clrMap bg1="lt1" tx1="dk1" bg2="lt2" tx2="dk2" accent1="accent1" accent2="accent2" accent3="accent3" accent4="accent4" accent5="accent5" accent6="accent6" hlink="hlink" folHlink="folHlink"/>
  <p:sldLayoutIdLst>
    <p:sldLayoutId id="2147483715" r:id="rId1"/>
    <p:sldLayoutId id="2147483718" r:id="rId2"/>
    <p:sldLayoutId id="2147483719"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atreg.gks.r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altfederav@zdrav.mos.r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kUpDiag">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11" name="Прямоугольник 10"/>
          <p:cNvSpPr/>
          <p:nvPr/>
        </p:nvSpPr>
        <p:spPr>
          <a:xfrm>
            <a:off x="0" y="1315538"/>
            <a:ext cx="9906000" cy="4179093"/>
          </a:xfrm>
          <a:prstGeom prst="rect">
            <a:avLst/>
          </a:prstGeom>
          <a:solidFill>
            <a:srgbClr val="2F4858"/>
          </a:solidFill>
          <a:ln>
            <a:noFill/>
          </a:ln>
          <a:effectLst>
            <a:innerShdw blurRad="203200">
              <a:prstClr val="black">
                <a:alpha val="26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 name="Группа 3"/>
          <p:cNvGrpSpPr/>
          <p:nvPr/>
        </p:nvGrpSpPr>
        <p:grpSpPr>
          <a:xfrm>
            <a:off x="472057" y="0"/>
            <a:ext cx="1136577" cy="1220950"/>
            <a:chOff x="8630473" y="4709556"/>
            <a:chExt cx="1136577" cy="1220949"/>
          </a:xfrm>
          <a:effectLst/>
        </p:grpSpPr>
        <p:sp>
          <p:nvSpPr>
            <p:cNvPr id="5" name="TextBox 4"/>
            <p:cNvSpPr txBox="1"/>
            <p:nvPr/>
          </p:nvSpPr>
          <p:spPr>
            <a:xfrm>
              <a:off x="8769424" y="5581808"/>
              <a:ext cx="958776" cy="169277"/>
            </a:xfrm>
            <a:prstGeom prst="rect">
              <a:avLst/>
            </a:prstGeom>
            <a:noFill/>
          </p:spPr>
          <p:txBody>
            <a:bodyPr wrap="square" lIns="0" tIns="0" rIns="0" bIns="0" rtlCol="0">
              <a:spAutoFit/>
            </a:bodyPr>
            <a:lstStyle/>
            <a:p>
              <a:r>
                <a:rPr lang="ru-RU" sz="1100" b="1" spc="550" dirty="0" smtClean="0">
                  <a:solidFill>
                    <a:srgbClr val="C00000"/>
                  </a:solidFill>
                  <a:latin typeface="Arial Narrow" charset="0"/>
                  <a:ea typeface="Arial Narrow" charset="0"/>
                  <a:cs typeface="Arial Narrow" charset="0"/>
                </a:rPr>
                <a:t>МОСКВА</a:t>
              </a:r>
              <a:endParaRPr lang="ru-RU" sz="1100" b="1" spc="550" dirty="0">
                <a:solidFill>
                  <a:srgbClr val="C00000"/>
                </a:solidFill>
                <a:latin typeface="Arial Narrow" charset="0"/>
                <a:ea typeface="Arial Narrow" charset="0"/>
                <a:cs typeface="Arial Narrow" charset="0"/>
              </a:endParaRPr>
            </a:p>
          </p:txBody>
        </p:sp>
        <p:grpSp>
          <p:nvGrpSpPr>
            <p:cNvPr id="6" name="Группа 5"/>
            <p:cNvGrpSpPr/>
            <p:nvPr/>
          </p:nvGrpSpPr>
          <p:grpSpPr>
            <a:xfrm>
              <a:off x="8769424" y="4709556"/>
              <a:ext cx="858676" cy="858676"/>
              <a:chOff x="1" y="5445222"/>
              <a:chExt cx="1224135" cy="1224135"/>
            </a:xfrm>
          </p:grpSpPr>
          <p:sp>
            <p:nvSpPr>
              <p:cNvPr id="8" name="Прямоугольник 7"/>
              <p:cNvSpPr/>
              <p:nvPr/>
            </p:nvSpPr>
            <p:spPr>
              <a:xfrm>
                <a:off x="1" y="5445222"/>
                <a:ext cx="1224135" cy="122413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a:p>
            </p:txBody>
          </p:sp>
          <p:pic>
            <p:nvPicPr>
              <p:cNvPr id="9" name="Изображение 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91504" y="5634335"/>
                <a:ext cx="841132" cy="841132"/>
              </a:xfrm>
              <a:prstGeom prst="rect">
                <a:avLst/>
              </a:prstGeom>
            </p:spPr>
          </p:pic>
        </p:grpSp>
        <p:sp>
          <p:nvSpPr>
            <p:cNvPr id="7" name="TextBox 6"/>
            <p:cNvSpPr txBox="1"/>
            <p:nvPr/>
          </p:nvSpPr>
          <p:spPr>
            <a:xfrm>
              <a:off x="8630473" y="5768922"/>
              <a:ext cx="1136577" cy="161583"/>
            </a:xfrm>
            <a:prstGeom prst="rect">
              <a:avLst/>
            </a:prstGeom>
            <a:noFill/>
          </p:spPr>
          <p:txBody>
            <a:bodyPr wrap="square" lIns="0" tIns="0" rIns="0" bIns="0" rtlCol="0">
              <a:spAutoFit/>
            </a:bodyPr>
            <a:lstStyle/>
            <a:p>
              <a:pPr algn="ctr"/>
              <a:r>
                <a:rPr lang="ru-RU" sz="1050" spc="300" dirty="0" smtClean="0">
                  <a:solidFill>
                    <a:srgbClr val="C00000"/>
                  </a:solidFill>
                  <a:latin typeface="Arial Narrow" charset="0"/>
                  <a:ea typeface="Arial Narrow" charset="0"/>
                  <a:cs typeface="Arial Narrow" charset="0"/>
                </a:rPr>
                <a:t>2018</a:t>
              </a:r>
              <a:endParaRPr lang="ru-RU" sz="1050" spc="300" dirty="0">
                <a:solidFill>
                  <a:srgbClr val="C00000"/>
                </a:solidFill>
                <a:latin typeface="Arial Narrow" charset="0"/>
                <a:ea typeface="Arial Narrow" charset="0"/>
                <a:cs typeface="Arial Narrow" charset="0"/>
              </a:endParaRPr>
            </a:p>
          </p:txBody>
        </p:sp>
      </p:grpSp>
      <p:pic>
        <p:nvPicPr>
          <p:cNvPr id="10" name="Изображение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73916" y="5570987"/>
            <a:ext cx="1828313" cy="1303352"/>
          </a:xfrm>
          <a:prstGeom prst="rect">
            <a:avLst/>
          </a:prstGeom>
        </p:spPr>
      </p:pic>
      <p:sp>
        <p:nvSpPr>
          <p:cNvPr id="12" name="Прямоугольник 11"/>
          <p:cNvSpPr/>
          <p:nvPr/>
        </p:nvSpPr>
        <p:spPr>
          <a:xfrm>
            <a:off x="190501" y="1390650"/>
            <a:ext cx="9477374" cy="3693319"/>
          </a:xfrm>
          <a:prstGeom prst="rect">
            <a:avLst/>
          </a:prstGeom>
        </p:spPr>
        <p:txBody>
          <a:bodyPr wrap="square" lIns="0" tIns="0" rIns="0" bIns="0">
            <a:spAutoFit/>
          </a:bodyPr>
          <a:lstStyle/>
          <a:p>
            <a:pPr algn="ctr"/>
            <a:endParaRPr lang="ru-RU" sz="4000" b="1" spc="20" dirty="0" smtClean="0">
              <a:solidFill>
                <a:schemeClr val="bg1"/>
              </a:solidFill>
              <a:latin typeface="Century Gothic" charset="0"/>
            </a:endParaRPr>
          </a:p>
          <a:p>
            <a:pPr algn="ctr"/>
            <a:r>
              <a:rPr lang="ru-RU" sz="4000" b="1" spc="20" dirty="0" smtClean="0">
                <a:solidFill>
                  <a:schemeClr val="bg1"/>
                </a:solidFill>
                <a:latin typeface="Century Gothic" charset="0"/>
              </a:rPr>
              <a:t>Форма ФСН № 19                                              «Сведения о детях-инвалидах»</a:t>
            </a:r>
          </a:p>
          <a:p>
            <a:pPr algn="ctr"/>
            <a:endParaRPr lang="ru-RU" sz="2000" b="1" dirty="0" smtClean="0">
              <a:solidFill>
                <a:schemeClr val="bg1"/>
              </a:solidFill>
              <a:ea typeface="Times New Roman" pitchFamily="18" charset="0"/>
              <a:cs typeface="Times New Roman" pitchFamily="18" charset="0"/>
            </a:endParaRPr>
          </a:p>
          <a:p>
            <a:pPr algn="ctr"/>
            <a:r>
              <a:rPr lang="ru-RU" sz="2800" b="1" dirty="0" smtClean="0">
                <a:solidFill>
                  <a:schemeClr val="bg1"/>
                </a:solidFill>
                <a:ea typeface="Times New Roman" pitchFamily="18" charset="0"/>
                <a:cs typeface="Times New Roman" pitchFamily="18" charset="0"/>
              </a:rPr>
              <a:t>утверждена приказом Росстата №866 от 27.12.2016</a:t>
            </a:r>
            <a:r>
              <a:rPr lang="ru-RU" sz="2800" b="1" spc="20" dirty="0" smtClean="0">
                <a:solidFill>
                  <a:schemeClr val="bg1"/>
                </a:solidFill>
                <a:latin typeface="Century Gothic" charset="0"/>
              </a:rPr>
              <a:t>                   </a:t>
            </a:r>
            <a:endParaRPr lang="ru-RU" sz="2800" b="1" spc="20" dirty="0" smtClean="0">
              <a:solidFill>
                <a:schemeClr val="bg1"/>
              </a:solidFill>
              <a:latin typeface="Century Gothic" charset="0"/>
              <a:ea typeface="Century Gothic" charset="0"/>
              <a:cs typeface="Century Gothic" charset="0"/>
            </a:endParaRPr>
          </a:p>
          <a:p>
            <a:pPr algn="ctr"/>
            <a:endParaRPr lang="ru-RU" b="1" spc="20" dirty="0" smtClean="0">
              <a:solidFill>
                <a:schemeClr val="bg1"/>
              </a:solidFill>
              <a:latin typeface="Century Gothic" charset="0"/>
              <a:ea typeface="Century Gothic" charset="0"/>
              <a:cs typeface="Century Gothic" charset="0"/>
            </a:endParaRPr>
          </a:p>
          <a:p>
            <a:pPr algn="ctr"/>
            <a:endParaRPr lang="ru-RU" b="1" spc="20" dirty="0" smtClean="0">
              <a:solidFill>
                <a:schemeClr val="bg1"/>
              </a:solidFill>
              <a:latin typeface="Century Gothic" charset="0"/>
              <a:ea typeface="Century Gothic" charset="0"/>
              <a:cs typeface="Century Gothic" charset="0"/>
            </a:endParaRPr>
          </a:p>
          <a:p>
            <a:pPr algn="ctr"/>
            <a:endParaRPr lang="ru-RU" b="1" spc="20" dirty="0" smtClean="0">
              <a:solidFill>
                <a:schemeClr val="bg1"/>
              </a:solidFill>
              <a:latin typeface="Century Gothic" charset="0"/>
              <a:ea typeface="Century Gothic" charset="0"/>
              <a:cs typeface="Century Gothic" charset="0"/>
            </a:endParaRPr>
          </a:p>
          <a:p>
            <a:pPr algn="ctr"/>
            <a:r>
              <a:rPr lang="ru-RU" b="1" spc="20" dirty="0" smtClean="0">
                <a:solidFill>
                  <a:schemeClr val="bg1"/>
                </a:solidFill>
                <a:latin typeface="Century Gothic" charset="0"/>
                <a:ea typeface="Century Gothic" charset="0"/>
                <a:cs typeface="Century Gothic" charset="0"/>
              </a:rPr>
              <a:t>Альтфедер Анна Владимировна</a:t>
            </a:r>
            <a:endParaRPr lang="ru-RU" spc="20" dirty="0">
              <a:solidFill>
                <a:schemeClr val="bg1"/>
              </a:solidFill>
              <a:latin typeface="Century Gothic" charset="0"/>
              <a:ea typeface="Century Gothic" charset="0"/>
              <a:cs typeface="Century Gothic" charset="0"/>
            </a:endParaRPr>
          </a:p>
        </p:txBody>
      </p:sp>
      <p:sp>
        <p:nvSpPr>
          <p:cNvPr id="13" name="TextBox 12"/>
          <p:cNvSpPr txBox="1"/>
          <p:nvPr/>
        </p:nvSpPr>
        <p:spPr>
          <a:xfrm>
            <a:off x="4324351" y="6010275"/>
            <a:ext cx="828674" cy="707886"/>
          </a:xfrm>
          <a:prstGeom prst="rect">
            <a:avLst/>
          </a:prstGeom>
          <a:noFill/>
        </p:spPr>
        <p:txBody>
          <a:bodyPr wrap="square" rtlCol="0">
            <a:spAutoFit/>
          </a:bodyPr>
          <a:lstStyle/>
          <a:p>
            <a:r>
              <a:rPr lang="ru-RU" sz="2000" b="1" dirty="0" smtClean="0"/>
              <a:t>2018</a:t>
            </a:r>
          </a:p>
          <a:p>
            <a:endParaRPr lang="ru-RU" sz="2000" b="1" dirty="0"/>
          </a:p>
        </p:txBody>
      </p:sp>
      <p:sp>
        <p:nvSpPr>
          <p:cNvPr id="14" name="Улыбающееся лицо 13"/>
          <p:cNvSpPr/>
          <p:nvPr/>
        </p:nvSpPr>
        <p:spPr>
          <a:xfrm>
            <a:off x="8772525" y="123825"/>
            <a:ext cx="914400" cy="9334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32998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Содержание таблицы 2000.</a:t>
            </a:r>
            <a:endParaRPr lang="ru-RU" b="1" dirty="0"/>
          </a:p>
        </p:txBody>
      </p:sp>
      <p:graphicFrame>
        <p:nvGraphicFramePr>
          <p:cNvPr id="3" name="Таблица 2"/>
          <p:cNvGraphicFramePr>
            <a:graphicFrameLocks noGrp="1"/>
          </p:cNvGraphicFramePr>
          <p:nvPr/>
        </p:nvGraphicFramePr>
        <p:xfrm>
          <a:off x="209550" y="704850"/>
          <a:ext cx="9696450" cy="5552462"/>
        </p:xfrm>
        <a:graphic>
          <a:graphicData uri="http://schemas.openxmlformats.org/drawingml/2006/table">
            <a:tbl>
              <a:tblPr/>
              <a:tblGrid>
                <a:gridCol w="3316708"/>
                <a:gridCol w="352535"/>
                <a:gridCol w="682327"/>
                <a:gridCol w="534488"/>
                <a:gridCol w="534488"/>
                <a:gridCol w="534488"/>
                <a:gridCol w="534488"/>
                <a:gridCol w="534488"/>
                <a:gridCol w="534488"/>
                <a:gridCol w="534488"/>
                <a:gridCol w="534488"/>
                <a:gridCol w="534488"/>
                <a:gridCol w="534488"/>
              </a:tblGrid>
              <a:tr h="182221">
                <a:tc rowSpan="3">
                  <a:txBody>
                    <a:bodyPr/>
                    <a:lstStyle/>
                    <a:p>
                      <a:pPr algn="ctr" fontAlgn="ctr"/>
                      <a:r>
                        <a:rPr lang="ru-RU" sz="1000" b="1" i="0" u="none" strike="noStrike" dirty="0">
                          <a:solidFill>
                            <a:srgbClr val="000000"/>
                          </a:solidFill>
                          <a:latin typeface="Tahoma"/>
                        </a:rPr>
                        <a:t>Наименование классов и отдельных болезней</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500" b="1" i="0" u="none" strike="noStrike">
                          <a:solidFill>
                            <a:srgbClr val="000000"/>
                          </a:solidFill>
                          <a:latin typeface="Tahoma"/>
                        </a:rPr>
                        <a:t>№ строки</a:t>
                      </a:r>
                    </a:p>
                  </a:txBody>
                  <a:tcPr marL="7539" marR="7539" marT="75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500" b="1" i="0" u="none" strike="noStrike">
                          <a:solidFill>
                            <a:srgbClr val="000000"/>
                          </a:solidFill>
                          <a:latin typeface="Tahoma"/>
                        </a:rPr>
                        <a:t>Код по МКБ Х пересмотра</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t"/>
                      <a:r>
                        <a:rPr lang="ru-RU" sz="800" b="1" i="0" u="none" strike="noStrike">
                          <a:solidFill>
                            <a:srgbClr val="000000"/>
                          </a:solidFill>
                          <a:latin typeface="Tahoma"/>
                        </a:rPr>
                        <a:t>Всего детей - инвалидов </a:t>
                      </a:r>
                      <a:br>
                        <a:rPr lang="ru-RU" sz="800" b="1" i="0" u="none" strike="noStrike">
                          <a:solidFill>
                            <a:srgbClr val="000000"/>
                          </a:solidFill>
                          <a:latin typeface="Tahoma"/>
                        </a:rPr>
                      </a:br>
                      <a:r>
                        <a:rPr lang="ru-RU" sz="800" b="1" i="0" u="none" strike="noStrike">
                          <a:solidFill>
                            <a:srgbClr val="000000"/>
                          </a:solidFill>
                          <a:latin typeface="Tahoma"/>
                        </a:rPr>
                        <a:t>(0 – 17 лет)</a:t>
                      </a:r>
                      <a:br>
                        <a:rPr lang="ru-RU" sz="800" b="1" i="0" u="none" strike="noStrike">
                          <a:solidFill>
                            <a:srgbClr val="000000"/>
                          </a:solidFill>
                          <a:latin typeface="Tahoma"/>
                        </a:rPr>
                      </a:br>
                      <a:endParaRPr lang="ru-RU" sz="800" b="1" i="0" u="none" strike="noStrike">
                        <a:solidFill>
                          <a:srgbClr val="000000"/>
                        </a:solidFill>
                        <a:latin typeface="Tahoma"/>
                      </a:endParaRP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ru-RU"/>
                    </a:p>
                  </a:txBody>
                  <a:tcPr/>
                </a:tc>
                <a:tc gridSpan="8">
                  <a:txBody>
                    <a:bodyPr/>
                    <a:lstStyle/>
                    <a:p>
                      <a:pPr algn="ctr" fontAlgn="t"/>
                      <a:r>
                        <a:rPr lang="ru-RU" sz="800" b="1" i="0" u="none" strike="noStrike">
                          <a:solidFill>
                            <a:srgbClr val="000000"/>
                          </a:solidFill>
                          <a:latin typeface="Tahoma"/>
                        </a:rPr>
                        <a:t>в том числе в возрасте (лет):</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84504">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algn="ctr" fontAlgn="ctr"/>
                      <a:r>
                        <a:rPr lang="ru-RU" sz="1000" b="1" i="0" u="none" strike="noStrike" dirty="0">
                          <a:solidFill>
                            <a:srgbClr val="000000"/>
                          </a:solidFill>
                          <a:latin typeface="Tahoma"/>
                        </a:rPr>
                        <a:t>от 0 до 4 лет </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a:solidFill>
                            <a:srgbClr val="000000"/>
                          </a:solidFill>
                          <a:latin typeface="Tahoma"/>
                        </a:rPr>
                        <a:t>от 5 до 9 лет</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a:solidFill>
                            <a:srgbClr val="000000"/>
                          </a:solidFill>
                          <a:latin typeface="Tahoma"/>
                        </a:rPr>
                        <a:t>от 10 до 14 </a:t>
                      </a:r>
                      <a:r>
                        <a:rPr lang="ru-RU" sz="1000" b="1" i="0" u="none" strike="noStrike" dirty="0" smtClean="0">
                          <a:solidFill>
                            <a:srgbClr val="000000"/>
                          </a:solidFill>
                          <a:latin typeface="Tahoma"/>
                        </a:rPr>
                        <a:t>лет</a:t>
                      </a:r>
                      <a:endParaRPr lang="ru-RU" sz="10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smtClean="0">
                          <a:solidFill>
                            <a:srgbClr val="000000"/>
                          </a:solidFill>
                          <a:latin typeface="Tahoma"/>
                        </a:rPr>
                        <a:t>от</a:t>
                      </a:r>
                      <a:r>
                        <a:rPr lang="ru-RU" sz="1000" b="1" i="0" u="none" strike="noStrike" baseline="0" dirty="0" smtClean="0">
                          <a:solidFill>
                            <a:srgbClr val="000000"/>
                          </a:solidFill>
                          <a:latin typeface="Tahoma"/>
                        </a:rPr>
                        <a:t> </a:t>
                      </a:r>
                      <a:r>
                        <a:rPr lang="ru-RU" sz="1000" b="1" i="0" u="none" strike="noStrike" dirty="0" smtClean="0">
                          <a:solidFill>
                            <a:srgbClr val="000000"/>
                          </a:solidFill>
                          <a:latin typeface="Tahoma"/>
                        </a:rPr>
                        <a:t>15</a:t>
                      </a:r>
                      <a:r>
                        <a:rPr lang="ru-RU" sz="1000" b="1" i="0" u="none" strike="noStrike" baseline="0" dirty="0" smtClean="0">
                          <a:solidFill>
                            <a:srgbClr val="000000"/>
                          </a:solidFill>
                          <a:latin typeface="Tahoma"/>
                        </a:rPr>
                        <a:t> до </a:t>
                      </a:r>
                      <a:r>
                        <a:rPr lang="ru-RU" sz="1000" b="1" i="0" u="none" strike="noStrike" dirty="0" smtClean="0">
                          <a:solidFill>
                            <a:srgbClr val="000000"/>
                          </a:solidFill>
                          <a:latin typeface="Tahoma"/>
                        </a:rPr>
                        <a:t>17 </a:t>
                      </a:r>
                      <a:endParaRPr lang="ru-RU" sz="10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18039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21">
                <a:tc>
                  <a:txBody>
                    <a:bodyPr/>
                    <a:lstStyle/>
                    <a:p>
                      <a:pPr algn="ctr" fontAlgn="t"/>
                      <a:r>
                        <a:rPr lang="ru-RU" sz="800" b="1" i="0" u="none" strike="noStrike">
                          <a:solidFill>
                            <a:srgbClr val="000000"/>
                          </a:solidFill>
                          <a:latin typeface="Tahoma"/>
                        </a:rPr>
                        <a:t>1</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2</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3</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4</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5</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6</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7</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8</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9</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10</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11</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12</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13</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340">
                <a:tc>
                  <a:txBody>
                    <a:bodyPr/>
                    <a:lstStyle/>
                    <a:p>
                      <a:pPr algn="l" fontAlgn="t"/>
                      <a:r>
                        <a:rPr lang="ru-RU" sz="800" b="1" i="0" u="none" strike="noStrike" dirty="0">
                          <a:solidFill>
                            <a:srgbClr val="000000"/>
                          </a:solidFill>
                          <a:latin typeface="Tahoma"/>
                        </a:rPr>
                        <a:t> </a:t>
                      </a:r>
                      <a:r>
                        <a:rPr lang="ru-RU" sz="1100" b="1" i="0" u="none" strike="noStrike" dirty="0">
                          <a:solidFill>
                            <a:srgbClr val="000000"/>
                          </a:solidFill>
                          <a:latin typeface="Tahoma"/>
                        </a:rPr>
                        <a:t>Всего заболеваний</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A00-T98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09160">
                <a:tc>
                  <a:txBody>
                    <a:bodyPr/>
                    <a:lstStyle/>
                    <a:p>
                      <a:pPr algn="l" fontAlgn="t"/>
                      <a:r>
                        <a:rPr lang="ru-RU" sz="900" b="1" i="0" u="none" strike="noStrike" dirty="0">
                          <a:solidFill>
                            <a:schemeClr val="accent6">
                              <a:lumMod val="75000"/>
                            </a:schemeClr>
                          </a:solidFill>
                          <a:latin typeface="Tahoma"/>
                        </a:rPr>
                        <a:t>   психические расстройства и расстройства поведения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endParaRPr lang="ru-RU" sz="900" b="1" i="0" u="none" strike="noStrike" dirty="0" smtClean="0">
                        <a:solidFill>
                          <a:schemeClr val="accent6">
                            <a:lumMod val="75000"/>
                          </a:schemeClr>
                        </a:solidFill>
                        <a:latin typeface="Tahoma"/>
                      </a:endParaRPr>
                    </a:p>
                    <a:p>
                      <a:pPr algn="ctr" fontAlgn="ctr"/>
                      <a:r>
                        <a:rPr lang="ru-RU" sz="900" b="1" i="0" u="none" strike="noStrike" dirty="0" smtClean="0">
                          <a:solidFill>
                            <a:schemeClr val="accent6">
                              <a:lumMod val="75000"/>
                            </a:schemeClr>
                          </a:solidFill>
                          <a:latin typeface="Tahoma"/>
                        </a:rPr>
                        <a:t>6.0</a:t>
                      </a:r>
                    </a:p>
                    <a:p>
                      <a:pPr algn="ct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900" b="1" i="0" u="none" strike="noStrike" dirty="0">
                          <a:solidFill>
                            <a:schemeClr val="accent6">
                              <a:lumMod val="75000"/>
                            </a:schemeClr>
                          </a:solidFill>
                          <a:latin typeface="Tahoma"/>
                        </a:rPr>
                        <a:t>F00-F99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54672">
                <a:tc>
                  <a:txBody>
                    <a:bodyPr/>
                    <a:lstStyle/>
                    <a:p>
                      <a:pPr algn="l" fontAlgn="t"/>
                      <a:r>
                        <a:rPr lang="ru-RU" sz="900" b="1" i="0" u="none" strike="noStrike" dirty="0" smtClean="0">
                          <a:solidFill>
                            <a:schemeClr val="accent6">
                              <a:lumMod val="75000"/>
                            </a:schemeClr>
                          </a:solidFill>
                          <a:latin typeface="Tahoma"/>
                        </a:rPr>
                        <a:t>                                          умственная отсталость</a:t>
                      </a:r>
                      <a:endParaRPr lang="ru-RU" sz="900" b="1" i="0" u="none" strike="noStrike" dirty="0">
                        <a:solidFill>
                          <a:schemeClr val="accent6">
                            <a:lumMod val="75000"/>
                          </a:schemeClr>
                        </a:solidFill>
                        <a:latin typeface="Tahoma"/>
                      </a:endParaRP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ru-RU" sz="1000" b="1" i="0" u="none" strike="noStrike" dirty="0" smtClean="0">
                          <a:solidFill>
                            <a:schemeClr val="accent6">
                              <a:lumMod val="75000"/>
                            </a:schemeClr>
                          </a:solidFill>
                          <a:latin typeface="Tahoma"/>
                        </a:rPr>
                        <a:t>6.1</a:t>
                      </a:r>
                      <a:endParaRPr lang="ru-RU" sz="10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1" i="0" u="none" strike="noStrike" dirty="0" smtClean="0">
                        <a:solidFill>
                          <a:schemeClr val="accent6">
                            <a:lumMod val="75000"/>
                          </a:schemeClr>
                        </a:solidFill>
                        <a:latin typeface="Tahoma"/>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accent6">
                              <a:lumMod val="75000"/>
                            </a:schemeClr>
                          </a:solidFill>
                          <a:latin typeface="Tahoma"/>
                        </a:rPr>
                        <a:t>F</a:t>
                      </a:r>
                      <a:r>
                        <a:rPr lang="ru-RU" sz="900" b="1" i="0" u="none" strike="noStrike" dirty="0" smtClean="0">
                          <a:solidFill>
                            <a:schemeClr val="accent6">
                              <a:lumMod val="75000"/>
                            </a:schemeClr>
                          </a:solidFill>
                          <a:latin typeface="Tahoma"/>
                        </a:rPr>
                        <a:t>7</a:t>
                      </a:r>
                      <a:r>
                        <a:rPr lang="en-US" sz="900" b="1" i="0" u="none" strike="noStrike" dirty="0" smtClean="0">
                          <a:solidFill>
                            <a:schemeClr val="accent6">
                              <a:lumMod val="75000"/>
                            </a:schemeClr>
                          </a:solidFill>
                          <a:latin typeface="Tahoma"/>
                        </a:rPr>
                        <a:t>0-F</a:t>
                      </a:r>
                      <a:r>
                        <a:rPr lang="ru-RU" sz="900" b="1" i="0" u="none" strike="noStrike" dirty="0" smtClean="0">
                          <a:solidFill>
                            <a:schemeClr val="accent6">
                              <a:lumMod val="75000"/>
                            </a:schemeClr>
                          </a:solidFill>
                          <a:latin typeface="Tahoma"/>
                        </a:rPr>
                        <a:t>7</a:t>
                      </a:r>
                      <a:r>
                        <a:rPr lang="en-US" sz="900" b="1" i="0" u="none" strike="noStrike" dirty="0" smtClean="0">
                          <a:solidFill>
                            <a:schemeClr val="accent6">
                              <a:lumMod val="75000"/>
                            </a:schemeClr>
                          </a:solidFill>
                          <a:latin typeface="Tahoma"/>
                        </a:rPr>
                        <a:t>9</a:t>
                      </a:r>
                    </a:p>
                    <a:p>
                      <a:pPr algn="ctr" fontAlgn="ctr"/>
                      <a:endParaRPr lang="en-US"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54672">
                <a:tc>
                  <a:txBody>
                    <a:bodyPr/>
                    <a:lstStyle/>
                    <a:p>
                      <a:pPr algn="l" fontAlgn="t"/>
                      <a:r>
                        <a:rPr lang="ru-RU" sz="900" b="1" i="0" u="none" strike="noStrike" dirty="0" smtClean="0">
                          <a:solidFill>
                            <a:schemeClr val="accent6">
                              <a:lumMod val="75000"/>
                            </a:schemeClr>
                          </a:solidFill>
                          <a:latin typeface="Tahoma"/>
                        </a:rPr>
                        <a:t>                                          детский аутизим</a:t>
                      </a:r>
                      <a:endParaRPr lang="ru-RU" sz="900" b="1" i="0" u="none" strike="noStrike" dirty="0">
                        <a:solidFill>
                          <a:schemeClr val="accent6">
                            <a:lumMod val="75000"/>
                          </a:schemeClr>
                        </a:solidFill>
                        <a:latin typeface="Tahoma"/>
                      </a:endParaRP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ru-RU" sz="1000" b="1" i="0" u="none" strike="noStrike" dirty="0" smtClean="0">
                          <a:solidFill>
                            <a:schemeClr val="accent6">
                              <a:lumMod val="75000"/>
                            </a:schemeClr>
                          </a:solidFill>
                          <a:latin typeface="Tahoma"/>
                        </a:rPr>
                        <a:t>6.2</a:t>
                      </a:r>
                      <a:endParaRPr lang="ru-RU" sz="10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ru-RU" sz="900" b="1" i="0" u="none" strike="noStrike" dirty="0" smtClean="0">
                        <a:solidFill>
                          <a:schemeClr val="accent6">
                            <a:lumMod val="75000"/>
                          </a:schemeClr>
                        </a:solidFill>
                        <a:latin typeface="Tahoma"/>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900" b="1" i="0" u="none" strike="noStrike" dirty="0" smtClean="0">
                          <a:solidFill>
                            <a:schemeClr val="accent6">
                              <a:lumMod val="75000"/>
                            </a:schemeClr>
                          </a:solidFill>
                          <a:latin typeface="Tahoma"/>
                        </a:rPr>
                        <a:t>F</a:t>
                      </a:r>
                      <a:r>
                        <a:rPr lang="ru-RU" sz="900" b="1" i="0" u="none" strike="noStrike" dirty="0" smtClean="0">
                          <a:solidFill>
                            <a:schemeClr val="accent6">
                              <a:lumMod val="75000"/>
                            </a:schemeClr>
                          </a:solidFill>
                          <a:latin typeface="Tahoma"/>
                        </a:rPr>
                        <a:t>84.0</a:t>
                      </a:r>
                      <a:r>
                        <a:rPr lang="en-US" sz="900" b="1" i="0" u="none" strike="noStrike" dirty="0" smtClean="0">
                          <a:solidFill>
                            <a:schemeClr val="accent6">
                              <a:lumMod val="75000"/>
                            </a:schemeClr>
                          </a:solidFill>
                          <a:latin typeface="Tahoma"/>
                        </a:rPr>
                        <a:t>-</a:t>
                      </a:r>
                      <a:r>
                        <a:rPr lang="ru-RU" sz="900" b="1" i="0" u="none" strike="noStrike" dirty="0" smtClean="0">
                          <a:solidFill>
                            <a:schemeClr val="accent6">
                              <a:lumMod val="75000"/>
                            </a:schemeClr>
                          </a:solidFill>
                          <a:latin typeface="Tahoma"/>
                        </a:rPr>
                        <a:t>3</a:t>
                      </a:r>
                      <a:endParaRPr lang="en-US" sz="900" b="1" i="0" u="none" strike="noStrike" dirty="0" smtClean="0">
                        <a:solidFill>
                          <a:schemeClr val="accent6">
                            <a:lumMod val="75000"/>
                          </a:schemeClr>
                        </a:solidFill>
                        <a:latin typeface="Tahoma"/>
                      </a:endParaRPr>
                    </a:p>
                    <a:p>
                      <a:pPr algn="ctr" fontAlgn="ctr"/>
                      <a:endParaRPr lang="en-US"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54672">
                <a:tc>
                  <a:txBody>
                    <a:bodyPr/>
                    <a:lstStyle/>
                    <a:p>
                      <a:pPr algn="l" fontAlgn="t"/>
                      <a:r>
                        <a:rPr lang="ru-RU" sz="800" b="1" i="0" u="none" strike="noStrike" dirty="0">
                          <a:solidFill>
                            <a:srgbClr val="000000"/>
                          </a:solidFill>
                          <a:latin typeface="Tahoma"/>
                        </a:rPr>
                        <a:t>   болезни нервной системы</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dirty="0">
                          <a:solidFill>
                            <a:srgbClr val="000000"/>
                          </a:solidFill>
                          <a:latin typeface="Tahoma"/>
                        </a:rPr>
                        <a:t>7</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G00-G99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глаза и его придаточного отростка</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H00-H59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уха и сосцевидного отростка</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H60-H95</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системы кровообращения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10</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I00-I99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органов дыхания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11</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J00-J99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органов пищеварения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12</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K00-K93</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кожи и подкожной клетчатки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13</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L00-L99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болезни костно-мышечной системы и соединительной ткани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14</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M00-M99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мочеполовой системы</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15</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N00-N99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отдельные состояния, возникающие в перинатальном периоде</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17</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P05-P96</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врожденные аномалии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Q00-Q99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травмы, отравления и некоторые другие последствия воздействия внешних причин</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S00-T98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Загнутый угол 3"/>
          <p:cNvSpPr/>
          <p:nvPr/>
        </p:nvSpPr>
        <p:spPr>
          <a:xfrm>
            <a:off x="5362575" y="2143126"/>
            <a:ext cx="4267200" cy="3181350"/>
          </a:xfrm>
          <a:prstGeom prst="foldedCorner">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2000" b="1" dirty="0" smtClean="0">
                <a:solidFill>
                  <a:srgbClr val="FF0000"/>
                </a:solidFill>
              </a:rPr>
              <a:t>Внимание к строкам 6.0, 6.1, 6.2:   </a:t>
            </a:r>
          </a:p>
          <a:p>
            <a:pPr algn="ctr"/>
            <a:endParaRPr lang="ru-RU" dirty="0" smtClean="0">
              <a:solidFill>
                <a:schemeClr val="tx1"/>
              </a:solidFill>
            </a:endParaRPr>
          </a:p>
          <a:p>
            <a:pPr algn="ctr"/>
            <a:r>
              <a:rPr lang="ru-RU" dirty="0" smtClean="0">
                <a:solidFill>
                  <a:schemeClr val="tx1"/>
                </a:solidFill>
              </a:rPr>
              <a:t>заполняют только специализированные медицинские организации (ПНД, ПКБ),              строго выверяя данные по форме №36 т.2180 гр.9 стр.1 (всего), стр.4 (детский аутизм), стр.6 (умственная отсталость);                                           гр.6 «впервые установлена инвалидность» соотнести с формой №19 т.1000 гр.4</a:t>
            </a:r>
            <a:endParaRPr lang="ru-RU" dirty="0">
              <a:solidFill>
                <a:schemeClr val="tx1"/>
              </a:solidFill>
            </a:endParaRPr>
          </a:p>
        </p:txBody>
      </p:sp>
      <p:sp>
        <p:nvSpPr>
          <p:cNvPr id="5" name="Улыбающееся лицо 4"/>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Содержание таблицы 2000.</a:t>
            </a:r>
            <a:endParaRPr lang="ru-RU" b="1" dirty="0"/>
          </a:p>
        </p:txBody>
      </p:sp>
      <p:graphicFrame>
        <p:nvGraphicFramePr>
          <p:cNvPr id="3" name="Таблица 2"/>
          <p:cNvGraphicFramePr>
            <a:graphicFrameLocks noGrp="1"/>
          </p:cNvGraphicFramePr>
          <p:nvPr/>
        </p:nvGraphicFramePr>
        <p:xfrm>
          <a:off x="285746" y="704850"/>
          <a:ext cx="9372604" cy="5095874"/>
        </p:xfrm>
        <a:graphic>
          <a:graphicData uri="http://schemas.openxmlformats.org/drawingml/2006/table">
            <a:tbl>
              <a:tblPr/>
              <a:tblGrid>
                <a:gridCol w="3242066"/>
                <a:gridCol w="338764"/>
                <a:gridCol w="655674"/>
                <a:gridCol w="513610"/>
                <a:gridCol w="513610"/>
                <a:gridCol w="513610"/>
                <a:gridCol w="513610"/>
                <a:gridCol w="513610"/>
                <a:gridCol w="513610"/>
                <a:gridCol w="513610"/>
                <a:gridCol w="513610"/>
                <a:gridCol w="513610"/>
                <a:gridCol w="513610"/>
              </a:tblGrid>
              <a:tr h="289478">
                <a:tc gridSpan="13">
                  <a:txBody>
                    <a:bodyPr/>
                    <a:lstStyle/>
                    <a:p>
                      <a:pPr algn="ctr" fontAlgn="ctr"/>
                      <a:endParaRPr lang="ru-RU" sz="1300" b="1" i="0" u="none" strike="noStrike" dirty="0">
                        <a:latin typeface="Arial"/>
                      </a:endParaRPr>
                    </a:p>
                  </a:txBody>
                  <a:tcPr marL="7539" marR="7539" marT="7539"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2221">
                <a:tc rowSpan="3">
                  <a:txBody>
                    <a:bodyPr/>
                    <a:lstStyle/>
                    <a:p>
                      <a:pPr algn="ctr" fontAlgn="ctr"/>
                      <a:r>
                        <a:rPr lang="ru-RU" sz="800" b="1" i="0" u="none" strike="noStrike" dirty="0">
                          <a:solidFill>
                            <a:srgbClr val="000000"/>
                          </a:solidFill>
                          <a:latin typeface="Tahoma"/>
                        </a:rPr>
                        <a:t>Наименование классов и отдельных болезней</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500" b="1" i="0" u="none" strike="noStrike">
                          <a:solidFill>
                            <a:srgbClr val="000000"/>
                          </a:solidFill>
                          <a:latin typeface="Tahoma"/>
                        </a:rPr>
                        <a:t>№ строки</a:t>
                      </a:r>
                    </a:p>
                  </a:txBody>
                  <a:tcPr marL="7539" marR="7539" marT="75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500" b="1" i="0" u="none" strike="noStrike">
                          <a:solidFill>
                            <a:srgbClr val="000000"/>
                          </a:solidFill>
                          <a:latin typeface="Tahoma"/>
                        </a:rPr>
                        <a:t>Код по МКБ Х пересмотра</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l" fontAlgn="t"/>
                      <a:r>
                        <a:rPr lang="ru-RU" sz="800" b="1" i="0" u="none" strike="noStrike">
                          <a:solidFill>
                            <a:srgbClr val="000000"/>
                          </a:solidFill>
                          <a:latin typeface="Tahoma"/>
                        </a:rPr>
                        <a:t>Всего детей - инвалидов </a:t>
                      </a:r>
                      <a:br>
                        <a:rPr lang="ru-RU" sz="800" b="1" i="0" u="none" strike="noStrike">
                          <a:solidFill>
                            <a:srgbClr val="000000"/>
                          </a:solidFill>
                          <a:latin typeface="Tahoma"/>
                        </a:rPr>
                      </a:br>
                      <a:r>
                        <a:rPr lang="ru-RU" sz="800" b="1" i="0" u="none" strike="noStrike">
                          <a:solidFill>
                            <a:srgbClr val="000000"/>
                          </a:solidFill>
                          <a:latin typeface="Tahoma"/>
                        </a:rPr>
                        <a:t>(0 – 17 лет)</a:t>
                      </a:r>
                      <a:br>
                        <a:rPr lang="ru-RU" sz="800" b="1" i="0" u="none" strike="noStrike">
                          <a:solidFill>
                            <a:srgbClr val="000000"/>
                          </a:solidFill>
                          <a:latin typeface="Tahoma"/>
                        </a:rPr>
                      </a:br>
                      <a:endParaRPr lang="ru-RU" sz="800" b="1" i="0" u="none" strike="noStrike">
                        <a:solidFill>
                          <a:srgbClr val="000000"/>
                        </a:solidFill>
                        <a:latin typeface="Tahoma"/>
                      </a:endParaRP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ru-RU"/>
                    </a:p>
                  </a:txBody>
                  <a:tcPr/>
                </a:tc>
                <a:tc gridSpan="8">
                  <a:txBody>
                    <a:bodyPr/>
                    <a:lstStyle/>
                    <a:p>
                      <a:pPr algn="ctr" fontAlgn="t"/>
                      <a:r>
                        <a:rPr lang="ru-RU" sz="800" b="1" i="0" u="none" strike="noStrike">
                          <a:solidFill>
                            <a:srgbClr val="000000"/>
                          </a:solidFill>
                          <a:latin typeface="Tahoma"/>
                        </a:rPr>
                        <a:t>в том числе в возрасте (лет):</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514829">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algn="ctr" fontAlgn="ctr"/>
                      <a:r>
                        <a:rPr lang="ru-RU" sz="1000" b="1" i="0" u="none" strike="noStrike" dirty="0">
                          <a:solidFill>
                            <a:srgbClr val="000000"/>
                          </a:solidFill>
                          <a:latin typeface="Tahoma"/>
                        </a:rPr>
                        <a:t>от 0 до 4 лет </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a:solidFill>
                            <a:srgbClr val="000000"/>
                          </a:solidFill>
                          <a:latin typeface="Tahoma"/>
                        </a:rPr>
                        <a:t>от 5 до 9 лет</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a:solidFill>
                            <a:srgbClr val="000000"/>
                          </a:solidFill>
                          <a:latin typeface="Tahoma"/>
                        </a:rPr>
                        <a:t>от 10 до 14 </a:t>
                      </a:r>
                      <a:r>
                        <a:rPr lang="ru-RU" sz="1000" b="1" i="0" u="none" strike="noStrike" dirty="0" smtClean="0">
                          <a:solidFill>
                            <a:srgbClr val="000000"/>
                          </a:solidFill>
                          <a:latin typeface="Tahoma"/>
                        </a:rPr>
                        <a:t>лет</a:t>
                      </a:r>
                      <a:endParaRPr lang="ru-RU" sz="10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000" b="1" i="0" u="none" strike="noStrike" dirty="0" smtClean="0">
                          <a:solidFill>
                            <a:srgbClr val="000000"/>
                          </a:solidFill>
                          <a:latin typeface="Tahoma"/>
                        </a:rPr>
                        <a:t>от</a:t>
                      </a:r>
                      <a:r>
                        <a:rPr lang="ru-RU" sz="1000" b="1" i="0" u="none" strike="noStrike" baseline="0" dirty="0" smtClean="0">
                          <a:solidFill>
                            <a:srgbClr val="000000"/>
                          </a:solidFill>
                          <a:latin typeface="Tahoma"/>
                        </a:rPr>
                        <a:t> </a:t>
                      </a:r>
                      <a:r>
                        <a:rPr lang="ru-RU" sz="1000" b="1" i="0" u="none" strike="noStrike" dirty="0" smtClean="0">
                          <a:solidFill>
                            <a:srgbClr val="000000"/>
                          </a:solidFill>
                          <a:latin typeface="Tahoma"/>
                        </a:rPr>
                        <a:t>15</a:t>
                      </a:r>
                      <a:r>
                        <a:rPr lang="ru-RU" sz="1000" b="1" i="0" u="none" strike="noStrike" baseline="0" dirty="0" smtClean="0">
                          <a:solidFill>
                            <a:srgbClr val="000000"/>
                          </a:solidFill>
                          <a:latin typeface="Tahoma"/>
                        </a:rPr>
                        <a:t> до </a:t>
                      </a:r>
                      <a:r>
                        <a:rPr lang="ru-RU" sz="1000" b="1" i="0" u="none" strike="noStrike" dirty="0" smtClean="0">
                          <a:solidFill>
                            <a:srgbClr val="000000"/>
                          </a:solidFill>
                          <a:latin typeface="Tahoma"/>
                        </a:rPr>
                        <a:t>17 </a:t>
                      </a:r>
                      <a:endParaRPr lang="ru-RU" sz="10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18039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М</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600" b="1" i="0" u="none" strike="noStrike">
                          <a:solidFill>
                            <a:srgbClr val="000000"/>
                          </a:solidFill>
                          <a:latin typeface="Tahoma"/>
                        </a:rPr>
                        <a:t>Ж</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221">
                <a:tc>
                  <a:txBody>
                    <a:bodyPr/>
                    <a:lstStyle/>
                    <a:p>
                      <a:pPr algn="ctr" fontAlgn="t"/>
                      <a:r>
                        <a:rPr lang="ru-RU" sz="800" b="1" i="0" u="none" strike="noStrike">
                          <a:solidFill>
                            <a:srgbClr val="000000"/>
                          </a:solidFill>
                          <a:latin typeface="Tahoma"/>
                        </a:rPr>
                        <a:t>1</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2</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3</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4</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5</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6</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7</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8</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9</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10</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11</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12</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a:solidFill>
                            <a:srgbClr val="000000"/>
                          </a:solidFill>
                          <a:latin typeface="Tahoma"/>
                        </a:rPr>
                        <a:t>13</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8340">
                <a:tc>
                  <a:txBody>
                    <a:bodyPr/>
                    <a:lstStyle/>
                    <a:p>
                      <a:pPr algn="l" fontAlgn="t"/>
                      <a:r>
                        <a:rPr lang="ru-RU" sz="800" b="1" i="0" u="none" strike="noStrike" dirty="0">
                          <a:solidFill>
                            <a:srgbClr val="000000"/>
                          </a:solidFill>
                          <a:latin typeface="Tahoma"/>
                        </a:rPr>
                        <a:t> Всего заболеваний</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A00-T98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160">
                <a:tc>
                  <a:txBody>
                    <a:bodyPr/>
                    <a:lstStyle/>
                    <a:p>
                      <a:pPr algn="l" fontAlgn="t"/>
                      <a:r>
                        <a:rPr lang="ru-RU" sz="900" b="1" i="0" u="none" strike="noStrike" dirty="0">
                          <a:solidFill>
                            <a:schemeClr val="accent6">
                              <a:lumMod val="75000"/>
                            </a:schemeClr>
                          </a:solidFill>
                          <a:latin typeface="Tahoma"/>
                        </a:rPr>
                        <a:t>   психические расстройства и расстройства поведения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1" i="0" u="none" strike="noStrike">
                          <a:solidFill>
                            <a:schemeClr val="accent6">
                              <a:lumMod val="75000"/>
                            </a:schemeClr>
                          </a:solidFill>
                          <a:latin typeface="Tahoma"/>
                        </a:rPr>
                        <a:t>6</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chemeClr val="accent6">
                              <a:lumMod val="75000"/>
                            </a:schemeClr>
                          </a:solidFill>
                          <a:latin typeface="Tahoma"/>
                        </a:rPr>
                        <a:t>F00-F99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chemeClr val="accent6">
                            <a:lumMod val="75000"/>
                          </a:schemeClr>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нервной системы</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dirty="0">
                          <a:solidFill>
                            <a:srgbClr val="000000"/>
                          </a:solidFill>
                          <a:latin typeface="Tahoma"/>
                        </a:rPr>
                        <a:t>7</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G00-G99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глаза и его придаточного отростка</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H00-H59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уха и сосцевидного отростка</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H60-H95</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системы кровообращения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10</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I00-I99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органов дыхания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11</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J00-J99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органов пищеварения</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12</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K00-K93</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кожи и подкожной клетчатки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13</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L00-L99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болезни костно-мышечной системы и соединительной ткани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14</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M00-M99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болезни мочеполовой системы</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15</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N00-N99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отдельные состояния, возникающие в перинатальном периоде</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17</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P05-P96</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672">
                <a:tc>
                  <a:txBody>
                    <a:bodyPr/>
                    <a:lstStyle/>
                    <a:p>
                      <a:pPr algn="l" fontAlgn="t"/>
                      <a:r>
                        <a:rPr lang="ru-RU" sz="800" b="1" i="0" u="none" strike="noStrike" dirty="0">
                          <a:solidFill>
                            <a:srgbClr val="000000"/>
                          </a:solidFill>
                          <a:latin typeface="Tahoma"/>
                        </a:rPr>
                        <a:t>   врожденные аномалии</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Q00-Q99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5728">
                <a:tc>
                  <a:txBody>
                    <a:bodyPr/>
                    <a:lstStyle/>
                    <a:p>
                      <a:pPr algn="l" fontAlgn="t"/>
                      <a:r>
                        <a:rPr lang="ru-RU" sz="800" b="1" i="0" u="none" strike="noStrike" dirty="0">
                          <a:solidFill>
                            <a:srgbClr val="000000"/>
                          </a:solidFill>
                          <a:latin typeface="Tahoma"/>
                        </a:rPr>
                        <a:t>   травмы, отравления и некоторые другие последствия воздействия внешних причин</a:t>
                      </a:r>
                    </a:p>
                  </a:txBody>
                  <a:tcPr marL="7539" marR="7539" marT="753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500" b="1" i="0" u="none" strike="noStrike">
                          <a:solidFill>
                            <a:srgbClr val="000000"/>
                          </a:solidFill>
                          <a:latin typeface="Tahoma"/>
                        </a:rPr>
                        <a:t>19</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a:solidFill>
                            <a:srgbClr val="000000"/>
                          </a:solidFill>
                          <a:latin typeface="Tahoma"/>
                        </a:rPr>
                        <a:t>S00-T98</a:t>
                      </a: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7539" marR="7539" marT="75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Загнутый угол 3"/>
          <p:cNvSpPr/>
          <p:nvPr/>
        </p:nvSpPr>
        <p:spPr>
          <a:xfrm>
            <a:off x="4714875" y="2181225"/>
            <a:ext cx="5000625" cy="3771900"/>
          </a:xfrm>
          <a:prstGeom prst="foldedCorner">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sz="1400" dirty="0" smtClean="0">
              <a:solidFill>
                <a:schemeClr val="tx1"/>
              </a:solidFill>
            </a:endParaRPr>
          </a:p>
          <a:p>
            <a:endParaRPr lang="ru-RU" sz="1400" dirty="0" smtClean="0">
              <a:solidFill>
                <a:schemeClr val="tx1"/>
              </a:solidFill>
            </a:endParaRPr>
          </a:p>
          <a:p>
            <a:endParaRPr lang="ru-RU" sz="1400" dirty="0" smtClean="0">
              <a:solidFill>
                <a:schemeClr val="tx1"/>
              </a:solidFill>
            </a:endParaRPr>
          </a:p>
          <a:p>
            <a:endParaRPr lang="ru-RU" sz="1400" dirty="0" smtClean="0">
              <a:solidFill>
                <a:schemeClr val="tx1"/>
              </a:solidFill>
            </a:endParaRPr>
          </a:p>
          <a:p>
            <a:r>
              <a:rPr lang="ru-RU" sz="1600" b="1" dirty="0" smtClean="0">
                <a:solidFill>
                  <a:srgbClr val="FF0000"/>
                </a:solidFill>
              </a:rPr>
              <a:t>Внимание:</a:t>
            </a:r>
          </a:p>
          <a:p>
            <a:r>
              <a:rPr lang="ru-RU" sz="1400" b="1" dirty="0" smtClean="0">
                <a:solidFill>
                  <a:schemeClr val="tx1"/>
                </a:solidFill>
              </a:rPr>
              <a:t>«Вопросы кодирования заболеваний» </a:t>
            </a:r>
          </a:p>
          <a:p>
            <a:r>
              <a:rPr lang="ru-RU" sz="1400" dirty="0" smtClean="0">
                <a:solidFill>
                  <a:schemeClr val="tx1"/>
                </a:solidFill>
              </a:rPr>
              <a:t>Кодировать по заболеванию, обусловившему инвалидность!</a:t>
            </a:r>
          </a:p>
          <a:p>
            <a:r>
              <a:rPr lang="en-US" sz="1400" dirty="0" smtClean="0">
                <a:solidFill>
                  <a:schemeClr val="tx1"/>
                </a:solidFill>
              </a:rPr>
              <a:t>1) </a:t>
            </a:r>
            <a:r>
              <a:rPr lang="ru-RU" sz="1400" dirty="0" smtClean="0">
                <a:solidFill>
                  <a:schemeClr val="tx1"/>
                </a:solidFill>
              </a:rPr>
              <a:t>Пример: обратный талон содержит код </a:t>
            </a:r>
            <a:r>
              <a:rPr lang="en-US" sz="1400" dirty="0" smtClean="0">
                <a:solidFill>
                  <a:schemeClr val="tx1"/>
                </a:solidFill>
              </a:rPr>
              <a:t>Z89</a:t>
            </a:r>
            <a:r>
              <a:rPr lang="ru-RU" sz="1400" dirty="0" smtClean="0">
                <a:solidFill>
                  <a:schemeClr val="tx1"/>
                </a:solidFill>
              </a:rPr>
              <a:t>.4 ампутация стопы приобретенная</a:t>
            </a:r>
          </a:p>
          <a:p>
            <a:r>
              <a:rPr lang="ru-RU" sz="1400" dirty="0" smtClean="0">
                <a:solidFill>
                  <a:schemeClr val="tx1"/>
                </a:solidFill>
              </a:rPr>
              <a:t>Первый шаг: установить причину ампутации, то есть заболевание, которое привело к ампутации, травма при ДТП…</a:t>
            </a:r>
          </a:p>
          <a:p>
            <a:r>
              <a:rPr lang="ru-RU" sz="1400" dirty="0" smtClean="0">
                <a:solidFill>
                  <a:schemeClr val="tx1"/>
                </a:solidFill>
              </a:rPr>
              <a:t>Второй шаг: определить код по МКБ-10 и правильно закодировать заболевание </a:t>
            </a:r>
            <a:r>
              <a:rPr lang="en-US" sz="1400" dirty="0" smtClean="0">
                <a:solidFill>
                  <a:schemeClr val="tx1"/>
                </a:solidFill>
              </a:rPr>
              <a:t>(S-T)</a:t>
            </a:r>
          </a:p>
          <a:p>
            <a:r>
              <a:rPr lang="en-US" sz="1400" dirty="0" smtClean="0">
                <a:solidFill>
                  <a:schemeClr val="tx1"/>
                </a:solidFill>
              </a:rPr>
              <a:t>2) </a:t>
            </a:r>
            <a:r>
              <a:rPr lang="ru-RU" sz="1400" dirty="0" smtClean="0">
                <a:solidFill>
                  <a:schemeClr val="tx1"/>
                </a:solidFill>
              </a:rPr>
              <a:t>Пример: обратный талон содержит код </a:t>
            </a:r>
            <a:r>
              <a:rPr lang="en-US" sz="1400" dirty="0" smtClean="0">
                <a:solidFill>
                  <a:schemeClr val="tx1"/>
                </a:solidFill>
              </a:rPr>
              <a:t>Z94</a:t>
            </a:r>
            <a:r>
              <a:rPr lang="ru-RU" sz="1400" dirty="0" smtClean="0">
                <a:solidFill>
                  <a:schemeClr val="tx1"/>
                </a:solidFill>
              </a:rPr>
              <a:t>.0 трансплантация правой почки</a:t>
            </a:r>
          </a:p>
          <a:p>
            <a:r>
              <a:rPr lang="ru-RU" sz="1400" dirty="0" smtClean="0">
                <a:solidFill>
                  <a:schemeClr val="tx1"/>
                </a:solidFill>
              </a:rPr>
              <a:t>Первый шаг: установить причину трансплантации, то есть заболевание, которое привело к фактическому состоянию пациента, заболевание </a:t>
            </a:r>
            <a:r>
              <a:rPr lang="en-US" sz="1400" dirty="0" smtClean="0">
                <a:solidFill>
                  <a:schemeClr val="tx1"/>
                </a:solidFill>
              </a:rPr>
              <a:t>N</a:t>
            </a:r>
            <a:r>
              <a:rPr lang="ru-RU" sz="1400" dirty="0" smtClean="0">
                <a:solidFill>
                  <a:schemeClr val="tx1"/>
                </a:solidFill>
              </a:rPr>
              <a:t>,</a:t>
            </a:r>
            <a:r>
              <a:rPr lang="en-US" sz="1400" dirty="0" smtClean="0">
                <a:solidFill>
                  <a:schemeClr val="tx1"/>
                </a:solidFill>
              </a:rPr>
              <a:t> Q</a:t>
            </a:r>
            <a:r>
              <a:rPr lang="ru-RU" sz="1400" dirty="0" smtClean="0">
                <a:solidFill>
                  <a:schemeClr val="tx1"/>
                </a:solidFill>
              </a:rPr>
              <a:t>, травма при ДТП…</a:t>
            </a:r>
          </a:p>
          <a:p>
            <a:r>
              <a:rPr lang="ru-RU" sz="1400" dirty="0" smtClean="0">
                <a:solidFill>
                  <a:schemeClr val="tx1"/>
                </a:solidFill>
              </a:rPr>
              <a:t>Второй шаг: определить код по МКБ-10 и правильно закодировать заболевание.</a:t>
            </a:r>
            <a:endParaRPr lang="en-US" sz="1400" dirty="0" smtClean="0">
              <a:solidFill>
                <a:schemeClr val="tx1"/>
              </a:solidFill>
            </a:endParaRPr>
          </a:p>
          <a:p>
            <a:endParaRPr lang="ru-RU" dirty="0">
              <a:solidFill>
                <a:schemeClr val="tx1"/>
              </a:solidFill>
            </a:endParaRPr>
          </a:p>
        </p:txBody>
      </p:sp>
      <p:sp>
        <p:nvSpPr>
          <p:cNvPr id="5" name="Улыбающееся лицо 4"/>
          <p:cNvSpPr/>
          <p:nvPr/>
        </p:nvSpPr>
        <p:spPr>
          <a:xfrm>
            <a:off x="874395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sz="2400" b="1" dirty="0" smtClean="0"/>
              <a:t>Владеть информацией по строкам т. 2000.</a:t>
            </a:r>
          </a:p>
        </p:txBody>
      </p:sp>
      <p:graphicFrame>
        <p:nvGraphicFramePr>
          <p:cNvPr id="4" name="Таблица 3"/>
          <p:cNvGraphicFramePr>
            <a:graphicFrameLocks noGrp="1"/>
          </p:cNvGraphicFramePr>
          <p:nvPr/>
        </p:nvGraphicFramePr>
        <p:xfrm>
          <a:off x="180975" y="742952"/>
          <a:ext cx="9544047" cy="5248272"/>
        </p:xfrm>
        <a:graphic>
          <a:graphicData uri="http://schemas.openxmlformats.org/drawingml/2006/table">
            <a:tbl>
              <a:tblPr/>
              <a:tblGrid>
                <a:gridCol w="3667125"/>
                <a:gridCol w="428625"/>
                <a:gridCol w="733425"/>
                <a:gridCol w="752475"/>
                <a:gridCol w="520669"/>
                <a:gridCol w="609399"/>
                <a:gridCol w="567851"/>
                <a:gridCol w="567851"/>
                <a:gridCol w="567851"/>
                <a:gridCol w="567851"/>
                <a:gridCol w="560925"/>
              </a:tblGrid>
              <a:tr h="267127">
                <a:tc rowSpan="4">
                  <a:txBody>
                    <a:bodyPr/>
                    <a:lstStyle/>
                    <a:p>
                      <a:pPr algn="ctr" fontAlgn="ctr"/>
                      <a:r>
                        <a:rPr lang="ru-RU" sz="1400" b="0" i="0" u="none" strike="noStrike" dirty="0">
                          <a:solidFill>
                            <a:srgbClr val="000000"/>
                          </a:solidFill>
                          <a:latin typeface="Calibri"/>
                        </a:rPr>
                        <a:t>Наименование</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800" b="0" i="0" u="none" strike="noStrike">
                          <a:solidFill>
                            <a:srgbClr val="000000"/>
                          </a:solidFill>
                          <a:latin typeface="Calibri"/>
                        </a:rPr>
                        <a:t>№ строки</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800" b="0" i="0" u="none" strike="noStrike">
                          <a:solidFill>
                            <a:srgbClr val="000000"/>
                          </a:solidFill>
                          <a:latin typeface="Calibri"/>
                        </a:rPr>
                        <a:t>Код по МКБ Х пересмотра</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ru-RU" sz="1200" b="0" i="0" u="none" strike="noStrike" dirty="0">
                          <a:solidFill>
                            <a:srgbClr val="000000"/>
                          </a:solidFill>
                          <a:latin typeface="Calibri"/>
                        </a:rPr>
                        <a:t>в том числе в возрасте (лет):</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2104">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fontAlgn="ctr"/>
                      <a:r>
                        <a:rPr lang="ru-RU" sz="1200" b="0" i="0" u="none" strike="noStrike" dirty="0">
                          <a:solidFill>
                            <a:srgbClr val="000000"/>
                          </a:solidFill>
                          <a:latin typeface="Calibri"/>
                        </a:rPr>
                        <a:t>0-4</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200" b="0" i="0" u="none" strike="noStrike" dirty="0">
                          <a:solidFill>
                            <a:srgbClr val="000000"/>
                          </a:solidFill>
                          <a:latin typeface="Calibri"/>
                        </a:rPr>
                        <a:t>5-9 лет</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200" b="0" i="0" u="none" strike="noStrike" dirty="0">
                          <a:solidFill>
                            <a:srgbClr val="000000"/>
                          </a:solidFill>
                          <a:latin typeface="Calibri"/>
                        </a:rPr>
                        <a:t>10-14 лет</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200" b="0" i="0" u="none" strike="noStrike" dirty="0">
                          <a:solidFill>
                            <a:srgbClr val="000000"/>
                          </a:solidFill>
                          <a:latin typeface="Calibri"/>
                        </a:rPr>
                        <a:t>15-17</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267127">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200" b="0" i="0" u="none" strike="noStrike">
                          <a:solidFill>
                            <a:srgbClr val="000000"/>
                          </a:solidFill>
                          <a:latin typeface="Calibri"/>
                        </a:rPr>
                        <a:t>М</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Ж</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М</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Ж</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М</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Ж</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a:solidFill>
                            <a:srgbClr val="000000"/>
                          </a:solidFill>
                          <a:latin typeface="Calibri"/>
                        </a:rPr>
                        <a:t>М</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Ж</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127">
                <a:tc vMerge="1">
                  <a:txBody>
                    <a:bodyPr/>
                    <a:lstStyle/>
                    <a:p>
                      <a:endParaRPr lang="ru-RU"/>
                    </a:p>
                  </a:txBody>
                  <a:tcPr/>
                </a:tc>
                <a:tc>
                  <a:txBody>
                    <a:bodyPr/>
                    <a:lstStyle/>
                    <a:p>
                      <a:pPr algn="ctr" fontAlgn="ctr"/>
                      <a:r>
                        <a:rPr lang="ru-RU" sz="1100" b="0" i="0" u="none" strike="noStrike" dirty="0">
                          <a:solidFill>
                            <a:srgbClr val="000000"/>
                          </a:solidFill>
                          <a:latin typeface="Calibri"/>
                        </a:rPr>
                        <a:t>2</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6</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7</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8</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9</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10</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11</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12</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13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0307">
                <a:tc>
                  <a:txBody>
                    <a:bodyPr/>
                    <a:lstStyle/>
                    <a:p>
                      <a:pPr algn="l" fontAlgn="b"/>
                      <a:r>
                        <a:rPr lang="ru-RU" sz="1200" b="0" i="0" u="none" strike="noStrike" dirty="0" smtClean="0">
                          <a:solidFill>
                            <a:srgbClr val="000000"/>
                          </a:solidFill>
                          <a:latin typeface="Calibri"/>
                        </a:rPr>
                        <a:t>Некоторые инфекционные</a:t>
                      </a:r>
                      <a:r>
                        <a:rPr lang="ru-RU" sz="1200" b="0" i="0" u="none" strike="noStrike" baseline="0" dirty="0" smtClean="0">
                          <a:solidFill>
                            <a:srgbClr val="000000"/>
                          </a:solidFill>
                          <a:latin typeface="Calibri"/>
                        </a:rPr>
                        <a:t> и паразитарные болезни</a:t>
                      </a:r>
                      <a:endParaRPr lang="ru-RU" sz="1200" b="0"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smtClean="0">
                          <a:solidFill>
                            <a:srgbClr val="000000"/>
                          </a:solidFill>
                          <a:latin typeface="Calibri"/>
                        </a:rPr>
                        <a:t>2.0</a:t>
                      </a:r>
                      <a:endParaRPr lang="ru-RU" sz="1200" b="0"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mn-lt"/>
                        </a:rPr>
                        <a:t>A</a:t>
                      </a:r>
                      <a:r>
                        <a:rPr lang="ru-RU" sz="1200" b="0" i="0" u="none" strike="noStrike" dirty="0" smtClean="0">
                          <a:solidFill>
                            <a:srgbClr val="000000"/>
                          </a:solidFill>
                          <a:latin typeface="+mn-lt"/>
                        </a:rPr>
                        <a:t>00</a:t>
                      </a:r>
                      <a:r>
                        <a:rPr lang="en-US" sz="1200" b="0" i="0" u="none" strike="noStrike" dirty="0" smtClean="0">
                          <a:solidFill>
                            <a:srgbClr val="000000"/>
                          </a:solidFill>
                          <a:latin typeface="+mn-lt"/>
                        </a:rPr>
                        <a:t>-</a:t>
                      </a:r>
                      <a:r>
                        <a:rPr lang="ru-RU" sz="1200" b="0" i="0" u="none" strike="noStrike" dirty="0" smtClean="0">
                          <a:solidFill>
                            <a:srgbClr val="000000"/>
                          </a:solidFill>
                          <a:latin typeface="+mn-lt"/>
                        </a:rPr>
                        <a:t>В9</a:t>
                      </a:r>
                      <a:r>
                        <a:rPr lang="en-US" sz="1200" b="0" i="0" u="none" strike="noStrike" dirty="0" smtClean="0">
                          <a:solidFill>
                            <a:srgbClr val="000000"/>
                          </a:solidFill>
                          <a:latin typeface="+mn-lt"/>
                        </a:rPr>
                        <a:t>9</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r>
                        <a:rPr lang="ru-RU" sz="1200" b="1" i="0" u="none" strike="noStrike" dirty="0" smtClean="0">
                          <a:solidFill>
                            <a:srgbClr val="000000"/>
                          </a:solidFill>
                          <a:latin typeface="Calibri"/>
                        </a:rPr>
                        <a:t>В20.7+</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smtClean="0">
                          <a:solidFill>
                            <a:srgbClr val="000000"/>
                          </a:solidFill>
                          <a:latin typeface="Calibri"/>
                        </a:rPr>
                        <a:t>В20.7-</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23">
                <a:tc>
                  <a:txBody>
                    <a:bodyPr/>
                    <a:lstStyle/>
                    <a:p>
                      <a:pPr algn="l" fontAlgn="b"/>
                      <a:r>
                        <a:rPr lang="ru-RU" sz="1200" b="0" i="0" u="none" strike="noStrike" dirty="0">
                          <a:solidFill>
                            <a:srgbClr val="000000"/>
                          </a:solidFill>
                          <a:latin typeface="Calibri"/>
                        </a:rPr>
                        <a:t>вирусные инфекции центральной нервной системы</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2.2</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A80-A89</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r>
                        <a:rPr lang="ru-RU" sz="1200" b="1" i="0" u="none" strike="noStrike" dirty="0" smtClean="0">
                          <a:solidFill>
                            <a:srgbClr val="000000"/>
                          </a:solidFill>
                          <a:latin typeface="Calibri"/>
                        </a:rPr>
                        <a:t>А88+</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423">
                <a:tc>
                  <a:txBody>
                    <a:bodyPr/>
                    <a:lstStyle/>
                    <a:p>
                      <a:pPr algn="l" fontAlgn="b"/>
                      <a:r>
                        <a:rPr lang="ru-RU" sz="1200" b="0" i="0" u="none" strike="noStrike" dirty="0">
                          <a:solidFill>
                            <a:srgbClr val="000000"/>
                          </a:solidFill>
                          <a:latin typeface="Calibri"/>
                        </a:rPr>
                        <a:t>последствия инфекционных и паразитарных болезней</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2.3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B90-B94</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smtClean="0">
                          <a:solidFill>
                            <a:srgbClr val="000000"/>
                          </a:solidFill>
                          <a:latin typeface="Calibri"/>
                        </a:rPr>
                        <a:t>В91-</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0757">
                <a:tc>
                  <a:txBody>
                    <a:bodyPr/>
                    <a:lstStyle/>
                    <a:p>
                      <a:pPr algn="l" fontAlgn="b"/>
                      <a:r>
                        <a:rPr lang="ru-RU" sz="1200" b="1" i="0" u="none" strike="noStrike" dirty="0">
                          <a:solidFill>
                            <a:srgbClr val="000000"/>
                          </a:solidFill>
                          <a:latin typeface="Calibri"/>
                        </a:rPr>
                        <a:t>детский аутизм, атипичный аутизм, синдром Ретта, дезинтегративное расстройство детского возраста</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1200" b="1" i="0" u="none" strike="noStrike" dirty="0">
                          <a:solidFill>
                            <a:srgbClr val="000000"/>
                          </a:solidFill>
                          <a:latin typeface="Calibri"/>
                        </a:rPr>
                        <a:t>6.2</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200" b="1" i="0" u="none" strike="noStrike" dirty="0">
                          <a:solidFill>
                            <a:srgbClr val="000000"/>
                          </a:solidFill>
                          <a:latin typeface="Calibri"/>
                        </a:rPr>
                        <a:t>F84.0-3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ru-RU" sz="8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508488">
                <a:tc>
                  <a:txBody>
                    <a:bodyPr/>
                    <a:lstStyle/>
                    <a:p>
                      <a:pPr algn="l" fontAlgn="b"/>
                      <a:r>
                        <a:rPr lang="ru-RU" sz="1200" b="0" i="0" u="none" strike="noStrike" dirty="0">
                          <a:solidFill>
                            <a:srgbClr val="000000"/>
                          </a:solidFill>
                          <a:latin typeface="Calibri"/>
                        </a:rPr>
                        <a:t>системные атрофии, поражающие преимущественно центральную нервную систему</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7.2</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G10-G13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rgbClr val="000000"/>
                          </a:solidFill>
                          <a:latin typeface="Calibri"/>
                        </a:rPr>
                        <a:t>G</a:t>
                      </a:r>
                      <a:r>
                        <a:rPr lang="ru-RU" sz="1200" b="1" i="0" u="none" strike="noStrike" dirty="0" smtClean="0">
                          <a:solidFill>
                            <a:srgbClr val="000000"/>
                          </a:solidFill>
                          <a:latin typeface="Calibri"/>
                        </a:rPr>
                        <a:t>12.2+</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798">
                <a:tc>
                  <a:txBody>
                    <a:bodyPr/>
                    <a:lstStyle/>
                    <a:p>
                      <a:pPr algn="l" fontAlgn="b"/>
                      <a:r>
                        <a:rPr lang="ru-RU" sz="1200" b="0" i="0" u="none" strike="noStrike" dirty="0">
                          <a:solidFill>
                            <a:srgbClr val="000000"/>
                          </a:solidFill>
                          <a:latin typeface="Calibri"/>
                        </a:rPr>
                        <a:t>болезни уха и сосцевидного отростка</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9.0</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H60-H95</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smtClean="0">
                          <a:solidFill>
                            <a:srgbClr val="000000"/>
                          </a:solidFill>
                          <a:latin typeface="Calibri"/>
                        </a:rPr>
                        <a:t>Н91.3</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smtClean="0">
                          <a:solidFill>
                            <a:srgbClr val="000000"/>
                          </a:solidFill>
                          <a:latin typeface="Calibri"/>
                        </a:rPr>
                        <a:t>Н90.6</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7127">
                <a:tc>
                  <a:txBody>
                    <a:bodyPr/>
                    <a:lstStyle/>
                    <a:p>
                      <a:pPr algn="l" fontAlgn="b"/>
                      <a:r>
                        <a:rPr lang="ru-RU" sz="1200" b="0" i="0" u="none" strike="noStrike" dirty="0">
                          <a:solidFill>
                            <a:srgbClr val="000000"/>
                          </a:solidFill>
                          <a:latin typeface="Calibri"/>
                        </a:rPr>
                        <a:t>болезни кожи и подкожной клетчатки</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13.0</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L00-L99</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488">
                <a:tc>
                  <a:txBody>
                    <a:bodyPr/>
                    <a:lstStyle/>
                    <a:p>
                      <a:pPr algn="l" fontAlgn="b"/>
                      <a:r>
                        <a:rPr lang="ru-RU" sz="1200" b="0" i="0" u="none" strike="noStrike" dirty="0">
                          <a:solidFill>
                            <a:srgbClr val="000000"/>
                          </a:solidFill>
                          <a:latin typeface="Calibri"/>
                        </a:rPr>
                        <a:t>отдельные состояния, возникающие в перинатальном периоде</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17.0</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P05-P96</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smtClean="0">
                          <a:solidFill>
                            <a:srgbClr val="000000"/>
                          </a:solidFill>
                          <a:latin typeface="Calibri"/>
                        </a:rPr>
                        <a:t>Р14.0</a:t>
                      </a:r>
                      <a:r>
                        <a:rPr lang="ru-RU" sz="1200" b="1" i="0" u="none" strike="noStrike" dirty="0">
                          <a:solidFill>
                            <a:srgbClr val="000000"/>
                          </a:solidFill>
                          <a:latin typeface="Calibri"/>
                        </a:rPr>
                        <a:t> </a:t>
                      </a:r>
                      <a:r>
                        <a:rPr lang="ru-RU" sz="1200" b="1" i="0" u="none" strike="noStrike" dirty="0" smtClean="0">
                          <a:solidFill>
                            <a:srgbClr val="000000"/>
                          </a:solidFill>
                          <a:latin typeface="Calibri"/>
                        </a:rPr>
                        <a:t>+</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smtClean="0">
                          <a:solidFill>
                            <a:srgbClr val="000000"/>
                          </a:solidFill>
                          <a:latin typeface="Calibri"/>
                        </a:rPr>
                        <a:t>Р14.0-</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488">
                <a:tc>
                  <a:txBody>
                    <a:bodyPr/>
                    <a:lstStyle/>
                    <a:p>
                      <a:pPr algn="l" fontAlgn="b"/>
                      <a:r>
                        <a:rPr lang="ru-RU" sz="1200" b="0" i="0" u="none" strike="noStrike" dirty="0">
                          <a:solidFill>
                            <a:srgbClr val="000000"/>
                          </a:solidFill>
                          <a:latin typeface="Calibri"/>
                        </a:rPr>
                        <a:t>хромосомные нарушения (не классифицированные в других рубриках)</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18.3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Q90-Q99</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r>
                        <a:rPr lang="en-US" sz="1200" b="1" i="0" u="none" strike="noStrike" dirty="0" smtClean="0">
                          <a:solidFill>
                            <a:srgbClr val="000000"/>
                          </a:solidFill>
                          <a:latin typeface="Calibri"/>
                        </a:rPr>
                        <a:t>Q90+</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latin typeface="Calibri"/>
                        </a:rPr>
                        <a:t>Q98.0-</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latin typeface="Calibri"/>
                        </a:rPr>
                        <a:t>Q90-</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1" i="0" u="none" strike="noStrike" dirty="0" smtClean="0">
                          <a:solidFill>
                            <a:srgbClr val="000000"/>
                          </a:solidFill>
                          <a:latin typeface="Calibri"/>
                        </a:rPr>
                        <a:t>Q91-</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08488">
                <a:tc>
                  <a:txBody>
                    <a:bodyPr/>
                    <a:lstStyle/>
                    <a:p>
                      <a:pPr algn="l" fontAlgn="b"/>
                      <a:r>
                        <a:rPr lang="ru-RU" sz="1200" b="0" i="0" u="none" strike="noStrike" dirty="0">
                          <a:solidFill>
                            <a:srgbClr val="000000"/>
                          </a:solidFill>
                          <a:latin typeface="Calibri"/>
                        </a:rPr>
                        <a:t>травмы, отравления и некоторые другие последствия воздействия внешних причин</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0" i="0" u="none" strike="noStrike" dirty="0">
                          <a:solidFill>
                            <a:srgbClr val="000000"/>
                          </a:solidFill>
                          <a:latin typeface="Calibri"/>
                        </a:rPr>
                        <a:t>19.0</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a:solidFill>
                            <a:srgbClr val="000000"/>
                          </a:solidFill>
                          <a:latin typeface="Calibri"/>
                        </a:rPr>
                        <a:t>S00-T98</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r>
                        <a:rPr lang="ru-RU" sz="1200" b="1" i="0" u="none" strike="noStrike" dirty="0" smtClean="0">
                          <a:solidFill>
                            <a:srgbClr val="000000"/>
                          </a:solidFill>
                          <a:latin typeface="Calibri"/>
                        </a:rPr>
                        <a:t>Т28.7+</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r>
                        <a:rPr lang="ru-RU" sz="1200" b="1" i="0" u="none" strike="noStrike" dirty="0" smtClean="0">
                          <a:solidFill>
                            <a:srgbClr val="000000"/>
                          </a:solidFill>
                          <a:latin typeface="Calibri"/>
                        </a:rPr>
                        <a:t>Т21.3+</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smtClean="0">
                          <a:solidFill>
                            <a:srgbClr val="000000"/>
                          </a:solidFill>
                          <a:latin typeface="Calibri"/>
                        </a:rPr>
                        <a:t>Т05-</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r>
                        <a:rPr lang="ru-RU" sz="1200" b="1" i="0" u="none" strike="noStrike" dirty="0" smtClean="0">
                          <a:solidFill>
                            <a:srgbClr val="000000"/>
                          </a:solidFill>
                          <a:latin typeface="Calibri"/>
                        </a:rPr>
                        <a:t>Т31.4-</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smtClean="0">
                          <a:solidFill>
                            <a:srgbClr val="000000"/>
                          </a:solidFill>
                          <a:latin typeface="Calibri"/>
                        </a:rPr>
                        <a:t>Т14.7-</a:t>
                      </a:r>
                    </a:p>
                    <a:p>
                      <a:pPr algn="ctr" fontAlgn="b"/>
                      <a:r>
                        <a:rPr lang="en-US" sz="1200" b="1" i="0" u="none" strike="noStrike" dirty="0" smtClean="0">
                          <a:solidFill>
                            <a:srgbClr val="000000"/>
                          </a:solidFill>
                          <a:latin typeface="Calibri"/>
                        </a:rPr>
                        <a:t>S78</a:t>
                      </a:r>
                      <a:r>
                        <a:rPr lang="ru-RU" sz="1200" b="1" i="0" u="none" strike="noStrike" dirty="0" smtClean="0">
                          <a:solidFill>
                            <a:srgbClr val="000000"/>
                          </a:solidFill>
                          <a:latin typeface="Calibri"/>
                        </a:rPr>
                        <a:t>.</a:t>
                      </a:r>
                      <a:r>
                        <a:rPr lang="en-US" sz="1200" b="1" i="0" u="none" strike="noStrike" dirty="0" smtClean="0">
                          <a:solidFill>
                            <a:srgbClr val="000000"/>
                          </a:solidFill>
                          <a:latin typeface="Calibri"/>
                        </a:rPr>
                        <a:t>0+</a:t>
                      </a:r>
                      <a:endParaRPr lang="ru-RU" sz="1200" b="1" i="0" u="none" strike="noStrike" dirty="0">
                        <a:solidFill>
                          <a:srgbClr val="000000"/>
                        </a:solidFill>
                        <a:latin typeface="Calibri"/>
                      </a:endParaRP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smtClean="0">
                          <a:solidFill>
                            <a:srgbClr val="000000"/>
                          </a:solidFill>
                          <a:latin typeface="Calibri"/>
                        </a:rPr>
                        <a:t>Т90.5-</a:t>
                      </a:r>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200" b="1" i="0" u="none" strike="noStrike" dirty="0" smtClean="0">
                          <a:solidFill>
                            <a:srgbClr val="000000"/>
                          </a:solidFill>
                          <a:latin typeface="+mn-lt"/>
                        </a:rPr>
                        <a:t>Т13.6-</a:t>
                      </a:r>
                    </a:p>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latin typeface="+mn-lt"/>
                        </a:rPr>
                        <a:t>S</a:t>
                      </a:r>
                      <a:r>
                        <a:rPr lang="ru-RU" sz="1200" b="1" i="0" u="none" strike="noStrike" dirty="0" smtClean="0">
                          <a:solidFill>
                            <a:srgbClr val="000000"/>
                          </a:solidFill>
                          <a:latin typeface="+mn-lt"/>
                        </a:rPr>
                        <a:t>68.3+</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200" b="1" i="0" u="none" strike="noStrike" dirty="0">
                          <a:solidFill>
                            <a:srgbClr val="000000"/>
                          </a:solidFill>
                          <a:latin typeface="Calibri"/>
                        </a:rPr>
                        <a:t> </a:t>
                      </a:r>
                    </a:p>
                  </a:txBody>
                  <a:tcPr marL="6578" marR="6578" marT="65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Загнутый угол 4"/>
          <p:cNvSpPr/>
          <p:nvPr/>
        </p:nvSpPr>
        <p:spPr>
          <a:xfrm>
            <a:off x="5238751" y="2971800"/>
            <a:ext cx="4667250" cy="361950"/>
          </a:xfrm>
          <a:prstGeom prst="foldedCorne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К сведению и заполнению только для ПНД, ПКБ</a:t>
            </a:r>
            <a:endParaRPr lang="ru-RU" sz="16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Основные ошибки оформления формы.</a:t>
            </a:r>
            <a:endParaRPr lang="ru-RU" b="1" dirty="0"/>
          </a:p>
        </p:txBody>
      </p:sp>
      <p:sp>
        <p:nvSpPr>
          <p:cNvPr id="3" name="Прямоугольник 2"/>
          <p:cNvSpPr/>
          <p:nvPr/>
        </p:nvSpPr>
        <p:spPr>
          <a:xfrm>
            <a:off x="476251" y="714376"/>
            <a:ext cx="9182100" cy="5632311"/>
          </a:xfrm>
          <a:prstGeom prst="rect">
            <a:avLst/>
          </a:prstGeom>
        </p:spPr>
        <p:txBody>
          <a:bodyPr wrap="square">
            <a:spAutoFit/>
          </a:bodyPr>
          <a:lstStyle/>
          <a:p>
            <a:r>
              <a:rPr lang="ru-RU" sz="2000" b="1" dirty="0" smtClean="0">
                <a:latin typeface="Calibri" pitchFamily="34" charset="0"/>
                <a:cs typeface="Times New Roman" pitchFamily="18" charset="0"/>
              </a:rPr>
              <a:t>Основанием для заполнения формы является:</a:t>
            </a:r>
          </a:p>
          <a:p>
            <a:r>
              <a:rPr lang="ru-RU" sz="2000" dirty="0" smtClean="0">
                <a:latin typeface="Calibri" pitchFamily="34" charset="0"/>
                <a:cs typeface="Times New Roman" pitchFamily="18" charset="0"/>
              </a:rPr>
              <a:t>наличие обратного талона к «Направлению на медико-социальную экспертизу организацией, оказывающей лечебно-профилактическую помощь» - форма 088/у-06.</a:t>
            </a:r>
          </a:p>
          <a:p>
            <a:endParaRPr lang="ru-RU" sz="2000" dirty="0" smtClean="0">
              <a:latin typeface="Calibri" pitchFamily="34" charset="0"/>
              <a:cs typeface="Times New Roman" pitchFamily="18" charset="0"/>
            </a:endParaRPr>
          </a:p>
          <a:p>
            <a:r>
              <a:rPr lang="ru-RU" sz="2000" b="1" dirty="0" smtClean="0">
                <a:latin typeface="Calibri" pitchFamily="34" charset="0"/>
                <a:cs typeface="Times New Roman" pitchFamily="18" charset="0"/>
              </a:rPr>
              <a:t>Юридические лица </a:t>
            </a:r>
            <a:r>
              <a:rPr lang="ru-RU" sz="2000" dirty="0" smtClean="0">
                <a:latin typeface="Calibri" pitchFamily="34" charset="0"/>
                <a:cs typeface="Times New Roman" pitchFamily="18" charset="0"/>
              </a:rPr>
              <a:t>проставляют код ОКПО (Общероссийского Классификатора Предприятий и Организаций), реквизиты необходимо уточнить в бухгалтерии учреждения).</a:t>
            </a:r>
          </a:p>
          <a:p>
            <a:endParaRPr lang="ru-RU" sz="2000" dirty="0" smtClean="0">
              <a:latin typeface="Calibri" pitchFamily="34" charset="0"/>
              <a:cs typeface="Times New Roman" pitchFamily="18" charset="0"/>
            </a:endParaRPr>
          </a:p>
          <a:p>
            <a:r>
              <a:rPr lang="ru-RU" sz="2000" dirty="0" smtClean="0">
                <a:latin typeface="Calibri" pitchFamily="34" charset="0"/>
                <a:cs typeface="Times New Roman" pitchFamily="18" charset="0"/>
              </a:rPr>
              <a:t>Заполненная форма подписывается </a:t>
            </a:r>
            <a:r>
              <a:rPr lang="ru-RU" sz="2000" b="1" dirty="0" smtClean="0">
                <a:latin typeface="Calibri" pitchFamily="34" charset="0"/>
                <a:cs typeface="Times New Roman" pitchFamily="18" charset="0"/>
              </a:rPr>
              <a:t>руководителем медицинской организации и заверяется гербовой печатью.</a:t>
            </a:r>
          </a:p>
          <a:p>
            <a:endParaRPr lang="ru-RU" sz="2000" dirty="0" smtClean="0">
              <a:latin typeface="Calibri" pitchFamily="34" charset="0"/>
              <a:cs typeface="Times New Roman" pitchFamily="18" charset="0"/>
            </a:endParaRPr>
          </a:p>
          <a:p>
            <a:r>
              <a:rPr lang="ru-RU" sz="2000" dirty="0" smtClean="0">
                <a:latin typeface="Calibri" pitchFamily="34" charset="0"/>
                <a:cs typeface="Times New Roman" pitchFamily="18" charset="0"/>
              </a:rPr>
              <a:t>Фамилия, имя, отчество руководителя и исполнителя прописываются </a:t>
            </a:r>
            <a:r>
              <a:rPr lang="ru-RU" sz="2000" b="1" dirty="0" smtClean="0">
                <a:latin typeface="Calibri" pitchFamily="34" charset="0"/>
                <a:cs typeface="Times New Roman" pitchFamily="18" charset="0"/>
              </a:rPr>
              <a:t>полностью</a:t>
            </a:r>
            <a:r>
              <a:rPr lang="ru-RU" sz="2000" dirty="0" smtClean="0">
                <a:latin typeface="Calibri" pitchFamily="34" charset="0"/>
                <a:cs typeface="Times New Roman" pitchFamily="18" charset="0"/>
              </a:rPr>
              <a:t> (без сокращений), </a:t>
            </a:r>
            <a:r>
              <a:rPr lang="en-US" sz="2000" dirty="0" smtClean="0">
                <a:latin typeface="Calibri" pitchFamily="34" charset="0"/>
                <a:cs typeface="Times New Roman" pitchFamily="18" charset="0"/>
              </a:rPr>
              <a:t>e-mail </a:t>
            </a:r>
            <a:r>
              <a:rPr lang="ru-RU" sz="2000" dirty="0" smtClean="0">
                <a:latin typeface="Calibri" pitchFamily="34" charset="0"/>
                <a:cs typeface="Times New Roman" pitchFamily="18" charset="0"/>
              </a:rPr>
              <a:t>и телефон (в т.ч. мобильный) указываются в обязательном порядке.</a:t>
            </a:r>
          </a:p>
          <a:p>
            <a:endParaRPr lang="ru-RU" sz="2000" dirty="0" smtClean="0">
              <a:latin typeface="Calibri" pitchFamily="34" charset="0"/>
              <a:cs typeface="Times New Roman" pitchFamily="18" charset="0"/>
            </a:endParaRPr>
          </a:p>
          <a:p>
            <a:r>
              <a:rPr lang="ru-RU" sz="2000" b="1" dirty="0" smtClean="0">
                <a:latin typeface="Calibri" pitchFamily="34" charset="0"/>
                <a:cs typeface="Times New Roman" pitchFamily="18" charset="0"/>
              </a:rPr>
              <a:t>«Дата» заполнения формы </a:t>
            </a:r>
            <a:r>
              <a:rPr lang="ru-RU" sz="2000" dirty="0" smtClean="0">
                <a:latin typeface="Calibri" pitchFamily="34" charset="0"/>
                <a:cs typeface="Times New Roman" pitchFamily="18" charset="0"/>
              </a:rPr>
              <a:t>за отчетный год не должна быть ранее 1 января следующего за отчетным года.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Предварительный анализ заполнения формы.</a:t>
            </a:r>
            <a:endParaRPr lang="ru-RU" b="1" dirty="0"/>
          </a:p>
        </p:txBody>
      </p:sp>
      <p:sp>
        <p:nvSpPr>
          <p:cNvPr id="3" name="Прямоугольник 2"/>
          <p:cNvSpPr/>
          <p:nvPr/>
        </p:nvSpPr>
        <p:spPr>
          <a:xfrm>
            <a:off x="390525" y="666750"/>
            <a:ext cx="9182100" cy="6894195"/>
          </a:xfrm>
          <a:prstGeom prst="rect">
            <a:avLst/>
          </a:prstGeom>
        </p:spPr>
        <p:txBody>
          <a:bodyPr wrap="square">
            <a:spAutoFit/>
          </a:bodyPr>
          <a:lstStyle/>
          <a:p>
            <a:pPr>
              <a:buNone/>
            </a:pPr>
            <a:r>
              <a:rPr lang="ru-RU" dirty="0" smtClean="0">
                <a:latin typeface="Calibri" pitchFamily="34" charset="0"/>
                <a:cs typeface="Times New Roman" pitchFamily="18" charset="0"/>
              </a:rPr>
              <a:t>Осуществляется на основе </a:t>
            </a:r>
            <a:r>
              <a:rPr lang="ru-RU" b="1" dirty="0" smtClean="0">
                <a:latin typeface="Calibri" pitchFamily="34" charset="0"/>
                <a:cs typeface="Times New Roman" pitchFamily="18" charset="0"/>
              </a:rPr>
              <a:t>сравнения форм прошлого и отчетного года</a:t>
            </a:r>
            <a:r>
              <a:rPr lang="ru-RU" dirty="0" smtClean="0">
                <a:latin typeface="Calibri" pitchFamily="34" charset="0"/>
                <a:cs typeface="Times New Roman" pitchFamily="18" charset="0"/>
              </a:rPr>
              <a:t>, где рассматриваются абсолютные значения в динамике и оценивается достоверность данных по строкам и графам, таким образом, минимизируются риски пропущенных или заполненных ошибочно ячеек, а также выявляется резкий рост или снижение значений, которые дополнительно должны быть проверены и уточнены.</a:t>
            </a:r>
          </a:p>
          <a:p>
            <a:pPr>
              <a:buNone/>
            </a:pPr>
            <a:endParaRPr lang="ru-RU" dirty="0" smtClean="0">
              <a:latin typeface="Calibri" pitchFamily="34" charset="0"/>
              <a:cs typeface="Times New Roman" pitchFamily="18" charset="0"/>
            </a:endParaRPr>
          </a:p>
          <a:p>
            <a:pPr>
              <a:buNone/>
            </a:pPr>
            <a:r>
              <a:rPr lang="ru-RU" dirty="0" smtClean="0">
                <a:latin typeface="Calibri" pitchFamily="34" charset="0"/>
                <a:cs typeface="Times New Roman" pitchFamily="18" charset="0"/>
              </a:rPr>
              <a:t>В случае, когда необходимо уточнить значение в электронной форме отчета, важно иметь при себе </a:t>
            </a:r>
            <a:r>
              <a:rPr lang="ru-RU" b="1" dirty="0" smtClean="0">
                <a:latin typeface="Calibri" pitchFamily="34" charset="0"/>
                <a:cs typeface="Times New Roman" pitchFamily="18" charset="0"/>
              </a:rPr>
              <a:t>бумажный вариант форм №№19, 12, 30, 030-ПО/о-17, 030-Д/с/о-13</a:t>
            </a:r>
            <a:r>
              <a:rPr lang="ru-RU" dirty="0" smtClean="0">
                <a:latin typeface="Calibri" pitchFamily="34" charset="0"/>
                <a:cs typeface="Times New Roman" pitchFamily="18" charset="0"/>
              </a:rPr>
              <a:t>, </a:t>
            </a:r>
            <a:r>
              <a:rPr lang="ru-RU" b="1" dirty="0" smtClean="0">
                <a:latin typeface="Calibri" pitchFamily="34" charset="0"/>
                <a:cs typeface="Times New Roman" pitchFamily="18" charset="0"/>
              </a:rPr>
              <a:t>36 </a:t>
            </a:r>
            <a:r>
              <a:rPr lang="ru-RU" dirty="0" smtClean="0">
                <a:latin typeface="Calibri" pitchFamily="34" charset="0"/>
                <a:cs typeface="Times New Roman" pitchFamily="18" charset="0"/>
              </a:rPr>
              <a:t>– заверенную в ОМО по психиатрии;</a:t>
            </a:r>
          </a:p>
          <a:p>
            <a:pPr>
              <a:buNone/>
            </a:pPr>
            <a:endParaRPr lang="ru-RU" dirty="0" smtClean="0">
              <a:latin typeface="Calibri" pitchFamily="34" charset="0"/>
              <a:cs typeface="Times New Roman" pitchFamily="18" charset="0"/>
            </a:endParaRPr>
          </a:p>
          <a:p>
            <a:pPr>
              <a:buNone/>
            </a:pPr>
            <a:r>
              <a:rPr lang="ru-RU" b="1" u="sng" dirty="0" smtClean="0">
                <a:latin typeface="Calibri" pitchFamily="34" charset="0"/>
                <a:cs typeface="Times New Roman" pitchFamily="18" charset="0"/>
              </a:rPr>
              <a:t>Подготовить пояснение  по динамике, превышающей 10%</a:t>
            </a:r>
            <a:r>
              <a:rPr lang="ru-RU" dirty="0" smtClean="0">
                <a:latin typeface="Calibri" pitchFamily="34" charset="0"/>
                <a:cs typeface="Times New Roman" pitchFamily="18" charset="0"/>
              </a:rPr>
              <a:t> </a:t>
            </a:r>
          </a:p>
          <a:p>
            <a:pPr>
              <a:buNone/>
            </a:pPr>
            <a:r>
              <a:rPr lang="ru-RU" sz="1600" dirty="0" smtClean="0">
                <a:latin typeface="Calibri" pitchFamily="34" charset="0"/>
                <a:cs typeface="Times New Roman" pitchFamily="18" charset="0"/>
              </a:rPr>
              <a:t>Например: заселение, снос домов, миграция населения...).</a:t>
            </a:r>
            <a:endParaRPr lang="ru-RU" dirty="0" smtClean="0">
              <a:latin typeface="Calibri" pitchFamily="34" charset="0"/>
              <a:cs typeface="Times New Roman" pitchFamily="18" charset="0"/>
            </a:endParaRPr>
          </a:p>
          <a:p>
            <a:pPr>
              <a:buNone/>
            </a:pPr>
            <a:r>
              <a:rPr lang="ru-RU" dirty="0" smtClean="0">
                <a:latin typeface="Calibri" pitchFamily="34" charset="0"/>
                <a:cs typeface="Times New Roman" pitchFamily="18" charset="0"/>
              </a:rPr>
              <a:t>При необходимости </a:t>
            </a:r>
            <a:r>
              <a:rPr lang="ru-RU" b="1" dirty="0" smtClean="0">
                <a:latin typeface="Calibri" pitchFamily="34" charset="0"/>
                <a:cs typeface="Times New Roman" pitchFamily="18" charset="0"/>
              </a:rPr>
              <a:t>иметь возможность </a:t>
            </a:r>
            <a:r>
              <a:rPr lang="ru-RU" dirty="0" smtClean="0">
                <a:latin typeface="Calibri" pitchFamily="34" charset="0"/>
                <a:cs typeface="Times New Roman" pitchFamily="18" charset="0"/>
              </a:rPr>
              <a:t>уточнить дату рождения ребенка-инвалида, диагноз, год установления и длительность срока инвалидности.</a:t>
            </a:r>
          </a:p>
          <a:p>
            <a:pPr>
              <a:buNone/>
            </a:pPr>
            <a:endParaRPr lang="ru-RU" dirty="0" smtClean="0">
              <a:latin typeface="Calibri" pitchFamily="34" charset="0"/>
              <a:cs typeface="Times New Roman" pitchFamily="18" charset="0"/>
            </a:endParaRPr>
          </a:p>
          <a:p>
            <a:pPr>
              <a:buNone/>
            </a:pPr>
            <a:r>
              <a:rPr lang="ru-RU" b="1" dirty="0" smtClean="0">
                <a:latin typeface="Calibri" pitchFamily="34" charset="0"/>
                <a:cs typeface="Times New Roman" pitchFamily="18" charset="0"/>
              </a:rPr>
              <a:t>Обязательно знать: </a:t>
            </a:r>
          </a:p>
          <a:p>
            <a:pPr>
              <a:buFont typeface="Arial" pitchFamily="34" charset="0"/>
              <a:buChar char="•"/>
            </a:pPr>
            <a:r>
              <a:rPr lang="ru-RU" dirty="0" smtClean="0">
                <a:latin typeface="Calibri" pitchFamily="34" charset="0"/>
                <a:cs typeface="Times New Roman" pitchFamily="18" charset="0"/>
              </a:rPr>
              <a:t>Число детей-инвалидов на начало отчетного года </a:t>
            </a:r>
            <a:r>
              <a:rPr lang="ru-RU" sz="1200" dirty="0" smtClean="0">
                <a:latin typeface="Calibri" pitchFamily="34" charset="0"/>
                <a:cs typeface="Times New Roman" pitchFamily="18" charset="0"/>
              </a:rPr>
              <a:t>(должно быть равно числу на конец прошлого года);</a:t>
            </a:r>
          </a:p>
          <a:p>
            <a:pPr>
              <a:buFont typeface="Arial" pitchFamily="34" charset="0"/>
              <a:buChar char="•"/>
            </a:pPr>
            <a:r>
              <a:rPr lang="ru-RU" dirty="0" smtClean="0">
                <a:latin typeface="Calibri" pitchFamily="34" charset="0"/>
                <a:cs typeface="Times New Roman" pitchFamily="18" charset="0"/>
              </a:rPr>
              <a:t>Число детей, поступивших под наблюдение с ранее установленной инвалидностью;</a:t>
            </a:r>
          </a:p>
          <a:p>
            <a:pPr>
              <a:buFont typeface="Arial" pitchFamily="34" charset="0"/>
              <a:buChar char="•"/>
            </a:pPr>
            <a:r>
              <a:rPr lang="ru-RU" dirty="0" smtClean="0">
                <a:latin typeface="Calibri" pitchFamily="34" charset="0"/>
                <a:cs typeface="Times New Roman" pitchFamily="18" charset="0"/>
              </a:rPr>
              <a:t>Число детей, поступивших с впервые в отчетном году установленной инвалидностью;</a:t>
            </a:r>
          </a:p>
          <a:p>
            <a:pPr>
              <a:buFont typeface="Arial" pitchFamily="34" charset="0"/>
              <a:buChar char="•"/>
            </a:pPr>
            <a:r>
              <a:rPr lang="ru-RU" dirty="0" smtClean="0">
                <a:latin typeface="Calibri" pitchFamily="34" charset="0"/>
                <a:cs typeface="Times New Roman" pitchFamily="18" charset="0"/>
              </a:rPr>
              <a:t>Число детей-инвалидов, снятых с наблюдения по причинам: </a:t>
            </a:r>
            <a:r>
              <a:rPr lang="ru-RU" sz="1200" dirty="0" smtClean="0">
                <a:latin typeface="Calibri" pitchFamily="34" charset="0"/>
                <a:cs typeface="Times New Roman" pitchFamily="18" charset="0"/>
              </a:rPr>
              <a:t>переезда, смерти, не прошедших переосвидетельствование…</a:t>
            </a: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b="1" dirty="0" smtClean="0"/>
              <a:t>Маршрутизация сведений по формам годовой отчетности.</a:t>
            </a:r>
            <a:endParaRPr lang="ru-RU" b="1" dirty="0"/>
          </a:p>
        </p:txBody>
      </p:sp>
      <p:sp>
        <p:nvSpPr>
          <p:cNvPr id="3" name="Прямоугольник 2"/>
          <p:cNvSpPr/>
          <p:nvPr/>
        </p:nvSpPr>
        <p:spPr>
          <a:xfrm>
            <a:off x="276225" y="685801"/>
            <a:ext cx="3905250" cy="5232202"/>
          </a:xfrm>
          <a:prstGeom prst="rect">
            <a:avLst/>
          </a:prstGeom>
        </p:spPr>
        <p:txBody>
          <a:bodyPr wrap="square">
            <a:spAutoFit/>
          </a:bodyPr>
          <a:lstStyle/>
          <a:p>
            <a:r>
              <a:rPr lang="ru-RU" sz="2000" b="1" dirty="0" smtClean="0">
                <a:solidFill>
                  <a:srgbClr val="92D050"/>
                </a:solidFill>
              </a:rPr>
              <a:t>Медицинские организации</a:t>
            </a:r>
          </a:p>
          <a:p>
            <a:endParaRPr lang="ru-RU" dirty="0" smtClean="0">
              <a:solidFill>
                <a:srgbClr val="92D050"/>
              </a:solidFill>
            </a:endParaRPr>
          </a:p>
          <a:p>
            <a:r>
              <a:rPr lang="ru-RU" dirty="0" smtClean="0">
                <a:solidFill>
                  <a:srgbClr val="92D050"/>
                </a:solidFill>
              </a:rPr>
              <a:t>Детские поликлиники</a:t>
            </a:r>
          </a:p>
          <a:p>
            <a:r>
              <a:rPr lang="ru-RU" dirty="0" smtClean="0">
                <a:solidFill>
                  <a:srgbClr val="92D050"/>
                </a:solidFill>
              </a:rPr>
              <a:t>Городские поликлиники, </a:t>
            </a:r>
            <a:r>
              <a:rPr lang="ru-RU" sz="1400" dirty="0" smtClean="0">
                <a:solidFill>
                  <a:srgbClr val="92D050"/>
                </a:solidFill>
              </a:rPr>
              <a:t>оказывающие медицинскую помощь несовершеннолетним</a:t>
            </a:r>
          </a:p>
          <a:p>
            <a:r>
              <a:rPr lang="ru-RU" dirty="0" smtClean="0">
                <a:solidFill>
                  <a:srgbClr val="92D050"/>
                </a:solidFill>
              </a:rPr>
              <a:t>Амбулаторные центры, </a:t>
            </a:r>
            <a:r>
              <a:rPr lang="ru-RU" sz="1400" dirty="0" smtClean="0">
                <a:solidFill>
                  <a:srgbClr val="92D050"/>
                </a:solidFill>
              </a:rPr>
              <a:t>оказывающие медицинскую помощь несовершеннолетним</a:t>
            </a:r>
          </a:p>
          <a:p>
            <a:r>
              <a:rPr lang="ru-RU" dirty="0" smtClean="0">
                <a:solidFill>
                  <a:srgbClr val="92D050"/>
                </a:solidFill>
              </a:rPr>
              <a:t>Противотуберкулезные диспансеры </a:t>
            </a:r>
            <a:r>
              <a:rPr lang="ru-RU" sz="1400" dirty="0" smtClean="0">
                <a:solidFill>
                  <a:srgbClr val="92D050"/>
                </a:solidFill>
              </a:rPr>
              <a:t>(самостоятельные и входящие)</a:t>
            </a:r>
          </a:p>
          <a:p>
            <a:r>
              <a:rPr lang="ru-RU" dirty="0" smtClean="0">
                <a:solidFill>
                  <a:srgbClr val="92D050"/>
                </a:solidFill>
              </a:rPr>
              <a:t>Психоневрологические диспансеры </a:t>
            </a:r>
            <a:r>
              <a:rPr lang="ru-RU" sz="1400" dirty="0" smtClean="0">
                <a:solidFill>
                  <a:srgbClr val="92D050"/>
                </a:solidFill>
              </a:rPr>
              <a:t>(самостоятельные и входящие)</a:t>
            </a:r>
          </a:p>
          <a:p>
            <a:endParaRPr lang="ru-RU" smtClean="0">
              <a:solidFill>
                <a:srgbClr val="00B050"/>
              </a:solidFill>
            </a:endParaRPr>
          </a:p>
          <a:p>
            <a:endParaRPr lang="ru-RU" dirty="0" smtClean="0">
              <a:solidFill>
                <a:srgbClr val="00B050"/>
              </a:solidFill>
            </a:endParaRPr>
          </a:p>
          <a:p>
            <a:r>
              <a:rPr lang="ru-RU" sz="2000" b="1" dirty="0" smtClean="0">
                <a:solidFill>
                  <a:srgbClr val="00B0F0"/>
                </a:solidFill>
              </a:rPr>
              <a:t>Учреждения с круглосуточным пребыванием (проживанием)  несовершеннолетних</a:t>
            </a:r>
          </a:p>
          <a:p>
            <a:r>
              <a:rPr lang="ru-RU" dirty="0" smtClean="0">
                <a:solidFill>
                  <a:srgbClr val="00B0F0"/>
                </a:solidFill>
              </a:rPr>
              <a:t>КРОЦ</a:t>
            </a:r>
          </a:p>
          <a:p>
            <a:r>
              <a:rPr lang="ru-RU" dirty="0" smtClean="0">
                <a:solidFill>
                  <a:srgbClr val="00B0F0"/>
                </a:solidFill>
              </a:rPr>
              <a:t>Школы-интернаты</a:t>
            </a:r>
          </a:p>
          <a:p>
            <a:r>
              <a:rPr lang="ru-RU" dirty="0" smtClean="0">
                <a:solidFill>
                  <a:srgbClr val="00B0F0"/>
                </a:solidFill>
              </a:rPr>
              <a:t>ЦССВ</a:t>
            </a:r>
            <a:endParaRPr lang="ru-RU" dirty="0">
              <a:solidFill>
                <a:srgbClr val="00B0F0"/>
              </a:solidFill>
            </a:endParaRPr>
          </a:p>
        </p:txBody>
      </p:sp>
      <p:graphicFrame>
        <p:nvGraphicFramePr>
          <p:cNvPr id="4" name="Содержимое 4"/>
          <p:cNvGraphicFramePr>
            <a:graphicFrameLocks/>
          </p:cNvGraphicFramePr>
          <p:nvPr/>
        </p:nvGraphicFramePr>
        <p:xfrm>
          <a:off x="4495793" y="666750"/>
          <a:ext cx="5214974" cy="5362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Выгнутая вверх стрелка 4"/>
          <p:cNvSpPr/>
          <p:nvPr/>
        </p:nvSpPr>
        <p:spPr>
          <a:xfrm rot="1519322">
            <a:off x="7187932" y="1412124"/>
            <a:ext cx="2197646" cy="611212"/>
          </a:xfrm>
          <a:prstGeom prst="curved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Выгнутая вниз стрелка 6"/>
          <p:cNvSpPr/>
          <p:nvPr/>
        </p:nvSpPr>
        <p:spPr>
          <a:xfrm rot="20272471">
            <a:off x="7320171" y="4618661"/>
            <a:ext cx="2046197" cy="772388"/>
          </a:xfrm>
          <a:prstGeom prst="curvedUpArrow">
            <a:avLst>
              <a:gd name="adj1" fmla="val 25000"/>
              <a:gd name="adj2" fmla="val 43604"/>
              <a:gd name="adj3" fmla="val 2083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Стрелка вправо 7"/>
          <p:cNvSpPr/>
          <p:nvPr/>
        </p:nvSpPr>
        <p:spPr>
          <a:xfrm rot="20646589">
            <a:off x="3130477" y="4863680"/>
            <a:ext cx="1532100" cy="531561"/>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rot="994141">
            <a:off x="3463218" y="979855"/>
            <a:ext cx="1493936" cy="476251"/>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право с вырезом 12"/>
          <p:cNvSpPr/>
          <p:nvPr/>
        </p:nvSpPr>
        <p:spPr>
          <a:xfrm rot="12844655">
            <a:off x="6957733" y="2313619"/>
            <a:ext cx="981735" cy="52557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Улыбающееся лицо 9"/>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Внимание к допущенным ошибкам.</a:t>
            </a:r>
            <a:endParaRPr lang="ru-RU" b="1" dirty="0"/>
          </a:p>
        </p:txBody>
      </p:sp>
      <p:sp>
        <p:nvSpPr>
          <p:cNvPr id="3" name="Прямоугольник 2"/>
          <p:cNvSpPr/>
          <p:nvPr/>
        </p:nvSpPr>
        <p:spPr>
          <a:xfrm>
            <a:off x="695325" y="751344"/>
            <a:ext cx="8810625" cy="4801314"/>
          </a:xfrm>
          <a:prstGeom prst="rect">
            <a:avLst/>
          </a:prstGeom>
        </p:spPr>
        <p:txBody>
          <a:bodyPr wrap="square">
            <a:spAutoFit/>
          </a:bodyPr>
          <a:lstStyle/>
          <a:p>
            <a:pPr>
              <a:buNone/>
            </a:pPr>
            <a:r>
              <a:rPr lang="ru-RU" b="1" dirty="0" smtClean="0"/>
              <a:t>Строка 2.1</a:t>
            </a:r>
            <a:r>
              <a:rPr lang="ru-RU" dirty="0" smtClean="0"/>
              <a:t>:  А15-А19 (туберкулез) </a:t>
            </a:r>
          </a:p>
          <a:p>
            <a:pPr>
              <a:buNone/>
            </a:pPr>
            <a:r>
              <a:rPr lang="ru-RU" dirty="0" smtClean="0"/>
              <a:t>заполняется строго противотуберкулезными диспансерами;</a:t>
            </a:r>
          </a:p>
          <a:p>
            <a:pPr>
              <a:buNone/>
            </a:pPr>
            <a:endParaRPr lang="ru-RU" dirty="0" smtClean="0"/>
          </a:p>
          <a:p>
            <a:pPr>
              <a:buNone/>
            </a:pPr>
            <a:r>
              <a:rPr lang="ru-RU" b="1" dirty="0" smtClean="0"/>
              <a:t>Строка 6.0</a:t>
            </a:r>
            <a:r>
              <a:rPr lang="ru-RU" dirty="0" smtClean="0"/>
              <a:t>: </a:t>
            </a:r>
            <a:r>
              <a:rPr lang="en-US" dirty="0" smtClean="0"/>
              <a:t>F00-F</a:t>
            </a:r>
            <a:r>
              <a:rPr lang="ru-RU" dirty="0" smtClean="0"/>
              <a:t>99 (психические расстройства и расстройства поведения) </a:t>
            </a:r>
          </a:p>
          <a:p>
            <a:pPr>
              <a:buNone/>
            </a:pPr>
            <a:r>
              <a:rPr lang="ru-RU" dirty="0" smtClean="0"/>
              <a:t>заполняется строго  психоневрологическими диспансерами;</a:t>
            </a:r>
          </a:p>
          <a:p>
            <a:pPr>
              <a:buNone/>
            </a:pPr>
            <a:endParaRPr lang="ru-RU" dirty="0" smtClean="0"/>
          </a:p>
          <a:p>
            <a:pPr>
              <a:buNone/>
            </a:pPr>
            <a:r>
              <a:rPr lang="ru-RU" b="1" dirty="0" smtClean="0"/>
              <a:t>ДГП, ГП и АЦ медицинских организаций</a:t>
            </a:r>
            <a:r>
              <a:rPr lang="ru-RU" dirty="0" smtClean="0"/>
              <a:t>, оказывающие медицинскую помощь несовершеннолетним, в отчете формы № 19 детей-инвалидов с </a:t>
            </a:r>
            <a:r>
              <a:rPr lang="ru-RU" u="sng" dirty="0" smtClean="0"/>
              <a:t>диагнозами по туберкулезу  и психиатрии не показывают  и сроки 2.1 и 6.0 не заполняют</a:t>
            </a:r>
            <a:r>
              <a:rPr lang="ru-RU" dirty="0" smtClean="0"/>
              <a:t>, а только проводят обязательную пофамильную сверку с диспансерами по профилю заболевания.</a:t>
            </a:r>
          </a:p>
          <a:p>
            <a:pPr>
              <a:buNone/>
            </a:pPr>
            <a:endParaRPr lang="ru-RU" dirty="0" smtClean="0"/>
          </a:p>
          <a:p>
            <a:pPr>
              <a:buNone/>
            </a:pPr>
            <a:r>
              <a:rPr lang="ru-RU" b="1" dirty="0" smtClean="0"/>
              <a:t>Во избежание дублирования сведений</a:t>
            </a:r>
            <a:r>
              <a:rPr lang="ru-RU" dirty="0" smtClean="0"/>
              <a:t>, необходимо уточнить списочный состав детей-инвалидов, выбывших из под наблюдения Вашей медицинской организации в другие медицинские организации города Москвы или прибывших  под наблюдение. В связи с этим вести учет снятия (</a:t>
            </a:r>
            <a:r>
              <a:rPr lang="ru-RU" sz="1600" dirty="0" smtClean="0"/>
              <a:t>под наблюдение какой медицинской организации передан ребенок-инвалид</a:t>
            </a:r>
            <a:r>
              <a:rPr lang="ru-RU" dirty="0" smtClean="0"/>
              <a:t>) и постановки на учет (</a:t>
            </a:r>
            <a:r>
              <a:rPr lang="ru-RU" sz="1600" dirty="0" smtClean="0"/>
              <a:t>из какой медицинской организации прибыл</a:t>
            </a:r>
            <a:r>
              <a:rPr lang="ru-RU" dirty="0" smtClean="0"/>
              <a:t>).</a:t>
            </a:r>
          </a:p>
        </p:txBody>
      </p:sp>
      <p:sp>
        <p:nvSpPr>
          <p:cNvPr id="4" name="Улыбающееся лицо 3"/>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Затруднения при заполнении формы.</a:t>
            </a:r>
            <a:endParaRPr lang="ru-RU" b="1" dirty="0"/>
          </a:p>
        </p:txBody>
      </p:sp>
      <p:sp>
        <p:nvSpPr>
          <p:cNvPr id="3" name="Прямоугольник 2"/>
          <p:cNvSpPr/>
          <p:nvPr/>
        </p:nvSpPr>
        <p:spPr>
          <a:xfrm>
            <a:off x="619125" y="981075"/>
            <a:ext cx="8991600" cy="5232202"/>
          </a:xfrm>
          <a:prstGeom prst="rect">
            <a:avLst/>
          </a:prstGeom>
        </p:spPr>
        <p:txBody>
          <a:bodyPr wrap="square">
            <a:spAutoFit/>
          </a:bodyPr>
          <a:lstStyle/>
          <a:p>
            <a:pPr>
              <a:buNone/>
            </a:pPr>
            <a:r>
              <a:rPr lang="ru-RU" dirty="0" smtClean="0"/>
              <a:t>В форме  должны быть показаны все дети-инвалиды, состоящие на учете на конец отчетного года; </a:t>
            </a:r>
          </a:p>
          <a:p>
            <a:pPr>
              <a:buNone/>
            </a:pPr>
            <a:r>
              <a:rPr lang="ru-RU" b="1" dirty="0" smtClean="0"/>
              <a:t>медицинские организации </a:t>
            </a:r>
            <a:r>
              <a:rPr lang="ru-RU" dirty="0" smtClean="0"/>
              <a:t>показывают эти же сведения о детях-инвалидах в форме 30 т.2610 строка 1;</a:t>
            </a:r>
          </a:p>
          <a:p>
            <a:pPr>
              <a:buNone/>
            </a:pPr>
            <a:r>
              <a:rPr lang="ru-RU" b="1" dirty="0" smtClean="0"/>
              <a:t>учреждения иных ведомств с круглосуточным пребыванием </a:t>
            </a:r>
            <a:r>
              <a:rPr lang="ru-RU" dirty="0" smtClean="0"/>
              <a:t>(проживанием) несовершеннолетних  показывают сведения о детях-инвалидах в форме 54.  </a:t>
            </a:r>
          </a:p>
          <a:p>
            <a:pPr>
              <a:buNone/>
            </a:pPr>
            <a:r>
              <a:rPr lang="ru-RU" u="sng" dirty="0" smtClean="0"/>
              <a:t>В случае расхождения численности детей-инвалидов по формам необходимо предоставить пояснительную записку за подписью руководителя учреждения.</a:t>
            </a:r>
          </a:p>
          <a:p>
            <a:pPr>
              <a:buNone/>
            </a:pPr>
            <a:endParaRPr lang="ru-RU" u="sng" dirty="0" smtClean="0"/>
          </a:p>
          <a:p>
            <a:pPr>
              <a:buNone/>
            </a:pPr>
            <a:r>
              <a:rPr lang="ru-RU" b="1" dirty="0" smtClean="0">
                <a:solidFill>
                  <a:srgbClr val="00B050"/>
                </a:solidFill>
              </a:rPr>
              <a:t>Справочно: </a:t>
            </a:r>
          </a:p>
          <a:p>
            <a:pPr>
              <a:buNone/>
            </a:pPr>
            <a:r>
              <a:rPr lang="ru-RU" dirty="0" smtClean="0"/>
              <a:t>согласно Приказу Министерства здравоохранения РФ </a:t>
            </a:r>
            <a:r>
              <a:rPr lang="ru-RU" u="sng" dirty="0" smtClean="0"/>
              <a:t>№514н от 10.08.2017 «О порядке проведения профилактических медицинских осмотров несовершеннолетних» по Приложению 2 «Правила комплексной оценки состояния здоровья несовершеннолетних»</a:t>
            </a:r>
            <a:r>
              <a:rPr lang="ru-RU" dirty="0" smtClean="0"/>
              <a:t>,  </a:t>
            </a:r>
            <a:r>
              <a:rPr lang="ru-RU" b="1" dirty="0" smtClean="0"/>
              <a:t>детям-инвалидам присваивается V группа состояния здоровья:  </a:t>
            </a:r>
          </a:p>
          <a:p>
            <a:pPr>
              <a:buNone/>
            </a:pPr>
            <a:r>
              <a:rPr lang="ru-RU" sz="1600" b="1" dirty="0" smtClean="0"/>
              <a:t>для сравнения с формой №54 по т.2211 гр.7 стр.01;</a:t>
            </a:r>
          </a:p>
          <a:p>
            <a:pPr>
              <a:buNone/>
            </a:pPr>
            <a:r>
              <a:rPr lang="ru-RU" sz="1600" b="1" dirty="0" smtClean="0"/>
              <a:t>для соотнесения с формой №30 т.2510 гр. 13 стр. 1, стр.3, т. 2610 стр. 5;</a:t>
            </a:r>
          </a:p>
          <a:p>
            <a:pPr>
              <a:buNone/>
            </a:pPr>
            <a:r>
              <a:rPr lang="ru-RU" sz="1600" b="1" dirty="0" smtClean="0"/>
              <a:t>для сравнения со строкой 138 т.2.4 «Столичное здравоохранение».</a:t>
            </a:r>
          </a:p>
          <a:p>
            <a:pPr>
              <a:buNone/>
            </a:pPr>
            <a:endParaRPr lang="ru-RU" sz="1600" b="1" dirty="0" smtClean="0"/>
          </a:p>
          <a:p>
            <a:endParaRPr lang="ru-RU"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Основы формирования отчетности.</a:t>
            </a:r>
            <a:endParaRPr lang="ru-RU" b="1" dirty="0"/>
          </a:p>
        </p:txBody>
      </p:sp>
      <p:sp>
        <p:nvSpPr>
          <p:cNvPr id="3" name="Прямоугольник 2"/>
          <p:cNvSpPr/>
          <p:nvPr/>
        </p:nvSpPr>
        <p:spPr>
          <a:xfrm>
            <a:off x="381000" y="600075"/>
            <a:ext cx="9353550" cy="6093976"/>
          </a:xfrm>
          <a:prstGeom prst="rect">
            <a:avLst/>
          </a:prstGeom>
        </p:spPr>
        <p:txBody>
          <a:bodyPr wrap="square">
            <a:spAutoFit/>
          </a:bodyPr>
          <a:lstStyle/>
          <a:p>
            <a:r>
              <a:rPr lang="ru-RU" sz="1400" b="1" dirty="0" smtClean="0">
                <a:latin typeface="Calibri" pitchFamily="34" charset="0"/>
                <a:cs typeface="Times New Roman" pitchFamily="18" charset="0"/>
              </a:rPr>
              <a:t>Достоверность годового отчета по форме № 19 проверяется сравнением общей численности детей-инвалидов по регистрам прикрепленного населения ЕМИАС,  лекарственного обеспечения, статистикой Пенсионного фонда РФ, документами МСЭК по впервые признанным инвалидами.</a:t>
            </a:r>
          </a:p>
          <a:p>
            <a:endParaRPr lang="ru-RU" sz="1400" b="1" dirty="0" smtClean="0">
              <a:latin typeface="Calibri" pitchFamily="34" charset="0"/>
              <a:cs typeface="Times New Roman" pitchFamily="18" charset="0"/>
            </a:endParaRPr>
          </a:p>
          <a:p>
            <a:r>
              <a:rPr lang="ru-RU" sz="1400" b="1" dirty="0" smtClean="0">
                <a:latin typeface="Calibri" pitchFamily="34" charset="0"/>
                <a:cs typeface="Times New Roman" pitchFamily="18" charset="0"/>
              </a:rPr>
              <a:t>Отчет по форме № 19 составляется строго на дату 31 декабря отчетного года. </a:t>
            </a:r>
          </a:p>
          <a:p>
            <a:r>
              <a:rPr lang="ru-RU" sz="1400" b="1" u="sng" dirty="0" smtClean="0">
                <a:latin typeface="Calibri" pitchFamily="34" charset="0"/>
                <a:cs typeface="Times New Roman" pitchFamily="18" charset="0"/>
              </a:rPr>
              <a:t>В отчет включаются только дети-инвалиды от 0 до 17 лет 11 месяцев 29 дней. </a:t>
            </a:r>
          </a:p>
          <a:p>
            <a:endParaRPr lang="ru-RU" sz="1400" b="1" dirty="0" smtClean="0">
              <a:latin typeface="Calibri" pitchFamily="34" charset="0"/>
              <a:cs typeface="Times New Roman" pitchFamily="18" charset="0"/>
            </a:endParaRPr>
          </a:p>
          <a:p>
            <a:r>
              <a:rPr lang="ru-RU" sz="1400" b="1" dirty="0" smtClean="0">
                <a:latin typeface="Calibri" pitchFamily="34" charset="0"/>
                <a:cs typeface="Times New Roman" pitchFamily="18" charset="0"/>
              </a:rPr>
              <a:t>Графа 5 таблицы 1000 «с впервые установленной инвалидностью» строго показываются дети-инвалиды, у которых </a:t>
            </a:r>
            <a:r>
              <a:rPr lang="ru-RU" sz="1400" b="1" i="1" u="sng" dirty="0" smtClean="0">
                <a:latin typeface="Calibri" pitchFamily="34" charset="0"/>
                <a:cs typeface="Times New Roman" pitchFamily="18" charset="0"/>
              </a:rPr>
              <a:t>впервые в жизни </a:t>
            </a:r>
            <a:r>
              <a:rPr lang="ru-RU" sz="1400" b="1" dirty="0" smtClean="0">
                <a:latin typeface="Calibri" pitchFamily="34" charset="0"/>
                <a:cs typeface="Times New Roman" pitchFamily="18" charset="0"/>
              </a:rPr>
              <a:t>установлена инвалидность по данному заболеванию в течение отчетного года (данные необходимо сверить  со справкой медико-социальной экспертной комиссии: </a:t>
            </a:r>
            <a:r>
              <a:rPr lang="ru-RU" sz="1400" b="1" i="1" u="sng" dirty="0" smtClean="0">
                <a:latin typeface="Calibri" pitchFamily="34" charset="0"/>
                <a:cs typeface="Times New Roman" pitchFamily="18" charset="0"/>
              </a:rPr>
              <a:t>диагноз, дата</a:t>
            </a:r>
            <a:r>
              <a:rPr lang="ru-RU" sz="1400" b="1" dirty="0" smtClean="0">
                <a:latin typeface="Calibri" pitchFamily="34" charset="0"/>
                <a:cs typeface="Times New Roman" pitchFamily="18" charset="0"/>
              </a:rPr>
              <a:t>). </a:t>
            </a:r>
          </a:p>
          <a:p>
            <a:r>
              <a:rPr lang="ru-RU" sz="1400" b="1" dirty="0" smtClean="0">
                <a:latin typeface="Calibri" pitchFamily="34" charset="0"/>
                <a:cs typeface="Times New Roman" pitchFamily="18" charset="0"/>
              </a:rPr>
              <a:t>Дети-инвалиды, поступившие под наблюдение медицинской организации в течение отчетного года, могут иметь инвалидность, установленную ранее, то есть, до наступления отчетного года, следовательно, их необходимо показать только в 4 графе таблицы 1000.</a:t>
            </a:r>
          </a:p>
          <a:p>
            <a:endParaRPr lang="ru-RU" sz="1400" b="1" dirty="0" smtClean="0">
              <a:latin typeface="Calibri" pitchFamily="34" charset="0"/>
              <a:cs typeface="Times New Roman" pitchFamily="18" charset="0"/>
            </a:endParaRPr>
          </a:p>
          <a:p>
            <a:r>
              <a:rPr lang="ru-RU" sz="1400" b="1" dirty="0" smtClean="0">
                <a:latin typeface="Calibri" pitchFamily="34" charset="0"/>
                <a:cs typeface="Times New Roman" pitchFamily="18" charset="0"/>
              </a:rPr>
              <a:t>Графа 6 таблицы 1000 «сироты дети-инвалиды» заполняется после уточнения статуса ребенка (по отсутствию обоих живых родителей  или одного родителя).</a:t>
            </a:r>
          </a:p>
          <a:p>
            <a:endParaRPr lang="ru-RU" sz="1400" b="1" dirty="0" smtClean="0">
              <a:latin typeface="Calibri" pitchFamily="34" charset="0"/>
              <a:cs typeface="Times New Roman" pitchFamily="18" charset="0"/>
            </a:endParaRPr>
          </a:p>
          <a:p>
            <a:r>
              <a:rPr lang="ru-RU" sz="1400" b="1" dirty="0" smtClean="0">
                <a:latin typeface="Calibri" pitchFamily="34" charset="0"/>
                <a:cs typeface="Times New Roman" pitchFamily="18" charset="0"/>
              </a:rPr>
              <a:t>Контингенты детей  - инвалидов  таблицы 1000 (гр. 4) должны соответствовать возрастным  категориям детей-инвалидов в таблице 2000 (стр. 01)</a:t>
            </a:r>
          </a:p>
          <a:p>
            <a:endParaRPr lang="ru-RU" sz="1400" b="1" dirty="0" smtClean="0">
              <a:solidFill>
                <a:srgbClr val="0070C0"/>
              </a:solidFill>
              <a:latin typeface="Calibri" pitchFamily="34" charset="0"/>
              <a:cs typeface="Times New Roman" pitchFamily="18" charset="0"/>
            </a:endParaRPr>
          </a:p>
          <a:p>
            <a:r>
              <a:rPr lang="ru-RU" sz="1200" b="1" dirty="0" smtClean="0">
                <a:latin typeface="Calibri" pitchFamily="34" charset="0"/>
                <a:cs typeface="Times New Roman" pitchFamily="18" charset="0"/>
              </a:rPr>
              <a:t>Сравнить форму 19  по т. 1000 с данными по форме 30 т.2510 и т.2610 стр. 01; по форме 54 т. 2310 стр. 02; стр.03; т. 2211 стр. 01 гр. 07!; по т.2000  по каждой основной строке и подстрочнику соотнести заболеваемость с данными формы 12 (возможны расхождения по строке 5.0  Е00-Е99 «болезни эндокринной системы, расстройства питания и нарушения обмена веществ» в связи с особенностями наблюдения несовершеннолетних у окружных эндокринологов; в данном случае расхождения согласовать с окружным специалистом и предоставить пояснительную записку за подписью руководителя учреждения); проанализировать сведения по отчетной форме 030-Д/с/о-13 «Сведения о диспансеризации несовершеннолетних» по приказу  МЗ РФ 72н от 15.02.2013 и </a:t>
            </a:r>
            <a:r>
              <a:rPr lang="ru-RU" sz="1200" b="1" dirty="0" smtClean="0"/>
              <a:t>по отчетной форме 030-ПО/о-17 «Сведения о профилактических медицинских осмотрах  несовершеннолетних» по приказу  МЗ РФ 514н от 10.08.2017.</a:t>
            </a:r>
            <a:endParaRPr lang="ru-RU" sz="1200" b="1" dirty="0" smtClean="0">
              <a:latin typeface="Calibri" pitchFamily="34" charset="0"/>
              <a:cs typeface="Times New Roman" pitchFamily="18" charset="0"/>
            </a:endParaRPr>
          </a:p>
          <a:p>
            <a:endParaRPr lang="ru-RU" sz="1200" b="1" dirty="0" smtClean="0">
              <a:solidFill>
                <a:schemeClr val="accent4">
                  <a:lumMod val="75000"/>
                </a:schemeClr>
              </a:solidFill>
              <a:latin typeface="Calibri" pitchFamily="34" charset="0"/>
              <a:cs typeface="Times New Roman" pitchFamily="18" charset="0"/>
            </a:endParaRPr>
          </a:p>
          <a:p>
            <a:r>
              <a:rPr lang="ru-RU" sz="1400" b="1" dirty="0" smtClean="0">
                <a:solidFill>
                  <a:schemeClr val="tx2"/>
                </a:solidFill>
                <a:latin typeface="Calibri" pitchFamily="34" charset="0"/>
                <a:cs typeface="Times New Roman" pitchFamily="18" charset="0"/>
              </a:rPr>
              <a:t>Далее провести контроль по перечню условий слайда «Проверочный контроль при заполнении формы».</a:t>
            </a:r>
            <a:endParaRPr lang="ru-RU" sz="1400" dirty="0">
              <a:solidFill>
                <a:schemeClr val="tx2"/>
              </a:solidFill>
              <a:latin typeface="Calibri" pitchFamily="34"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endParaRPr lang="ru-RU" b="1" dirty="0" smtClean="0"/>
          </a:p>
          <a:p>
            <a:pPr algn="ctr"/>
            <a:r>
              <a:rPr lang="ru-RU" b="1" dirty="0" smtClean="0"/>
              <a:t>Сравнительный </a:t>
            </a:r>
            <a:r>
              <a:rPr lang="ru-RU" b="1" dirty="0"/>
              <a:t>анализ отчетных форм 19 </a:t>
            </a:r>
            <a:r>
              <a:rPr lang="ru-RU" b="1" dirty="0" smtClean="0"/>
              <a:t>и 030-ПО/о-17</a:t>
            </a:r>
            <a:endParaRPr lang="ru-RU" b="1" dirty="0"/>
          </a:p>
          <a:p>
            <a:endParaRPr lang="ru-RU" dirty="0"/>
          </a:p>
        </p:txBody>
      </p:sp>
      <p:sp>
        <p:nvSpPr>
          <p:cNvPr id="3" name="Прямоугольник 2"/>
          <p:cNvSpPr/>
          <p:nvPr/>
        </p:nvSpPr>
        <p:spPr>
          <a:xfrm>
            <a:off x="361950" y="847723"/>
            <a:ext cx="9220200" cy="4247317"/>
          </a:xfrm>
          <a:prstGeom prst="rect">
            <a:avLst/>
          </a:prstGeom>
        </p:spPr>
        <p:txBody>
          <a:bodyPr wrap="square">
            <a:spAutoFit/>
          </a:bodyPr>
          <a:lstStyle/>
          <a:p>
            <a:r>
              <a:rPr lang="ru-RU" b="1" dirty="0" smtClean="0"/>
              <a:t>Сведения по отчетной форме 030-ПО/о-17 «Сведения о профилактических медицинских осмотрах  несовершеннолетних» по приказу  МЗ РФ 514н от 10.08.2017 «О порядке проведения медицинских профилактических осмотров несовершеннолетних» формируются по накопительному принципу, поэтому числовые значения могут быть больше, чем по форме 19, которая формируется строго по детям-инвалидам, состоящим на учете  в учреждении на 31 декабря отчетного года.</a:t>
            </a:r>
            <a:r>
              <a:rPr lang="ru-RU" dirty="0" smtClean="0"/>
              <a:t> </a:t>
            </a:r>
            <a:endParaRPr lang="ru-RU" b="1" dirty="0" smtClean="0"/>
          </a:p>
          <a:p>
            <a:endParaRPr lang="ru-RU" b="1" dirty="0" smtClean="0">
              <a:solidFill>
                <a:srgbClr val="0070C0"/>
              </a:solidFill>
            </a:endParaRPr>
          </a:p>
          <a:p>
            <a:r>
              <a:rPr lang="ru-RU" b="1" dirty="0" smtClean="0"/>
              <a:t>По графе 4 таблицы 1000 формы 19 «всего детей-инвалидов»:  </a:t>
            </a:r>
          </a:p>
          <a:p>
            <a:r>
              <a:rPr lang="ru-RU" b="1" dirty="0" smtClean="0"/>
              <a:t>значение соотнести с данными формы 030-ПО/о-17 по таблице 2 «Число детей, прошедших профилактические осмотры в отчетном периоде» по строке 2.1.6 «Детей-инвалидов в возрасте от 0 до 17 лет включительно», при необходимости пояснить разницу значений; </a:t>
            </a:r>
          </a:p>
          <a:p>
            <a:r>
              <a:rPr lang="ru-RU" b="1" dirty="0" smtClean="0"/>
              <a:t>далее см. таблицу 7 «Число детей по группам здоровья» по графе 12 (</a:t>
            </a:r>
            <a:r>
              <a:rPr lang="en-US" b="1" dirty="0" smtClean="0"/>
              <a:t>V</a:t>
            </a:r>
            <a:r>
              <a:rPr lang="ru-RU" b="1" dirty="0" smtClean="0"/>
              <a:t> группа здоровья) по каждой возрастной группе соотнести в т.1000 по строкам, при необходимости пояснить разницу значений.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Указания МЗРФ по заполнению формы.</a:t>
            </a:r>
            <a:endParaRPr lang="ru-RU" b="1" dirty="0"/>
          </a:p>
        </p:txBody>
      </p:sp>
      <p:sp>
        <p:nvSpPr>
          <p:cNvPr id="6145" name="Rectangle 1"/>
          <p:cNvSpPr>
            <a:spLocks noChangeArrowheads="1"/>
          </p:cNvSpPr>
          <p:nvPr/>
        </p:nvSpPr>
        <p:spPr bwMode="auto">
          <a:xfrm>
            <a:off x="361950" y="607857"/>
            <a:ext cx="920115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ea typeface="Times New Roman" pitchFamily="18" charset="0"/>
                <a:cs typeface="Times New Roman" pitchFamily="18" charset="0"/>
              </a:rPr>
              <a:t>Составляется всеми медицинскими организациями - юридическими лицами</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 входящими в номенклатуру медицинских организаций и оказывающими медицинскую помощь детям </a:t>
            </a:r>
            <a:r>
              <a:rPr kumimoji="0" lang="ru-RU" sz="1200" b="0" i="0" u="none" strike="noStrike" cap="none" normalizeH="0" baseline="0" dirty="0" smtClean="0">
                <a:ln>
                  <a:noFill/>
                </a:ln>
                <a:solidFill>
                  <a:schemeClr val="tx1"/>
                </a:solidFill>
                <a:effectLst/>
                <a:ea typeface="Times New Roman" pitchFamily="18" charset="0"/>
                <a:cs typeface="Times New Roman" pitchFamily="18" charset="0"/>
              </a:rPr>
              <a:t>(</a:t>
            </a:r>
            <a:r>
              <a:rPr kumimoji="0" lang="ru-RU" sz="1200" b="1" i="0" u="none" strike="noStrike" cap="none" normalizeH="0" baseline="0" dirty="0" smtClean="0">
                <a:ln>
                  <a:noFill/>
                </a:ln>
                <a:solidFill>
                  <a:schemeClr val="tx1"/>
                </a:solidFill>
                <a:effectLst/>
                <a:ea typeface="Times New Roman" pitchFamily="18" charset="0"/>
                <a:cs typeface="Times New Roman" pitchFamily="18" charset="0"/>
              </a:rPr>
              <a:t>согласно</a:t>
            </a:r>
            <a:r>
              <a:rPr kumimoji="0" lang="ru-RU" sz="1200" b="0" i="0" u="none" strike="noStrike" cap="none" normalizeH="0" baseline="0" dirty="0" smtClean="0">
                <a:ln>
                  <a:noFill/>
                </a:ln>
                <a:solidFill>
                  <a:schemeClr val="tx1"/>
                </a:solidFill>
                <a:effectLst/>
                <a:ea typeface="Times New Roman" pitchFamily="18" charset="0"/>
                <a:cs typeface="Times New Roman" pitchFamily="18" charset="0"/>
              </a:rPr>
              <a:t> </a:t>
            </a:r>
            <a:r>
              <a:rPr kumimoji="0" lang="ru-RU" sz="1200" b="1" i="0" u="none" strike="noStrike" cap="none" normalizeH="0" baseline="0" dirty="0" smtClean="0">
                <a:ln>
                  <a:noFill/>
                </a:ln>
                <a:solidFill>
                  <a:schemeClr val="tx1"/>
                </a:solidFill>
                <a:effectLst/>
                <a:ea typeface="Times New Roman" pitchFamily="18" charset="0"/>
                <a:cs typeface="Times New Roman" pitchFamily="18" charset="0"/>
              </a:rPr>
              <a:t>приказа МЗРФ №529н от  06.08.2013 «Об утверждении номенклатуры медицинских организаций»,</a:t>
            </a:r>
            <a:r>
              <a:rPr kumimoji="0" lang="ru-RU" sz="1200" b="1" i="0" u="none" strike="noStrike" cap="none" normalizeH="0" dirty="0" smtClean="0">
                <a:ln>
                  <a:noFill/>
                </a:ln>
                <a:solidFill>
                  <a:schemeClr val="tx1"/>
                </a:solidFill>
                <a:effectLst/>
                <a:ea typeface="Times New Roman" pitchFamily="18" charset="0"/>
                <a:cs typeface="Times New Roman" pitchFamily="18" charset="0"/>
              </a:rPr>
              <a:t> </a:t>
            </a:r>
            <a:r>
              <a:rPr kumimoji="0" lang="ru-RU" sz="1200" b="1" i="0" u="none" strike="noStrike" cap="none" normalizeH="0" baseline="0" dirty="0" smtClean="0">
                <a:ln>
                  <a:noFill/>
                </a:ln>
                <a:solidFill>
                  <a:schemeClr val="tx1"/>
                </a:solidFill>
                <a:effectLst/>
                <a:ea typeface="Times New Roman" pitchFamily="18" charset="0"/>
                <a:cs typeface="Times New Roman" pitchFamily="18" charset="0"/>
              </a:rPr>
              <a:t>зарегистрирован Минюстом России 13.09.2013 г. № 29950</a:t>
            </a:r>
            <a:r>
              <a:rPr kumimoji="0" lang="ru-RU" sz="1200" b="0" i="0" u="none" strike="noStrike" cap="none" normalizeH="0" baseline="0" dirty="0" smtClean="0">
                <a:ln>
                  <a:noFill/>
                </a:ln>
                <a:solidFill>
                  <a:schemeClr val="tx1"/>
                </a:solidFill>
                <a:effectLst/>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1" i="0" u="sng" strike="noStrike" cap="none" normalizeH="0" baseline="0" dirty="0" smtClean="0">
                <a:ln>
                  <a:noFill/>
                </a:ln>
                <a:solidFill>
                  <a:schemeClr val="tx1"/>
                </a:solidFill>
                <a:effectLst/>
                <a:ea typeface="Times New Roman" pitchFamily="18" charset="0"/>
                <a:cs typeface="Times New Roman" pitchFamily="18" charset="0"/>
              </a:rPr>
              <a:t>Форма в бумажном виде предоставляется за отчетный</a:t>
            </a:r>
            <a:r>
              <a:rPr kumimoji="0" lang="ru-RU" sz="1400" b="1" i="0" u="sng" strike="noStrike" cap="none" normalizeH="0" dirty="0" smtClean="0">
                <a:ln>
                  <a:noFill/>
                </a:ln>
                <a:solidFill>
                  <a:schemeClr val="tx1"/>
                </a:solidFill>
                <a:effectLst/>
                <a:ea typeface="Times New Roman" pitchFamily="18" charset="0"/>
                <a:cs typeface="Times New Roman" pitchFamily="18" charset="0"/>
              </a:rPr>
              <a:t> </a:t>
            </a:r>
            <a:r>
              <a:rPr kumimoji="0" lang="ru-RU" sz="1400" b="1" i="0" u="sng" strike="noStrike" cap="none" normalizeH="0" baseline="0" dirty="0" smtClean="0">
                <a:ln>
                  <a:noFill/>
                </a:ln>
                <a:solidFill>
                  <a:schemeClr val="tx1"/>
                </a:solidFill>
                <a:effectLst/>
                <a:ea typeface="Times New Roman" pitchFamily="18" charset="0"/>
                <a:cs typeface="Times New Roman" pitchFamily="18" charset="0"/>
              </a:rPr>
              <a:t>год в целом по организации.</a:t>
            </a:r>
            <a:endParaRPr kumimoji="0" lang="ru-RU" sz="1400" b="1" i="0" u="sng" strike="noStrike" cap="none" normalizeH="0" baseline="0" dirty="0" smtClean="0">
              <a:ln>
                <a:noFill/>
              </a:ln>
              <a:solidFill>
                <a:schemeClr val="tx1"/>
              </a:solidFill>
              <a:effectLs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В адресной части указывается полное наименование отчитывающейся организации в соответствии с учредительными документами,</a:t>
            </a:r>
            <a:r>
              <a:rPr kumimoji="0" lang="ru-RU" sz="1400" b="0" i="0" u="none" strike="noStrike" cap="none" normalizeH="0" baseline="0" dirty="0" smtClean="0">
                <a:ln>
                  <a:noFill/>
                </a:ln>
                <a:solidFill>
                  <a:srgbClr val="000000"/>
                </a:solidFill>
                <a:effectLst/>
                <a:ea typeface="Times New Roman" pitchFamily="18" charset="0"/>
                <a:cs typeface="Times New Roman" pitchFamily="18" charset="0"/>
              </a:rPr>
              <a:t> зарегистрированными в установленном порядке, а затем в скобках – краткое наименование. </a:t>
            </a:r>
            <a:endParaRPr kumimoji="0" lang="ru-RU" sz="1400" b="0" i="0" u="none" strike="noStrike" cap="none" normalizeH="0" baseline="0" dirty="0" smtClean="0">
              <a:ln>
                <a:noFill/>
              </a:ln>
              <a:solidFill>
                <a:schemeClr val="tx1"/>
              </a:solidFill>
              <a:effectLs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ea typeface="Times New Roman" pitchFamily="18" charset="0"/>
                <a:cs typeface="Times New Roman" pitchFamily="18" charset="0"/>
              </a:rPr>
              <a:t>По строке «Почтовый адрес» указывается юридический адрес с почтовым индексом, если фактический адрес не совпадает с юридическим, </a:t>
            </a:r>
            <a:r>
              <a:rPr kumimoji="0" lang="ru-RU" sz="1400" b="0" i="0" u="none" strike="noStrike" cap="none" normalizeH="0" baseline="0" dirty="0" smtClean="0">
                <a:ln>
                  <a:noFill/>
                </a:ln>
                <a:solidFill>
                  <a:schemeClr val="tx1"/>
                </a:solidFill>
                <a:effectLst/>
                <a:ea typeface="Times New Roman" pitchFamily="18" charset="0"/>
                <a:cs typeface="Times New Roman" pitchFamily="18" charset="0"/>
              </a:rPr>
              <a:t>то указывается фактическое местонахождение (почтовый адрес</a:t>
            </a:r>
            <a:r>
              <a:rPr lang="ru-RU" sz="1400" dirty="0" smtClean="0">
                <a:ea typeface="Times New Roman" pitchFamily="18" charset="0"/>
                <a:cs typeface="Times New Roman" pitchFamily="18" charset="0"/>
              </a:rPr>
              <a:t>:</a:t>
            </a:r>
            <a:r>
              <a:rPr kumimoji="0" lang="ru-RU" sz="1400" b="0" i="0" u="none" strike="noStrike" cap="none" normalizeH="0" baseline="0" dirty="0" smtClean="0">
                <a:ln>
                  <a:noFill/>
                </a:ln>
                <a:solidFill>
                  <a:srgbClr val="000000"/>
                </a:solidFill>
                <a:effectLst/>
                <a:ea typeface="Times New Roman" pitchFamily="18" charset="0"/>
                <a:cs typeface="Times New Roman" pitchFamily="18" charset="0"/>
              </a:rPr>
              <a:t> указывается по местонахождению основной медицинской организации).</a:t>
            </a:r>
            <a:endParaRPr kumimoji="0" lang="ru-RU" sz="1400" b="0" i="0" u="none" strike="noStrike" cap="none" normalizeH="0" baseline="0" dirty="0" smtClean="0">
              <a:ln>
                <a:noFill/>
              </a:ln>
              <a:solidFill>
                <a:schemeClr val="tx1"/>
              </a:solidFill>
              <a:effectLs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ea typeface="Calibri" pitchFamily="34" charset="0"/>
                <a:cs typeface="Times New Roman" pitchFamily="18" charset="0"/>
              </a:rPr>
              <a:t>При заполнении кодовой зоны титульного листа отчитывающиеся юридические лица проставляют код по Общероссийскому классификатору предприятий и организаций (ОКПО) на основании Уведомления о присвоении кода ОКПО, размещенного на Интернет-портале </a:t>
            </a:r>
            <a:r>
              <a:rPr kumimoji="0" lang="ru-RU" sz="1400" b="1" i="0" u="none" strike="noStrike" cap="none" normalizeH="0" baseline="0" dirty="0" smtClean="0">
                <a:ln>
                  <a:noFill/>
                </a:ln>
                <a:solidFill>
                  <a:schemeClr val="tx1"/>
                </a:solidFill>
                <a:effectLst/>
                <a:ea typeface="Calibri" pitchFamily="34" charset="0"/>
                <a:cs typeface="Times New Roman" pitchFamily="18" charset="0"/>
              </a:rPr>
              <a:t>Росстата </a:t>
            </a:r>
            <a:r>
              <a:rPr kumimoji="0" lang="en-US" sz="1400" b="1" i="0" u="none" strike="noStrike" cap="none" normalizeH="0" baseline="0" dirty="0" smtClean="0">
                <a:ln>
                  <a:noFill/>
                </a:ln>
                <a:solidFill>
                  <a:schemeClr val="tx1"/>
                </a:solidFill>
                <a:effectLst/>
                <a:ea typeface="Calibri" pitchFamily="34" charset="0"/>
                <a:cs typeface="Times New Roman" pitchFamily="18" charset="0"/>
                <a:hlinkClick r:id="rId2"/>
              </a:rPr>
              <a:t>http</a:t>
            </a:r>
            <a:r>
              <a:rPr kumimoji="0" lang="ru-RU" sz="1400" b="1" i="0" u="none" strike="noStrike" cap="none" normalizeH="0" baseline="0" dirty="0" smtClean="0">
                <a:ln>
                  <a:noFill/>
                </a:ln>
                <a:solidFill>
                  <a:schemeClr val="tx1"/>
                </a:solidFill>
                <a:effectLst/>
                <a:ea typeface="Calibri" pitchFamily="34" charset="0"/>
                <a:cs typeface="Times New Roman" pitchFamily="18" charset="0"/>
                <a:hlinkClick r:id="rId2"/>
              </a:rPr>
              <a:t>://</a:t>
            </a:r>
            <a:r>
              <a:rPr kumimoji="0" lang="en-US" sz="1400" b="1" i="0" u="none" strike="noStrike" cap="none" normalizeH="0" baseline="0" dirty="0" err="1" smtClean="0">
                <a:ln>
                  <a:noFill/>
                </a:ln>
                <a:solidFill>
                  <a:schemeClr val="tx1"/>
                </a:solidFill>
                <a:effectLst/>
                <a:ea typeface="Calibri" pitchFamily="34" charset="0"/>
                <a:cs typeface="Times New Roman" pitchFamily="18" charset="0"/>
                <a:hlinkClick r:id="rId2"/>
              </a:rPr>
              <a:t>statreg</a:t>
            </a:r>
            <a:r>
              <a:rPr kumimoji="0" lang="ru-RU" sz="1400" b="1" i="0" u="none" strike="noStrike" cap="none" normalizeH="0" baseline="0" dirty="0" smtClean="0">
                <a:ln>
                  <a:noFill/>
                </a:ln>
                <a:solidFill>
                  <a:schemeClr val="tx1"/>
                </a:solidFill>
                <a:effectLst/>
                <a:ea typeface="Calibri" pitchFamily="34" charset="0"/>
                <a:cs typeface="Times New Roman" pitchFamily="18" charset="0"/>
                <a:hlinkClick r:id="rId2"/>
              </a:rPr>
              <a:t>.</a:t>
            </a:r>
            <a:r>
              <a:rPr kumimoji="0" lang="en-US" sz="1400" b="1" i="0" u="none" strike="noStrike" cap="none" normalizeH="0" baseline="0" dirty="0" err="1" smtClean="0">
                <a:ln>
                  <a:noFill/>
                </a:ln>
                <a:solidFill>
                  <a:schemeClr val="tx1"/>
                </a:solidFill>
                <a:effectLst/>
                <a:ea typeface="Calibri" pitchFamily="34" charset="0"/>
                <a:cs typeface="Times New Roman" pitchFamily="18" charset="0"/>
                <a:hlinkClick r:id="rId2"/>
              </a:rPr>
              <a:t>gks</a:t>
            </a:r>
            <a:r>
              <a:rPr kumimoji="0" lang="ru-RU" sz="1400" b="1" i="0" u="none" strike="noStrike" cap="none" normalizeH="0" baseline="0" dirty="0" smtClean="0">
                <a:ln>
                  <a:noFill/>
                </a:ln>
                <a:solidFill>
                  <a:schemeClr val="tx1"/>
                </a:solidFill>
                <a:effectLst/>
                <a:ea typeface="Calibri" pitchFamily="34" charset="0"/>
                <a:cs typeface="Times New Roman" pitchFamily="18" charset="0"/>
                <a:hlinkClick r:id="rId2"/>
              </a:rPr>
              <a:t>.</a:t>
            </a:r>
            <a:r>
              <a:rPr kumimoji="0" lang="en-US" sz="1400" b="1" i="0" u="none" strike="noStrike" cap="none" normalizeH="0" baseline="0" dirty="0" err="1" smtClean="0">
                <a:ln>
                  <a:noFill/>
                </a:ln>
                <a:solidFill>
                  <a:schemeClr val="tx1"/>
                </a:solidFill>
                <a:effectLst/>
                <a:ea typeface="Calibri" pitchFamily="34" charset="0"/>
                <a:cs typeface="Times New Roman" pitchFamily="18" charset="0"/>
                <a:hlinkClick r:id="rId2"/>
              </a:rPr>
              <a:t>ru</a:t>
            </a:r>
            <a:r>
              <a:rPr kumimoji="0" lang="ru-RU" sz="1400" b="1" i="0" u="none" strike="noStrike" cap="none" normalizeH="0" baseline="0" dirty="0" smtClean="0">
                <a:ln>
                  <a:noFill/>
                </a:ln>
                <a:solidFill>
                  <a:schemeClr val="tx1"/>
                </a:solidFill>
                <a:effectLst/>
                <a:ea typeface="Calibri" pitchFamily="34" charset="0"/>
                <a:cs typeface="Times New Roman" pitchFamily="18" charset="0"/>
                <a:hlinkClick r:id="rId2"/>
              </a:rPr>
              <a:t>/</a:t>
            </a:r>
            <a:r>
              <a:rPr kumimoji="0" lang="ru-RU" sz="1400" b="1" i="0" u="none" strike="noStrike" cap="none" normalizeH="0" baseline="0" dirty="0" smtClean="0">
                <a:ln>
                  <a:noFill/>
                </a:ln>
                <a:solidFill>
                  <a:schemeClr val="tx1"/>
                </a:solidFill>
                <a:effectLst/>
                <a:ea typeface="Calibri" pitchFamily="34" charset="0"/>
                <a:cs typeface="Times New Roman" pitchFamily="18" charset="0"/>
              </a:rPr>
              <a:t>.</a:t>
            </a:r>
            <a:endParaRPr kumimoji="0" lang="ru-RU" sz="1400" b="1" i="0" u="none" strike="noStrike" cap="none" normalizeH="0" baseline="0" dirty="0" smtClean="0">
              <a:ln>
                <a:noFill/>
              </a:ln>
              <a:solidFill>
                <a:schemeClr val="tx1"/>
              </a:solidFill>
              <a:effectLst/>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rgbClr val="000000"/>
              </a:solidFill>
              <a:effectLst/>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000000"/>
                </a:solidFill>
                <a:effectLst/>
                <a:ea typeface="Times New Roman" pitchFamily="18" charset="0"/>
                <a:cs typeface="Times New Roman" pitchFamily="18" charset="0"/>
              </a:rPr>
              <a:t>При наличии у юридического лица </a:t>
            </a:r>
            <a:r>
              <a:rPr kumimoji="0" lang="ru-RU" sz="1400" b="1" i="0" u="sng" strike="noStrike" cap="none" normalizeH="0" baseline="0" dirty="0" smtClean="0">
                <a:ln>
                  <a:noFill/>
                </a:ln>
                <a:solidFill>
                  <a:srgbClr val="000000"/>
                </a:solidFill>
                <a:effectLst/>
                <a:ea typeface="Times New Roman" pitchFamily="18" charset="0"/>
                <a:cs typeface="Times New Roman" pitchFamily="18" charset="0"/>
              </a:rPr>
              <a:t>обособленных подразделений </a:t>
            </a:r>
            <a:r>
              <a:rPr lang="ru-RU" sz="1400" b="1" u="sng" dirty="0" smtClean="0">
                <a:solidFill>
                  <a:srgbClr val="000000"/>
                </a:solidFill>
                <a:ea typeface="Times New Roman" pitchFamily="18" charset="0"/>
                <a:cs typeface="Times New Roman" pitchFamily="18" charset="0"/>
              </a:rPr>
              <a:t> </a:t>
            </a:r>
            <a:r>
              <a:rPr kumimoji="0" lang="ru-RU" sz="1400" b="0" i="0" strike="noStrike" cap="none" normalizeH="0" baseline="0" dirty="0" smtClean="0">
                <a:ln>
                  <a:noFill/>
                </a:ln>
                <a:solidFill>
                  <a:srgbClr val="000000"/>
                </a:solidFill>
                <a:effectLst/>
                <a:ea typeface="Times New Roman" pitchFamily="18" charset="0"/>
                <a:cs typeface="Times New Roman" pitchFamily="18" charset="0"/>
              </a:rPr>
              <a:t>настоящая </a:t>
            </a:r>
            <a:r>
              <a:rPr kumimoji="0" lang="ru-RU" sz="1400" b="0" i="0" u="none" strike="noStrike" cap="none" normalizeH="0" baseline="0" dirty="0" smtClean="0">
                <a:ln>
                  <a:noFill/>
                </a:ln>
                <a:solidFill>
                  <a:srgbClr val="000000"/>
                </a:solidFill>
                <a:effectLst/>
                <a:ea typeface="Times New Roman" pitchFamily="18" charset="0"/>
                <a:cs typeface="Times New Roman" pitchFamily="18" charset="0"/>
              </a:rPr>
              <a:t>форма заполняется как по каждому обособленному подразделению, так и по юридическому лицу без этих обособленных подразделений.</a:t>
            </a:r>
            <a:endParaRPr lang="ru-RU" sz="1400" dirty="0" smtClean="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lang="ru-RU" sz="1400" b="1" dirty="0" smtClean="0">
              <a:solidFill>
                <a:srgbClr val="0070C0"/>
              </a:solidFill>
              <a:ea typeface="Times New Roman" pitchFamily="18" charset="0"/>
              <a:cs typeface="Times New Roman" pitchFamily="18"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lang="ru-RU" b="1" dirty="0" smtClean="0">
                <a:solidFill>
                  <a:srgbClr val="0070C0"/>
                </a:solidFill>
                <a:ea typeface="Times New Roman" pitchFamily="18" charset="0"/>
                <a:cs typeface="Times New Roman" pitchFamily="18" charset="0"/>
              </a:rPr>
              <a:t>Справочно: </a:t>
            </a:r>
          </a:p>
          <a:p>
            <a:pPr marL="0" marR="0" lvl="0" indent="450850" algn="l" defTabSz="914400" rtl="0" eaLnBrk="0" fontAlgn="base" latinLnBrk="0" hangingPunct="0">
              <a:lnSpc>
                <a:spcPct val="100000"/>
              </a:lnSpc>
              <a:spcBef>
                <a:spcPct val="0"/>
              </a:spcBef>
              <a:spcAft>
                <a:spcPct val="0"/>
              </a:spcAft>
              <a:buClrTx/>
              <a:buSzTx/>
              <a:buFontTx/>
              <a:buNone/>
              <a:tabLst/>
            </a:pPr>
            <a:r>
              <a:rPr lang="ru-RU" sz="1400" b="1" u="sng" dirty="0" smtClean="0">
                <a:solidFill>
                  <a:srgbClr val="0070C0"/>
                </a:solidFill>
                <a:ea typeface="Times New Roman" pitchFamily="18" charset="0"/>
                <a:cs typeface="Times New Roman" pitchFamily="18" charset="0"/>
              </a:rPr>
              <a:t>Обособленное подразделение организации </a:t>
            </a:r>
            <a:r>
              <a:rPr lang="ru-RU" sz="1400" b="1" dirty="0" smtClean="0">
                <a:solidFill>
                  <a:srgbClr val="0070C0"/>
                </a:solidFill>
                <a:ea typeface="Times New Roman" pitchFamily="18" charset="0"/>
                <a:cs typeface="Times New Roman" pitchFamily="18" charset="0"/>
              </a:rPr>
              <a:t>– любое территориально обособленное от нее подразделение, по месту нахождения которого оборудованы стационарные рабочие места. Признание обособленного подразделения организации таковым производится независимо от того, отражено или не отражено его создание в учредительных или иных организационно-распорядительных документах организации, и от полномочий, которыми наделяется указанное подразделение. При этом рабочее место считается стационарным, если оно создается на срок более одного месяца (п.2 ст. 11 Налогового кодекса Российской Федерации).</a:t>
            </a:r>
            <a:endParaRPr lang="ru-RU" sz="1400" b="1" dirty="0" smtClean="0">
              <a:solidFill>
                <a:srgbClr val="0070C0"/>
              </a:solidFill>
              <a:cs typeface="Times New Roman" pitchFamily="18" charset="0"/>
            </a:endParaRPr>
          </a:p>
        </p:txBody>
      </p:sp>
      <p:sp>
        <p:nvSpPr>
          <p:cNvPr id="6146" name="Rectangle 2"/>
          <p:cNvSpPr>
            <a:spLocks noChangeArrowheads="1"/>
          </p:cNvSpPr>
          <p:nvPr/>
        </p:nvSpPr>
        <p:spPr bwMode="auto">
          <a:xfrm>
            <a:off x="0" y="457200"/>
            <a:ext cx="3268663" cy="6350"/>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a:t>Сравнительный анализ отчетных форм 19 и </a:t>
            </a:r>
            <a:r>
              <a:rPr lang="ru-RU" b="1" dirty="0" smtClean="0"/>
              <a:t>030-Д/с/о-13</a:t>
            </a:r>
            <a:endParaRPr lang="ru-RU" b="1" dirty="0"/>
          </a:p>
        </p:txBody>
      </p:sp>
      <p:sp>
        <p:nvSpPr>
          <p:cNvPr id="3" name="Прямоугольник 2"/>
          <p:cNvSpPr/>
          <p:nvPr/>
        </p:nvSpPr>
        <p:spPr>
          <a:xfrm>
            <a:off x="314325" y="-4711690"/>
            <a:ext cx="9429749" cy="646331"/>
          </a:xfrm>
          <a:prstGeom prst="rect">
            <a:avLst/>
          </a:prstGeom>
        </p:spPr>
        <p:txBody>
          <a:bodyPr wrap="square">
            <a:spAutoFit/>
          </a:bodyPr>
          <a:lstStyle/>
          <a:p>
            <a:endParaRPr lang="ru-RU" b="1" dirty="0" smtClean="0">
              <a:solidFill>
                <a:srgbClr val="0070C0"/>
              </a:solidFill>
            </a:endParaRPr>
          </a:p>
          <a:p>
            <a:endParaRPr lang="ru-RU" b="1" dirty="0" smtClean="0">
              <a:solidFill>
                <a:srgbClr val="FF0000"/>
              </a:solidFill>
            </a:endParaRPr>
          </a:p>
        </p:txBody>
      </p:sp>
      <p:sp>
        <p:nvSpPr>
          <p:cNvPr id="4" name="Прямоугольник 3"/>
          <p:cNvSpPr/>
          <p:nvPr/>
        </p:nvSpPr>
        <p:spPr>
          <a:xfrm>
            <a:off x="238125" y="981075"/>
            <a:ext cx="9382125" cy="4493538"/>
          </a:xfrm>
          <a:prstGeom prst="rect">
            <a:avLst/>
          </a:prstGeom>
        </p:spPr>
        <p:txBody>
          <a:bodyPr wrap="square">
            <a:spAutoFit/>
          </a:bodyPr>
          <a:lstStyle/>
          <a:p>
            <a:r>
              <a:rPr lang="ru-RU" b="1" dirty="0" smtClean="0"/>
              <a:t>Сведения по отчетной форме 030-Д/с/о-13 «Сведения о диспансеризации несовершеннолетних» по приказу  МЗ РФ №72н от 15.02.2013 </a:t>
            </a:r>
            <a:r>
              <a:rPr lang="ru-RU" sz="1600" b="1" dirty="0" smtClean="0"/>
              <a:t>«О проведении диспансеризации пребывающих в стационарных учреждениях детей-сирот и детей, находящихся в трудной жизненной ситуации" </a:t>
            </a:r>
            <a:r>
              <a:rPr lang="ru-RU" b="1" dirty="0" smtClean="0"/>
              <a:t>формируются по накопительному принципу, поэтому числовые значения могут быть больше, чем по форме 19, которая формируется строго по детям-инвалидам, состоящим на учете  в учреждении на 31 декабря отчетного года.</a:t>
            </a:r>
          </a:p>
          <a:p>
            <a:endParaRPr lang="ru-RU" b="1" dirty="0" smtClean="0">
              <a:solidFill>
                <a:srgbClr val="0070C0"/>
              </a:solidFill>
            </a:endParaRPr>
          </a:p>
          <a:p>
            <a:r>
              <a:rPr lang="ru-RU" b="1" dirty="0" smtClean="0">
                <a:solidFill>
                  <a:srgbClr val="0070C0"/>
                </a:solidFill>
              </a:rPr>
              <a:t>По графе 6 таблицы 1000 формы 19 «детей-инвалидов сирот»:  значение по возрастным группам соотнести с данными п.13 «число детей-инвалидов из числа детей (сирот), прошедших диспансеризацию в отчетном периоде» (ф.030-Д/с/о-13 п.13 гр.8 «всего детей-инвалидов» от 0 до 4 лет включительно </a:t>
            </a:r>
            <a:r>
              <a:rPr lang="en-US" b="1" dirty="0" smtClean="0">
                <a:solidFill>
                  <a:srgbClr val="0070C0"/>
                </a:solidFill>
              </a:rPr>
              <a:t>&gt;</a:t>
            </a:r>
            <a:r>
              <a:rPr lang="ru-RU" b="1" dirty="0" smtClean="0">
                <a:solidFill>
                  <a:srgbClr val="0070C0"/>
                </a:solidFill>
              </a:rPr>
              <a:t>=ф.19 т.1000 гр.5 стр.01+стр.02; от 5 до 9 лет включительно </a:t>
            </a:r>
            <a:r>
              <a:rPr lang="en-US" b="1" dirty="0" smtClean="0">
                <a:solidFill>
                  <a:srgbClr val="0070C0"/>
                </a:solidFill>
              </a:rPr>
              <a:t>&gt;</a:t>
            </a:r>
            <a:r>
              <a:rPr lang="ru-RU" b="1" dirty="0" smtClean="0">
                <a:solidFill>
                  <a:srgbClr val="0070C0"/>
                </a:solidFill>
              </a:rPr>
              <a:t>=ф.19 т.1000 гр.5 стр.03+стр.04; от 10 до 14 лет включительно </a:t>
            </a:r>
            <a:r>
              <a:rPr lang="en-US" b="1" dirty="0" smtClean="0">
                <a:solidFill>
                  <a:srgbClr val="0070C0"/>
                </a:solidFill>
              </a:rPr>
              <a:t>&gt;</a:t>
            </a:r>
            <a:r>
              <a:rPr lang="ru-RU" b="1" dirty="0" smtClean="0">
                <a:solidFill>
                  <a:srgbClr val="0070C0"/>
                </a:solidFill>
              </a:rPr>
              <a:t>=ф.19 т.1000 гр.5 стр.05+стр.06; от 15 до 17 лет включительно </a:t>
            </a:r>
            <a:r>
              <a:rPr lang="en-US" b="1" dirty="0" smtClean="0">
                <a:solidFill>
                  <a:srgbClr val="0070C0"/>
                </a:solidFill>
              </a:rPr>
              <a:t>&gt;</a:t>
            </a:r>
            <a:r>
              <a:rPr lang="ru-RU" b="1" dirty="0" smtClean="0">
                <a:solidFill>
                  <a:srgbClr val="0070C0"/>
                </a:solidFill>
              </a:rPr>
              <a:t>=ф.19 т.1000 гр.5 стр.07+стр.08); далее для учреждений с круглосуточным пребыванием детей см. п.14 «выполнение индивидуальных программ реабилитации (ИПР) детей-инвалидов в отчетном периоде» по графе 3 и п.17 «распределение детей по группам состояния здоровья» по графе 12 (</a:t>
            </a:r>
            <a:r>
              <a:rPr lang="en-US" b="1" dirty="0" smtClean="0">
                <a:solidFill>
                  <a:srgbClr val="0070C0"/>
                </a:solidFill>
              </a:rPr>
              <a:t>V</a:t>
            </a:r>
            <a:r>
              <a:rPr lang="ru-RU" b="1" dirty="0" smtClean="0">
                <a:solidFill>
                  <a:srgbClr val="0070C0"/>
                </a:solidFill>
              </a:rPr>
              <a:t> группа здоровья)</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600075" y="2908"/>
            <a:ext cx="8745537" cy="596718"/>
          </a:xfrm>
        </p:spPr>
        <p:txBody>
          <a:bodyPr/>
          <a:lstStyle/>
          <a:p>
            <a:pPr algn="ctr"/>
            <a:r>
              <a:rPr lang="ru-RU" b="1" dirty="0"/>
              <a:t>Дополнительная информация по форме </a:t>
            </a:r>
            <a:r>
              <a:rPr lang="ru-RU" b="1" dirty="0" smtClean="0"/>
              <a:t>№30 </a:t>
            </a:r>
            <a:r>
              <a:rPr lang="ru-RU" b="1" dirty="0"/>
              <a:t>т.2510 и т.2610</a:t>
            </a:r>
            <a:endParaRPr lang="ru-RU" dirty="0"/>
          </a:p>
        </p:txBody>
      </p:sp>
      <p:sp>
        <p:nvSpPr>
          <p:cNvPr id="3" name="Прямоугольник 2"/>
          <p:cNvSpPr/>
          <p:nvPr/>
        </p:nvSpPr>
        <p:spPr>
          <a:xfrm>
            <a:off x="685800" y="657226"/>
            <a:ext cx="8829676" cy="5844064"/>
          </a:xfrm>
          <a:prstGeom prst="rect">
            <a:avLst/>
          </a:prstGeom>
        </p:spPr>
        <p:txBody>
          <a:bodyPr wrap="square">
            <a:spAutoFit/>
          </a:bodyPr>
          <a:lstStyle/>
          <a:p>
            <a:r>
              <a:rPr lang="ru-RU" sz="2000" b="1" dirty="0" smtClean="0"/>
              <a:t>Внимание: </a:t>
            </a:r>
          </a:p>
          <a:p>
            <a:r>
              <a:rPr lang="ru-RU" dirty="0" smtClean="0"/>
              <a:t>в случае несоответствия сведений по форме №30 т.2610 строка 1 и  форме №19 т.1000 стр.09+10 «всего детей-инвалидов» предоставить </a:t>
            </a:r>
            <a:r>
              <a:rPr lang="ru-RU" u="sng" dirty="0" smtClean="0"/>
              <a:t>пояснительную записку</a:t>
            </a:r>
            <a:r>
              <a:rPr lang="ru-RU" dirty="0" smtClean="0"/>
              <a:t>; </a:t>
            </a:r>
          </a:p>
          <a:p>
            <a:endParaRPr lang="ru-RU" dirty="0" smtClean="0"/>
          </a:p>
          <a:p>
            <a:r>
              <a:rPr lang="ru-RU" dirty="0" smtClean="0"/>
              <a:t>сведения по строке 1 т.2610 соотнести с формами 030-ПО/О-17 и 030-Д/с/о-13, имея ввиду, что это дети </a:t>
            </a:r>
            <a:r>
              <a:rPr lang="en-US" dirty="0" smtClean="0"/>
              <a:t>V</a:t>
            </a:r>
            <a:r>
              <a:rPr lang="ru-RU" dirty="0" smtClean="0"/>
              <a:t> группы здоровья; </a:t>
            </a:r>
          </a:p>
          <a:p>
            <a:endParaRPr lang="ru-RU" dirty="0" smtClean="0"/>
          </a:p>
          <a:p>
            <a:r>
              <a:rPr lang="ru-RU" dirty="0" smtClean="0"/>
              <a:t>необходимо внимательно рассмотреть </a:t>
            </a:r>
            <a:r>
              <a:rPr lang="ru-RU" u="sng" dirty="0" smtClean="0"/>
              <a:t>противопоказания </a:t>
            </a:r>
            <a:r>
              <a:rPr lang="ru-RU" dirty="0" smtClean="0"/>
              <a:t>по </a:t>
            </a:r>
          </a:p>
          <a:p>
            <a:pPr>
              <a:buFont typeface="Arial" pitchFamily="34" charset="0"/>
              <a:buChar char="•"/>
            </a:pPr>
            <a:r>
              <a:rPr lang="ru-RU" dirty="0" smtClean="0"/>
              <a:t>болезням сердечно-сосудистой системы с нарушением компенсации, </a:t>
            </a:r>
          </a:p>
          <a:p>
            <a:pPr>
              <a:buFont typeface="Arial" pitchFamily="34" charset="0"/>
              <a:buChar char="•"/>
            </a:pPr>
            <a:r>
              <a:rPr lang="ru-RU" dirty="0" smtClean="0"/>
              <a:t>болезням, связанным с повышением температуры тела,</a:t>
            </a:r>
          </a:p>
          <a:p>
            <a:pPr>
              <a:buFont typeface="Arial" pitchFamily="34" charset="0"/>
              <a:buChar char="•"/>
            </a:pPr>
            <a:r>
              <a:rPr lang="ru-RU" dirty="0" smtClean="0"/>
              <a:t> значительными расстройствами нервной системы, </a:t>
            </a:r>
          </a:p>
          <a:p>
            <a:pPr>
              <a:buFont typeface="Arial" pitchFamily="34" charset="0"/>
              <a:buChar char="•"/>
            </a:pPr>
            <a:r>
              <a:rPr lang="ru-RU" dirty="0" smtClean="0"/>
              <a:t>заболеваниями мочеполовой системы, </a:t>
            </a:r>
          </a:p>
          <a:p>
            <a:pPr>
              <a:buFont typeface="Arial" pitchFamily="34" charset="0"/>
              <a:buChar char="•"/>
            </a:pPr>
            <a:r>
              <a:rPr lang="ru-RU" dirty="0" smtClean="0"/>
              <a:t>серьезными и запущенными заболеваниями дыхательной системы.</a:t>
            </a:r>
          </a:p>
          <a:p>
            <a:endParaRPr lang="ru-RU" dirty="0" smtClean="0"/>
          </a:p>
          <a:p>
            <a:r>
              <a:rPr lang="ru-RU" dirty="0" smtClean="0"/>
              <a:t>В т.2510 формы №30 по строкам 1 и 3 графы 13 (</a:t>
            </a:r>
            <a:r>
              <a:rPr lang="en-US" dirty="0" smtClean="0"/>
              <a:t>V</a:t>
            </a:r>
            <a:r>
              <a:rPr lang="ru-RU" dirty="0" smtClean="0"/>
              <a:t> группа здоровья) должно быть показано </a:t>
            </a:r>
            <a:r>
              <a:rPr lang="ru-RU" u="sng" dirty="0" smtClean="0"/>
              <a:t>не меньше </a:t>
            </a:r>
            <a:r>
              <a:rPr lang="ru-RU" dirty="0" smtClean="0"/>
              <a:t>детей, чем показано в форме №19 «Сведения о детях-инвалидах» в т.1000 по графе 4 строкам 09+10 «всего детей-инвалидов» и по т.2610 формы №30 по строке 1, </a:t>
            </a:r>
            <a:r>
              <a:rPr lang="ru-RU" u="sng" dirty="0" smtClean="0"/>
              <a:t>так как инвалидам психиатрического профиля проводят </a:t>
            </a:r>
            <a:r>
              <a:rPr lang="ru-RU" u="sng" dirty="0" err="1" smtClean="0"/>
              <a:t>профосмотры</a:t>
            </a:r>
            <a:r>
              <a:rPr lang="ru-RU" u="sng" dirty="0" smtClean="0"/>
              <a:t> только ДГП и детские отделения при ГП</a:t>
            </a:r>
            <a:r>
              <a:rPr lang="ru-RU" dirty="0" smtClean="0"/>
              <a:t>; обратить внимание на строку 4 гр. 13 т.2510 ф.30 и строку 07 гр.7 т.1000 ф.19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Противопоказания к занятиям физкультурой и спортом. </a:t>
            </a:r>
            <a:endParaRPr lang="ru-RU" b="1" dirty="0"/>
          </a:p>
        </p:txBody>
      </p:sp>
      <p:sp>
        <p:nvSpPr>
          <p:cNvPr id="3" name="Прямоугольник 2"/>
          <p:cNvSpPr/>
          <p:nvPr/>
        </p:nvSpPr>
        <p:spPr>
          <a:xfrm>
            <a:off x="514350" y="609600"/>
            <a:ext cx="9124950" cy="5693866"/>
          </a:xfrm>
          <a:prstGeom prst="rect">
            <a:avLst/>
          </a:prstGeom>
        </p:spPr>
        <p:txBody>
          <a:bodyPr wrap="square">
            <a:spAutoFit/>
          </a:bodyPr>
          <a:lstStyle/>
          <a:p>
            <a:r>
              <a:rPr lang="ru-RU" b="1" dirty="0" smtClean="0"/>
              <a:t>Из приказа №514н от 10.08.2017 Приложение 3 «Правила определения медицинских групп для занятий несовершеннолетних физической культурой»:</a:t>
            </a:r>
          </a:p>
          <a:p>
            <a:endParaRPr lang="ru-RU" dirty="0" smtClean="0"/>
          </a:p>
          <a:p>
            <a:r>
              <a:rPr lang="ru-RU" dirty="0" smtClean="0"/>
              <a:t>5. Специальная медицинская группа для занятий физической культурой делится на две подгруппы: специальную "А" и специальную "Б".</a:t>
            </a:r>
          </a:p>
          <a:p>
            <a:r>
              <a:rPr lang="ru-RU" dirty="0" smtClean="0"/>
              <a:t>5.1. К специальной подгруппе "А" (III группа) относятся несовершеннолетние:</a:t>
            </a:r>
          </a:p>
          <a:p>
            <a:r>
              <a:rPr lang="ru-RU" dirty="0" smtClean="0"/>
              <a:t>с нарушениями состояния здоровья постоянного (хронические заболевания (состояния), врожденные пороки развития, деформации без прогрессирования, в стадии компенсации) или временного характера; с нарушениями физического развития, требующими ограничения физических нагрузок.</a:t>
            </a:r>
          </a:p>
          <a:p>
            <a:r>
              <a:rPr lang="ru-RU" sz="1600" b="1" dirty="0" smtClean="0"/>
              <a:t>Отнесенным к этой группе несовершеннолетним разрешаются занятия оздоровительной физической культурой по специальным программам (профилактические и оздоровительные технологии).</a:t>
            </a:r>
          </a:p>
          <a:p>
            <a:r>
              <a:rPr lang="ru-RU" dirty="0" smtClean="0"/>
              <a:t>5.2. К специальной подгруппе "Б" (IV группа) относятся несовершеннолетние, имеющие нарушения состояния здоровья постоянного (хронические заболевания (состояния) в стадии субкомпенсации) и временного характера, без выраженных нарушений самочувствия.</a:t>
            </a:r>
          </a:p>
          <a:p>
            <a:r>
              <a:rPr lang="ru-RU" sz="1600" b="1" dirty="0" smtClean="0"/>
              <a:t>Отнесенным к этой группе несовершеннолетним рекомендуются в обязательном порядке занятия лечебной физкультурой в медицинской организации, а также проведение регулярных самостоятельных занятий в домашних условиях по комплексам, предложенным врачом по лечебной физкультуре медицинской организации.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Проверки и контроли к форме.</a:t>
            </a:r>
          </a:p>
        </p:txBody>
      </p:sp>
      <p:graphicFrame>
        <p:nvGraphicFramePr>
          <p:cNvPr id="4" name="Таблица 3"/>
          <p:cNvGraphicFramePr>
            <a:graphicFrameLocks noGrp="1"/>
          </p:cNvGraphicFramePr>
          <p:nvPr/>
        </p:nvGraphicFramePr>
        <p:xfrm>
          <a:off x="533401" y="657213"/>
          <a:ext cx="9096374" cy="5625868"/>
        </p:xfrm>
        <a:graphic>
          <a:graphicData uri="http://schemas.openxmlformats.org/drawingml/2006/table">
            <a:tbl>
              <a:tblPr/>
              <a:tblGrid>
                <a:gridCol w="825040"/>
                <a:gridCol w="3708321"/>
                <a:gridCol w="3708321"/>
                <a:gridCol w="854692"/>
              </a:tblGrid>
              <a:tr h="342912">
                <a:tc>
                  <a:txBody>
                    <a:bodyPr/>
                    <a:lstStyle/>
                    <a:p>
                      <a:pPr algn="ctr">
                        <a:lnSpc>
                          <a:spcPct val="107000"/>
                        </a:lnSpc>
                        <a:spcAft>
                          <a:spcPts val="0"/>
                        </a:spcAft>
                      </a:pPr>
                      <a:r>
                        <a:rPr lang="ru-RU" sz="900" b="1" dirty="0">
                          <a:latin typeface="Calibri"/>
                          <a:ea typeface="Calibri"/>
                          <a:cs typeface="Times New Roman"/>
                        </a:rPr>
                        <a:t>Номер таблицы</a:t>
                      </a:r>
                      <a:endParaRPr lang="ru-RU" sz="9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dirty="0">
                          <a:latin typeface="Calibri"/>
                          <a:ea typeface="Calibri"/>
                          <a:cs typeface="Times New Roman"/>
                        </a:rPr>
                        <a:t>Номер условия</a:t>
                      </a:r>
                      <a:endParaRPr lang="ru-RU" sz="9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a:latin typeface="Calibri"/>
                          <a:ea typeface="Calibri"/>
                          <a:cs typeface="Times New Roman"/>
                        </a:rPr>
                        <a:t>Содержание условия контроля</a:t>
                      </a:r>
                      <a:endParaRPr lang="ru-RU" sz="9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900" b="1">
                          <a:latin typeface="Calibri"/>
                          <a:ea typeface="Calibri"/>
                          <a:cs typeface="Times New Roman"/>
                        </a:rPr>
                        <a:t>Примечание</a:t>
                      </a:r>
                      <a:endParaRPr lang="ru-RU" sz="9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70">
                <a:tc rowSpan="28">
                  <a:txBody>
                    <a:bodyPr/>
                    <a:lstStyle/>
                    <a:p>
                      <a:pPr>
                        <a:lnSpc>
                          <a:spcPct val="107000"/>
                        </a:lnSpc>
                        <a:spcAft>
                          <a:spcPts val="0"/>
                        </a:spcAft>
                      </a:pPr>
                      <a:r>
                        <a:rPr lang="ru-RU" sz="2000" dirty="0">
                          <a:latin typeface="Calibri"/>
                          <a:ea typeface="Calibri"/>
                          <a:cs typeface="Times New Roman"/>
                        </a:rPr>
                        <a:t>1000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b="1">
                          <a:latin typeface="Calibri"/>
                          <a:ea typeface="Calibri"/>
                          <a:cs typeface="Times New Roman"/>
                        </a:rPr>
                        <a:t> гр.4 &gt; = гр. 7+ гр.11+ гр. 15</a:t>
                      </a:r>
                      <a:endParaRPr lang="ru-RU" sz="9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4">
                  <a:txBody>
                    <a:bodyPr/>
                    <a:lstStyle/>
                    <a:p>
                      <a:pPr>
                        <a:lnSpc>
                          <a:spcPct val="107000"/>
                        </a:lnSpc>
                        <a:spcAft>
                          <a:spcPts val="0"/>
                        </a:spcAft>
                      </a:pPr>
                      <a:r>
                        <a:rPr lang="ru-RU" sz="900">
                          <a:latin typeface="Calibri"/>
                          <a:ea typeface="Calibri"/>
                          <a:cs typeface="Times New Roman"/>
                        </a:rPr>
                        <a:t>По строкам с 01 по 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Общее количество детей-инвалидов больше или равно сумме количества детей-инвалидов, проживающих в интернатных учреждениях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a:latin typeface="Calibri"/>
                          <a:ea typeface="Calibri"/>
                          <a:cs typeface="Times New Roman"/>
                        </a:rPr>
                        <a:t>Гр. 4 </a:t>
                      </a:r>
                      <a:r>
                        <a:rPr lang="en-US" sz="900">
                          <a:latin typeface="Calibri"/>
                          <a:ea typeface="Calibri"/>
                          <a:cs typeface="Times New Roman"/>
                        </a:rPr>
                        <a:t>&gt;</a:t>
                      </a:r>
                      <a:r>
                        <a:rPr lang="ru-RU" sz="900">
                          <a:latin typeface="Calibri"/>
                          <a:ea typeface="Calibri"/>
                          <a:cs typeface="Times New Roman"/>
                        </a:rPr>
                        <a:t> гр.5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больше числа детей-инвалидов, которым инвалидность была установлена впервые в жизни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a:latin typeface="Calibri"/>
                          <a:ea typeface="Calibri"/>
                          <a:cs typeface="Times New Roman"/>
                        </a:rPr>
                        <a:t>гр.4</a:t>
                      </a:r>
                      <a:r>
                        <a:rPr lang="en-US" sz="900">
                          <a:latin typeface="Calibri"/>
                          <a:ea typeface="Calibri"/>
                          <a:cs typeface="Times New Roman"/>
                        </a:rPr>
                        <a:t> &gt; </a:t>
                      </a:r>
                      <a:r>
                        <a:rPr lang="ru-RU" sz="900">
                          <a:latin typeface="Calibri"/>
                          <a:ea typeface="Calibri"/>
                          <a:cs typeface="Times New Roman"/>
                        </a:rPr>
                        <a:t>гр.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больше числа детей-сирот, признанных инвалидами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dirty="0">
                          <a:latin typeface="Calibri"/>
                          <a:ea typeface="Calibri"/>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a:latin typeface="Calibri"/>
                          <a:ea typeface="Calibri"/>
                          <a:cs typeface="Times New Roman"/>
                        </a:rPr>
                        <a:t>гр.7 </a:t>
                      </a:r>
                      <a:r>
                        <a:rPr lang="en-US" sz="900">
                          <a:latin typeface="Calibri"/>
                          <a:ea typeface="Calibri"/>
                          <a:cs typeface="Times New Roman"/>
                        </a:rPr>
                        <a:t>&gt;</a:t>
                      </a:r>
                      <a:r>
                        <a:rPr lang="ru-RU" sz="900">
                          <a:latin typeface="Calibri"/>
                          <a:ea typeface="Calibri"/>
                          <a:cs typeface="Times New Roman"/>
                        </a:rPr>
                        <a:t> гр.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Минздрава</a:t>
                      </a:r>
                      <a:r>
                        <a:rPr lang="ru-RU" sz="900" dirty="0">
                          <a:latin typeface="Calibri"/>
                          <a:ea typeface="Calibri"/>
                          <a:cs typeface="Times New Roman"/>
                        </a:rPr>
                        <a:t> России, больше  количества инвалидов с впервые установленной инвалидностью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b="1" dirty="0">
                          <a:latin typeface="Calibri"/>
                          <a:ea typeface="Calibri"/>
                          <a:cs typeface="Times New Roman"/>
                        </a:rPr>
                        <a:t>гр.7 </a:t>
                      </a:r>
                      <a:r>
                        <a:rPr lang="en-US" sz="900" b="1" dirty="0">
                          <a:latin typeface="Calibri"/>
                          <a:ea typeface="Calibri"/>
                          <a:cs typeface="Times New Roman"/>
                        </a:rPr>
                        <a:t>&gt;</a:t>
                      </a:r>
                      <a:r>
                        <a:rPr lang="ru-RU" sz="900" b="1" dirty="0">
                          <a:latin typeface="Calibri"/>
                          <a:ea typeface="Calibri"/>
                          <a:cs typeface="Times New Roman"/>
                        </a:rPr>
                        <a:t>= гр. 9</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Минздрава</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b="1" dirty="0">
                          <a:latin typeface="Calibri"/>
                          <a:ea typeface="Calibri"/>
                          <a:cs typeface="Times New Roman"/>
                        </a:rPr>
                        <a:t>гр.8</a:t>
                      </a:r>
                      <a:r>
                        <a:rPr lang="en-US" sz="900" b="1" dirty="0">
                          <a:latin typeface="Calibri"/>
                          <a:ea typeface="Calibri"/>
                          <a:cs typeface="Times New Roman"/>
                        </a:rPr>
                        <a:t>&gt;=</a:t>
                      </a:r>
                      <a:r>
                        <a:rPr lang="ru-RU" sz="900" b="1" dirty="0">
                          <a:latin typeface="Calibri"/>
                          <a:ea typeface="Calibri"/>
                          <a:cs typeface="Times New Roman"/>
                        </a:rPr>
                        <a:t> гр.10</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с впервые установленной инвалидностью,  проживающих в учреждениях  </a:t>
                      </a:r>
                      <a:r>
                        <a:rPr lang="ru-RU" sz="900" b="1" dirty="0">
                          <a:latin typeface="Calibri"/>
                          <a:ea typeface="Calibri"/>
                          <a:cs typeface="Times New Roman"/>
                        </a:rPr>
                        <a:t>Минздрава</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latin typeface="Calibri"/>
                          <a:ea typeface="Calibri"/>
                          <a:cs typeface="Times New Roman"/>
                        </a:rPr>
                        <a:t> </a:t>
                      </a:r>
                      <a:r>
                        <a:rPr lang="ru-RU" sz="900" b="1" dirty="0">
                          <a:latin typeface="Calibri"/>
                          <a:ea typeface="Calibri"/>
                          <a:cs typeface="Times New Roman"/>
                        </a:rPr>
                        <a:t>гр.11 </a:t>
                      </a:r>
                      <a:r>
                        <a:rPr lang="en-US" sz="900" b="1" dirty="0">
                          <a:latin typeface="Calibri"/>
                          <a:ea typeface="Calibri"/>
                          <a:cs typeface="Times New Roman"/>
                        </a:rPr>
                        <a:t>&gt;</a:t>
                      </a:r>
                      <a:r>
                        <a:rPr lang="ru-RU" sz="900" b="1" dirty="0">
                          <a:latin typeface="Calibri"/>
                          <a:ea typeface="Calibri"/>
                          <a:cs typeface="Times New Roman"/>
                        </a:rPr>
                        <a:t>= гр.12</a:t>
                      </a:r>
                      <a:r>
                        <a:rPr lang="ru-RU" sz="900" dirty="0">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Минобразования</a:t>
                      </a:r>
                      <a:r>
                        <a:rPr lang="ru-RU" sz="900" dirty="0">
                          <a:latin typeface="Calibri"/>
                          <a:ea typeface="Calibri"/>
                          <a:cs typeface="Times New Roman"/>
                        </a:rPr>
                        <a:t> России, больше или равно количеству инвалидов с впервые установленной инвалидностью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     </a:t>
                      </a:r>
                      <a:r>
                        <a:rPr lang="ru-RU" sz="900" b="1" dirty="0">
                          <a:latin typeface="Calibri"/>
                          <a:ea typeface="Calibri"/>
                          <a:cs typeface="Times New Roman"/>
                        </a:rPr>
                        <a:t>гр.11 </a:t>
                      </a:r>
                      <a:r>
                        <a:rPr lang="en-US" sz="900" b="1" dirty="0">
                          <a:latin typeface="Calibri"/>
                          <a:ea typeface="Calibri"/>
                          <a:cs typeface="Times New Roman"/>
                        </a:rPr>
                        <a:t>&gt;</a:t>
                      </a:r>
                      <a:r>
                        <a:rPr lang="ru-RU" sz="900" b="1" dirty="0">
                          <a:latin typeface="Calibri"/>
                          <a:ea typeface="Calibri"/>
                          <a:cs typeface="Times New Roman"/>
                        </a:rPr>
                        <a:t>= гр.13</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Минобразования</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     </a:t>
                      </a:r>
                      <a:r>
                        <a:rPr lang="ru-RU" sz="900" b="1" dirty="0">
                          <a:latin typeface="Calibri"/>
                          <a:ea typeface="Calibri"/>
                          <a:cs typeface="Times New Roman"/>
                        </a:rPr>
                        <a:t>гр.12 </a:t>
                      </a:r>
                      <a:r>
                        <a:rPr lang="en-US" sz="900" b="1" dirty="0">
                          <a:latin typeface="Calibri"/>
                          <a:ea typeface="Calibri"/>
                          <a:cs typeface="Times New Roman"/>
                        </a:rPr>
                        <a:t>&gt;</a:t>
                      </a:r>
                      <a:r>
                        <a:rPr lang="ru-RU" sz="900" b="1" dirty="0">
                          <a:latin typeface="Calibri"/>
                          <a:ea typeface="Calibri"/>
                          <a:cs typeface="Times New Roman"/>
                        </a:rPr>
                        <a:t>= гр.14</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с впервые установленной инвалидностью,  проживающих в учреждениях  </a:t>
                      </a:r>
                      <a:r>
                        <a:rPr lang="ru-RU" sz="900" b="1" dirty="0">
                          <a:latin typeface="Calibri"/>
                          <a:ea typeface="Calibri"/>
                          <a:cs typeface="Times New Roman"/>
                        </a:rPr>
                        <a:t>Минобразования</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latin typeface="Calibri"/>
                          <a:ea typeface="Calibri"/>
                          <a:cs typeface="Times New Roman"/>
                        </a:rPr>
                        <a:t>   </a:t>
                      </a:r>
                      <a:r>
                        <a:rPr lang="ru-RU" sz="900" b="1" dirty="0">
                          <a:latin typeface="Calibri"/>
                          <a:ea typeface="Calibri"/>
                          <a:cs typeface="Times New Roman"/>
                        </a:rPr>
                        <a:t>гр.15&gt;= гр.16</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Минтруда</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с впервые установленной инвалидностью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b="1" dirty="0">
                          <a:latin typeface="Calibri"/>
                          <a:ea typeface="Calibri"/>
                          <a:cs typeface="Times New Roman"/>
                        </a:rPr>
                        <a:t>гр.15</a:t>
                      </a:r>
                      <a:r>
                        <a:rPr lang="en-US" sz="900" b="1" dirty="0">
                          <a:latin typeface="Calibri"/>
                          <a:ea typeface="Calibri"/>
                          <a:cs typeface="Times New Roman"/>
                        </a:rPr>
                        <a:t>&gt;</a:t>
                      </a:r>
                      <a:r>
                        <a:rPr lang="ru-RU" sz="900" b="1" dirty="0">
                          <a:latin typeface="Calibri"/>
                          <a:ea typeface="Calibri"/>
                          <a:cs typeface="Times New Roman"/>
                        </a:rPr>
                        <a:t>= гр.17</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проживающих в учреждениях  </a:t>
                      </a:r>
                      <a:r>
                        <a:rPr lang="ru-RU" sz="900" b="1" dirty="0">
                          <a:latin typeface="Calibri"/>
                          <a:ea typeface="Calibri"/>
                          <a:cs typeface="Times New Roman"/>
                        </a:rPr>
                        <a:t>Минтруда</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b="1" dirty="0">
                          <a:latin typeface="Calibri"/>
                          <a:ea typeface="Calibri"/>
                          <a:cs typeface="Times New Roman"/>
                        </a:rPr>
                        <a:t>гр.16</a:t>
                      </a:r>
                      <a:r>
                        <a:rPr lang="en-US" sz="900" b="1" dirty="0">
                          <a:latin typeface="Calibri"/>
                          <a:ea typeface="Calibri"/>
                          <a:cs typeface="Times New Roman"/>
                        </a:rPr>
                        <a:t>&gt;</a:t>
                      </a:r>
                      <a:r>
                        <a:rPr lang="ru-RU" sz="900" b="1" dirty="0">
                          <a:latin typeface="Calibri"/>
                          <a:ea typeface="Calibri"/>
                          <a:cs typeface="Times New Roman"/>
                        </a:rPr>
                        <a:t>= гр.18</a:t>
                      </a:r>
                      <a:endParaRPr lang="ru-RU" sz="9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277939">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Всего детей-инвалидов с впервые установленной инвалидностью,  проживающих в учреждениях  </a:t>
                      </a:r>
                      <a:r>
                        <a:rPr lang="ru-RU" sz="900" b="1" dirty="0">
                          <a:latin typeface="Calibri"/>
                          <a:ea typeface="Calibri"/>
                          <a:cs typeface="Times New Roman"/>
                        </a:rPr>
                        <a:t>Минтруда</a:t>
                      </a:r>
                      <a:r>
                        <a:rPr lang="ru-RU" sz="900" dirty="0">
                          <a:latin typeface="Calibri"/>
                          <a:ea typeface="Calibri"/>
                          <a:cs typeface="Times New Roman"/>
                        </a:rPr>
                        <a:t> России, больше или равно </a:t>
                      </a:r>
                      <a:r>
                        <a:rPr lang="ru-RU" sz="900" u="sng" dirty="0">
                          <a:latin typeface="Calibri"/>
                          <a:ea typeface="Calibri"/>
                          <a:cs typeface="Times New Roman"/>
                        </a:rPr>
                        <a:t>из них</a:t>
                      </a:r>
                      <a:r>
                        <a:rPr lang="ru-RU" sz="900" dirty="0">
                          <a:latin typeface="Calibri"/>
                          <a:ea typeface="Calibri"/>
                          <a:cs typeface="Times New Roman"/>
                        </a:rPr>
                        <a:t>, получивших медицинскую реабилитацию в течение отчетного года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a:latin typeface="Calibri"/>
                          <a:ea typeface="Calibri"/>
                          <a:cs typeface="Times New Roman"/>
                        </a:rPr>
                        <a:t>7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a:latin typeface="Calibri"/>
                          <a:ea typeface="Calibri"/>
                          <a:cs typeface="Times New Roman"/>
                        </a:rPr>
                        <a:t>Стр. 01 + 03 + 05 + 07 = стр. 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0"/>
                        </a:spcAft>
                      </a:pPr>
                      <a:r>
                        <a:rPr lang="ru-RU" sz="900" dirty="0">
                          <a:latin typeface="Calibri"/>
                          <a:ea typeface="Calibri"/>
                          <a:cs typeface="Times New Roman"/>
                        </a:rPr>
                        <a:t>По графам с 4 по 18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Количество мальчиков всего равно сумме по возрастным группам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r h="138970">
                <a:tc vMerge="1">
                  <a:txBody>
                    <a:bodyPr/>
                    <a:lstStyle/>
                    <a:p>
                      <a:endParaRPr lang="ru-RU"/>
                    </a:p>
                  </a:txBody>
                  <a:tcPr/>
                </a:tc>
                <a:tc>
                  <a:txBody>
                    <a:bodyPr/>
                    <a:lstStyle/>
                    <a:p>
                      <a:pPr>
                        <a:lnSpc>
                          <a:spcPct val="107000"/>
                        </a:lnSpc>
                        <a:spcAft>
                          <a:spcPts val="0"/>
                        </a:spcAft>
                      </a:pPr>
                      <a:r>
                        <a:rPr lang="ru-RU" sz="900">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900" dirty="0">
                          <a:latin typeface="Calibri"/>
                          <a:ea typeface="Calibri"/>
                          <a:cs typeface="Times New Roman"/>
                        </a:rPr>
                        <a:t>Стр. 02 + 04 + 06 + 08 = стр.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38970">
                <a:tc vMerge="1">
                  <a:txBody>
                    <a:bodyPr/>
                    <a:lstStyle/>
                    <a:p>
                      <a:endParaRPr lang="ru-RU"/>
                    </a:p>
                  </a:txBody>
                  <a:tcPr/>
                </a:tc>
                <a:tc gridSpan="2">
                  <a:txBody>
                    <a:bodyPr/>
                    <a:lstStyle/>
                    <a:p>
                      <a:pPr>
                        <a:lnSpc>
                          <a:spcPct val="107000"/>
                        </a:lnSpc>
                        <a:spcAft>
                          <a:spcPts val="0"/>
                        </a:spcAft>
                      </a:pPr>
                      <a:r>
                        <a:rPr lang="ru-RU" sz="900" dirty="0">
                          <a:latin typeface="Calibri"/>
                          <a:ea typeface="Calibri"/>
                          <a:cs typeface="Times New Roman"/>
                        </a:rPr>
                        <a:t>Количество девочек всего равно сумме по возрастным группам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r>
            </a:tbl>
          </a:graphicData>
        </a:graphic>
      </p:graphicFrame>
      <p:sp>
        <p:nvSpPr>
          <p:cNvPr id="14337" name="Rectangle 1"/>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276225" y="657228"/>
          <a:ext cx="9448801" cy="5649468"/>
        </p:xfrm>
        <a:graphic>
          <a:graphicData uri="http://schemas.openxmlformats.org/drawingml/2006/table">
            <a:tbl>
              <a:tblPr/>
              <a:tblGrid>
                <a:gridCol w="857005"/>
                <a:gridCol w="966271"/>
                <a:gridCol w="2885724"/>
                <a:gridCol w="3851995"/>
                <a:gridCol w="887806"/>
              </a:tblGrid>
              <a:tr h="335973">
                <a:tc>
                  <a:txBody>
                    <a:bodyPr/>
                    <a:lstStyle/>
                    <a:p>
                      <a:pPr algn="ctr">
                        <a:lnSpc>
                          <a:spcPct val="107000"/>
                        </a:lnSpc>
                        <a:spcAft>
                          <a:spcPts val="0"/>
                        </a:spcAft>
                      </a:pPr>
                      <a:r>
                        <a:rPr lang="ru-RU" sz="1050" b="1" dirty="0">
                          <a:latin typeface="Calibri"/>
                          <a:ea typeface="Calibri"/>
                          <a:cs typeface="Times New Roman"/>
                        </a:rPr>
                        <a:t>Номер таблицы</a:t>
                      </a:r>
                      <a:endParaRPr lang="ru-RU" sz="105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7000"/>
                        </a:lnSpc>
                        <a:spcAft>
                          <a:spcPts val="0"/>
                        </a:spcAft>
                      </a:pPr>
                      <a:r>
                        <a:rPr lang="ru-RU" sz="1050" b="1" dirty="0">
                          <a:latin typeface="Calibri"/>
                          <a:ea typeface="Calibri"/>
                          <a:cs typeface="Times New Roman"/>
                        </a:rPr>
                        <a:t>Номер условия</a:t>
                      </a:r>
                      <a:endParaRPr lang="ru-RU" sz="105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07000"/>
                        </a:lnSpc>
                        <a:spcAft>
                          <a:spcPts val="0"/>
                        </a:spcAft>
                      </a:pPr>
                      <a:r>
                        <a:rPr lang="ru-RU" sz="1050" b="1">
                          <a:latin typeface="Calibri"/>
                          <a:ea typeface="Calibri"/>
                          <a:cs typeface="Times New Roman"/>
                        </a:rPr>
                        <a:t>Содержание условия контроля</a:t>
                      </a:r>
                      <a:endParaRPr lang="ru-RU" sz="105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050" b="1">
                          <a:latin typeface="Calibri"/>
                          <a:ea typeface="Calibri"/>
                          <a:cs typeface="Times New Roman"/>
                        </a:rPr>
                        <a:t>Примечание</a:t>
                      </a:r>
                      <a:endParaRPr lang="ru-RU" sz="105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86">
                <a:tc rowSpan="20">
                  <a:txBody>
                    <a:bodyPr/>
                    <a:lstStyle/>
                    <a:p>
                      <a:pPr>
                        <a:lnSpc>
                          <a:spcPct val="107000"/>
                        </a:lnSpc>
                        <a:spcAft>
                          <a:spcPts val="0"/>
                        </a:spcAft>
                      </a:pPr>
                      <a:r>
                        <a:rPr lang="ru-RU" sz="2400" dirty="0">
                          <a:latin typeface="Calibri"/>
                          <a:ea typeface="Calibri"/>
                          <a:cs typeface="Times New Roman"/>
                        </a:rPr>
                        <a:t>2000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nSpc>
                          <a:spcPct val="107000"/>
                        </a:lnSpc>
                        <a:spcAft>
                          <a:spcPts val="0"/>
                        </a:spcAft>
                      </a:pPr>
                      <a:r>
                        <a:rPr lang="ru-RU" sz="1050" dirty="0">
                          <a:solidFill>
                            <a:schemeClr val="tx1"/>
                          </a:solidFill>
                          <a:latin typeface="Calibri"/>
                          <a:ea typeface="Calibri"/>
                          <a:cs typeface="Times New Roman"/>
                        </a:rPr>
                        <a:t>Гр. 4 = гр. 6 + 8 + 10 + 12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0"/>
                        </a:spcAft>
                      </a:pPr>
                      <a:r>
                        <a:rPr lang="ru-RU" sz="1050">
                          <a:latin typeface="Calibri"/>
                          <a:ea typeface="Calibri"/>
                          <a:cs typeface="Times New Roman"/>
                        </a:rPr>
                        <a:t>По строкам с 1.0 по 19.0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86">
                <a:tc vMerge="1">
                  <a:txBody>
                    <a:bodyPr/>
                    <a:lstStyle/>
                    <a:p>
                      <a:endParaRPr lang="ru-RU"/>
                    </a:p>
                  </a:txBody>
                  <a:tcPr/>
                </a:tc>
                <a:tc gridSpan="3">
                  <a:txBody>
                    <a:bodyPr/>
                    <a:lstStyle/>
                    <a:p>
                      <a:pPr>
                        <a:lnSpc>
                          <a:spcPct val="107000"/>
                        </a:lnSpc>
                        <a:spcAft>
                          <a:spcPts val="0"/>
                        </a:spcAft>
                      </a:pPr>
                      <a:r>
                        <a:rPr lang="ru-RU" sz="1050" dirty="0">
                          <a:solidFill>
                            <a:schemeClr val="tx1"/>
                          </a:solidFill>
                          <a:latin typeface="Calibri"/>
                          <a:ea typeface="Calibri"/>
                          <a:cs typeface="Times New Roman"/>
                        </a:rPr>
                        <a:t>Количество заболеваний мальчиков всего равно сумме по возрастным группам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solidFill>
                            <a:schemeClr val="tx1"/>
                          </a:solidFill>
                          <a:latin typeface="Calibri"/>
                          <a:ea typeface="Calibri"/>
                          <a:cs typeface="Times New Roman"/>
                        </a:rPr>
                        <a:t>Гр. 5 = гр. 7 + 9 + 11 + 13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gridSpan="3">
                  <a:txBody>
                    <a:bodyPr/>
                    <a:lstStyle/>
                    <a:p>
                      <a:pPr>
                        <a:lnSpc>
                          <a:spcPct val="107000"/>
                        </a:lnSpc>
                        <a:spcAft>
                          <a:spcPts val="0"/>
                        </a:spcAft>
                      </a:pPr>
                      <a:r>
                        <a:rPr lang="ru-RU" sz="1050" dirty="0">
                          <a:latin typeface="Calibri"/>
                          <a:ea typeface="Calibri"/>
                          <a:cs typeface="Times New Roman"/>
                        </a:rPr>
                        <a:t>Количество заболеваний девочек всего равно сумме по возрастным группам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vMerge="1">
                  <a:txBody>
                    <a:bodyPr/>
                    <a:lstStyle/>
                    <a:p>
                      <a:endParaRPr lang="ru-RU"/>
                    </a:p>
                  </a:txBody>
                  <a:tcPr/>
                </a:tc>
              </a:tr>
              <a:tr h="335973">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b="1" dirty="0">
                          <a:latin typeface="Calibri"/>
                          <a:ea typeface="Calibri"/>
                          <a:cs typeface="Times New Roman"/>
                        </a:rPr>
                        <a:t>Стр. 01 = стр. (2.0 + 3.0 + 4.0 + 5.0 + 6.0 + 7.0 + 8.0 + 9.0 + 10.0 + 11.0 + 12.0 + 13.0 + 14.0 + 15.0. + 16.0 + 17.0 + 18.0 + 19.0)</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0"/>
                        </a:spcAft>
                      </a:pPr>
                      <a:r>
                        <a:rPr lang="ru-RU" sz="1050">
                          <a:latin typeface="Calibri"/>
                          <a:ea typeface="Calibri"/>
                          <a:cs typeface="Times New Roman"/>
                        </a:rPr>
                        <a:t>По графам с 4 по 13 авторасчет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86">
                <a:tc vMerge="1">
                  <a:txBody>
                    <a:bodyPr/>
                    <a:lstStyle/>
                    <a:p>
                      <a:endParaRPr lang="ru-RU"/>
                    </a:p>
                  </a:txBody>
                  <a:tcPr/>
                </a:tc>
                <a:tc gridSpan="3">
                  <a:txBody>
                    <a:bodyPr/>
                    <a:lstStyle/>
                    <a:p>
                      <a:pPr>
                        <a:lnSpc>
                          <a:spcPct val="107000"/>
                        </a:lnSpc>
                        <a:spcAft>
                          <a:spcPts val="0"/>
                        </a:spcAft>
                      </a:pPr>
                      <a:r>
                        <a:rPr lang="ru-RU" sz="1050" dirty="0">
                          <a:latin typeface="Calibri"/>
                          <a:ea typeface="Calibri"/>
                          <a:cs typeface="Times New Roman"/>
                        </a:rPr>
                        <a:t>Количество заболеваний всего равно сумме заболеваний по основным строкам</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2.0 ≥ (стр. 2.1 + 2.2 + 2.3)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4">
                  <a:txBody>
                    <a:bodyPr/>
                    <a:lstStyle/>
                    <a:p>
                      <a:pPr>
                        <a:lnSpc>
                          <a:spcPct val="107000"/>
                        </a:lnSpc>
                        <a:spcAft>
                          <a:spcPts val="0"/>
                        </a:spcAft>
                      </a:pPr>
                      <a:endParaRPr lang="ru-RU" sz="1050" dirty="0">
                        <a:latin typeface="Calibri"/>
                        <a:ea typeface="Calibri"/>
                        <a:cs typeface="Times New Roman"/>
                      </a:endParaRPr>
                    </a:p>
                    <a:p>
                      <a:pPr>
                        <a:lnSpc>
                          <a:spcPct val="107000"/>
                        </a:lnSpc>
                        <a:spcAft>
                          <a:spcPts val="0"/>
                        </a:spcAft>
                      </a:pPr>
                      <a:r>
                        <a:rPr lang="ru-RU" sz="1050" dirty="0">
                          <a:latin typeface="Calibri"/>
                          <a:ea typeface="Calibri"/>
                          <a:cs typeface="Times New Roman"/>
                        </a:rPr>
                        <a:t>По графам с 4 по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3.0 ≥ стр. 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dirty="0">
                          <a:latin typeface="Calibri"/>
                          <a:ea typeface="Calibri"/>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a:t>
                      </a:r>
                      <a:r>
                        <a:rPr lang="en-US" sz="1050" dirty="0">
                          <a:latin typeface="Calibri"/>
                          <a:ea typeface="Calibri"/>
                          <a:cs typeface="Times New Roman"/>
                        </a:rPr>
                        <a:t>4</a:t>
                      </a:r>
                      <a:r>
                        <a:rPr lang="ru-RU" sz="1050" dirty="0">
                          <a:latin typeface="Calibri"/>
                          <a:ea typeface="Calibri"/>
                          <a:cs typeface="Times New Roman"/>
                        </a:rPr>
                        <a:t>.0 ≥ стр. </a:t>
                      </a:r>
                      <a:r>
                        <a:rPr lang="en-US" sz="1050" dirty="0">
                          <a:latin typeface="Calibri"/>
                          <a:ea typeface="Calibri"/>
                          <a:cs typeface="Times New Roman"/>
                        </a:rPr>
                        <a:t>4</a:t>
                      </a:r>
                      <a:r>
                        <a:rPr lang="ru-RU" sz="1050" dirty="0">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a:t>
                      </a:r>
                      <a:r>
                        <a:rPr lang="en-US" sz="1050" dirty="0">
                          <a:latin typeface="Calibri"/>
                          <a:ea typeface="Calibri"/>
                          <a:cs typeface="Times New Roman"/>
                        </a:rPr>
                        <a:t>5</a:t>
                      </a:r>
                      <a:r>
                        <a:rPr lang="ru-RU" sz="1050" dirty="0">
                          <a:latin typeface="Calibri"/>
                          <a:ea typeface="Calibri"/>
                          <a:cs typeface="Times New Roman"/>
                        </a:rPr>
                        <a:t>.0 ≥ (стр. </a:t>
                      </a:r>
                      <a:r>
                        <a:rPr lang="en-US" sz="1050" dirty="0">
                          <a:latin typeface="Calibri"/>
                          <a:ea typeface="Calibri"/>
                          <a:cs typeface="Times New Roman"/>
                        </a:rPr>
                        <a:t>5</a:t>
                      </a:r>
                      <a:r>
                        <a:rPr lang="ru-RU" sz="1050" dirty="0">
                          <a:latin typeface="Calibri"/>
                          <a:ea typeface="Calibri"/>
                          <a:cs typeface="Times New Roman"/>
                        </a:rPr>
                        <a:t>.1 + </a:t>
                      </a:r>
                      <a:r>
                        <a:rPr lang="en-US" sz="1050" dirty="0">
                          <a:latin typeface="Calibri"/>
                          <a:ea typeface="Calibri"/>
                          <a:cs typeface="Times New Roman"/>
                        </a:rPr>
                        <a:t>5</a:t>
                      </a:r>
                      <a:r>
                        <a:rPr lang="ru-RU" sz="105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a:t>
                      </a:r>
                      <a:r>
                        <a:rPr lang="en-US" sz="1050" dirty="0">
                          <a:latin typeface="Calibri"/>
                          <a:ea typeface="Calibri"/>
                          <a:cs typeface="Times New Roman"/>
                        </a:rPr>
                        <a:t>6</a:t>
                      </a:r>
                      <a:r>
                        <a:rPr lang="ru-RU" sz="1050" dirty="0">
                          <a:latin typeface="Calibri"/>
                          <a:ea typeface="Calibri"/>
                          <a:cs typeface="Times New Roman"/>
                        </a:rPr>
                        <a:t>.0 ≥ (стр. </a:t>
                      </a:r>
                      <a:r>
                        <a:rPr lang="en-US" sz="1050" dirty="0">
                          <a:latin typeface="Calibri"/>
                          <a:ea typeface="Calibri"/>
                          <a:cs typeface="Times New Roman"/>
                        </a:rPr>
                        <a:t>6</a:t>
                      </a:r>
                      <a:r>
                        <a:rPr lang="ru-RU" sz="1050" dirty="0">
                          <a:latin typeface="Calibri"/>
                          <a:ea typeface="Calibri"/>
                          <a:cs typeface="Times New Roman"/>
                        </a:rPr>
                        <a:t>.1 + </a:t>
                      </a:r>
                      <a:r>
                        <a:rPr lang="en-US" sz="1050" dirty="0">
                          <a:latin typeface="Calibri"/>
                          <a:ea typeface="Calibri"/>
                          <a:cs typeface="Times New Roman"/>
                        </a:rPr>
                        <a:t>6</a:t>
                      </a:r>
                      <a:r>
                        <a:rPr lang="ru-RU" sz="1050" dirty="0">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7.0 ≥ (стр. 7.1 + 7.2 + 7.3</a:t>
                      </a:r>
                      <a:r>
                        <a:rPr lang="en-US" sz="1050" dirty="0">
                          <a:latin typeface="Calibri"/>
                          <a:ea typeface="Calibri"/>
                          <a:cs typeface="Times New Roman"/>
                        </a:rPr>
                        <a:t> + </a:t>
                      </a:r>
                      <a:r>
                        <a:rPr lang="ru-RU" sz="1050" dirty="0">
                          <a:latin typeface="Calibri"/>
                          <a:ea typeface="Calibri"/>
                          <a:cs typeface="Times New Roman"/>
                        </a:rPr>
                        <a:t>7</a:t>
                      </a:r>
                      <a:r>
                        <a:rPr lang="en-US" sz="1050" dirty="0">
                          <a:latin typeface="Calibri"/>
                          <a:ea typeface="Calibri"/>
                          <a:cs typeface="Times New Roman"/>
                        </a:rPr>
                        <a:t>.4</a:t>
                      </a:r>
                      <a:r>
                        <a:rPr lang="ru-RU" sz="1050" dirty="0">
                          <a:latin typeface="Calibri"/>
                          <a:ea typeface="Calibri"/>
                          <a:cs typeface="Times New Roman"/>
                        </a:rPr>
                        <a:t> + 7.5)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8.0 ≥ (стр. 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9.0 ≥ (стр. 9.1 + 9.2)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11.0 ≥ стр. 11.1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Стр.12.0 ≥ (стр. 12.1 + 12.2)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13.0 ≥ стр. 13.1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14.0 ≥ (стр. 14.1 + 14.2 + 14.3</a:t>
                      </a:r>
                      <a:r>
                        <a:rPr lang="en-US" sz="1050" dirty="0">
                          <a:latin typeface="Calibri"/>
                          <a:ea typeface="Calibri"/>
                          <a:cs typeface="Times New Roman"/>
                        </a:rPr>
                        <a:t> + </a:t>
                      </a:r>
                      <a:r>
                        <a:rPr lang="ru-RU" sz="1050" dirty="0">
                          <a:latin typeface="Calibri"/>
                          <a:ea typeface="Calibri"/>
                          <a:cs typeface="Times New Roman"/>
                        </a:rPr>
                        <a:t>14</a:t>
                      </a:r>
                      <a:r>
                        <a:rPr lang="en-US" sz="1050" dirty="0">
                          <a:latin typeface="Calibri"/>
                          <a:ea typeface="Calibri"/>
                          <a:cs typeface="Times New Roman"/>
                        </a:rPr>
                        <a:t>.4</a:t>
                      </a:r>
                      <a:r>
                        <a:rPr lang="ru-RU" sz="1050" dirty="0">
                          <a:latin typeface="Calibri"/>
                          <a:ea typeface="Calibri"/>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15.0 ≥ стр. 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Стр. 18.0 ≥ (стр. 18.1 + 18.2 + 18.3)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rowSpan="10">
                  <a:txBody>
                    <a:bodyPr/>
                    <a:lstStyle/>
                    <a:p>
                      <a:pPr>
                        <a:lnSpc>
                          <a:spcPct val="107000"/>
                        </a:lnSpc>
                        <a:spcAft>
                          <a:spcPts val="0"/>
                        </a:spcAft>
                      </a:pPr>
                      <a:r>
                        <a:rPr lang="ru-RU" sz="1050" dirty="0">
                          <a:latin typeface="Calibri"/>
                          <a:ea typeface="Calibri"/>
                          <a:cs typeface="Times New Roman"/>
                        </a:rPr>
                        <a:t>контроль межтабличный</a:t>
                      </a:r>
                    </a:p>
                    <a:p>
                      <a:pPr>
                        <a:lnSpc>
                          <a:spcPct val="107000"/>
                        </a:lnSpc>
                        <a:spcAft>
                          <a:spcPts val="0"/>
                        </a:spcAft>
                      </a:pPr>
                      <a:r>
                        <a:rPr lang="ru-RU" sz="1200" b="1" dirty="0">
                          <a:latin typeface="Calibri"/>
                          <a:ea typeface="Calibri"/>
                          <a:cs typeface="Times New Roman"/>
                        </a:rPr>
                        <a:t>1000_2000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050">
                          <a:latin typeface="Calibri"/>
                          <a:ea typeface="Calibri"/>
                          <a:cs typeface="Times New Roman"/>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b="1" dirty="0">
                          <a:latin typeface="Calibri"/>
                          <a:ea typeface="Calibri"/>
                          <a:cs typeface="Times New Roman"/>
                        </a:rPr>
                        <a:t>т. 2000 стр. 1.0  гр. 4 = т. 1000 стр. 09 гр. 4</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0">
                  <a:txBody>
                    <a:bodyPr/>
                    <a:lstStyle/>
                    <a:p>
                      <a:pPr>
                        <a:lnSpc>
                          <a:spcPct val="107000"/>
                        </a:lnSpc>
                        <a:spcAft>
                          <a:spcPts val="0"/>
                        </a:spcAft>
                      </a:pPr>
                      <a:endParaRPr lang="ru-RU" sz="105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b="1" dirty="0">
                          <a:latin typeface="Calibri"/>
                          <a:ea typeface="Calibri"/>
                          <a:cs typeface="Times New Roman"/>
                        </a:rPr>
                        <a:t>т. 2000 стр. 1.0  гр. 5 = т. 1000 стр. 10 гр. 4</a:t>
                      </a:r>
                      <a:endParaRPr lang="ru-RU" sz="105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6 = т. 1000 стр. 01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7 = т. 1000 стр. 02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8 = т. 1000 стр. 03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9 = т. 1000 стр. 04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10 = т. 1000 стр.05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11 = т. 1000 стр.06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12 = т. 1000 стр.07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167986">
                <a:tc vMerge="1">
                  <a:txBody>
                    <a:bodyPr/>
                    <a:lstStyle/>
                    <a:p>
                      <a:endParaRPr lang="ru-RU"/>
                    </a:p>
                  </a:txBody>
                  <a:tcPr/>
                </a:tc>
                <a:tc>
                  <a:txBody>
                    <a:bodyPr/>
                    <a:lstStyle/>
                    <a:p>
                      <a:pPr>
                        <a:lnSpc>
                          <a:spcPct val="107000"/>
                        </a:lnSpc>
                        <a:spcAft>
                          <a:spcPts val="0"/>
                        </a:spcAft>
                      </a:pPr>
                      <a:r>
                        <a:rPr lang="ru-RU" sz="1050">
                          <a:latin typeface="Calibri"/>
                          <a:ea typeface="Calibri"/>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ru-RU" sz="1050" dirty="0">
                          <a:latin typeface="Calibri"/>
                          <a:ea typeface="Calibri"/>
                          <a:cs typeface="Times New Roman"/>
                        </a:rPr>
                        <a:t>т. 2000 стр. 1.0  гр. 13 = т. 1000 стр.08 гр.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ct val="107000"/>
                        </a:lnSpc>
                        <a:spcAft>
                          <a:spcPts val="0"/>
                        </a:spcAft>
                      </a:pPr>
                      <a:endParaRPr lang="ru-RU"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
        <p:nvSpPr>
          <p:cNvPr id="22529" name="Rectangle 1"/>
          <p:cNvSpPr>
            <a:spLocks noChangeArrowheads="1"/>
          </p:cNvSpPr>
          <p:nvPr/>
        </p:nvSpPr>
        <p:spPr bwMode="auto">
          <a:xfrm>
            <a:off x="0" y="0"/>
            <a:ext cx="9906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1"/>
          <p:cNvSpPr>
            <a:spLocks noGrp="1" noChangeArrowheads="1"/>
          </p:cNvSpPr>
          <p:nvPr>
            <p:ph type="body" sz="quarter" idx="10"/>
          </p:nvPr>
        </p:nvSpPr>
        <p:spPr bwMode="auto">
          <a:xfrm>
            <a:off x="623530" y="-268119"/>
            <a:ext cx="8806219"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b="1" dirty="0" smtClean="0"/>
          </a:p>
          <a:p>
            <a:pPr algn="ctr"/>
            <a:r>
              <a:rPr lang="ru-RU" b="1" dirty="0" smtClean="0"/>
              <a:t>Проверки </a:t>
            </a:r>
            <a:r>
              <a:rPr lang="ru-RU" b="1" dirty="0"/>
              <a:t>и </a:t>
            </a:r>
            <a:r>
              <a:rPr lang="ru-RU" b="1" dirty="0" smtClean="0"/>
              <a:t>межтабличные контроли </a:t>
            </a:r>
            <a:r>
              <a:rPr lang="ru-RU" b="1" dirty="0"/>
              <a:t>к форме.</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endParaRPr lang="ru-RU" b="1" dirty="0" smtClean="0"/>
          </a:p>
          <a:p>
            <a:pPr algn="ctr"/>
            <a:r>
              <a:rPr lang="ru-RU" b="1" dirty="0" smtClean="0"/>
              <a:t>Проверки </a:t>
            </a:r>
            <a:r>
              <a:rPr lang="ru-RU" b="1" dirty="0"/>
              <a:t>и </a:t>
            </a:r>
            <a:r>
              <a:rPr lang="ru-RU" b="1" dirty="0" err="1" smtClean="0"/>
              <a:t>межформенные</a:t>
            </a:r>
            <a:r>
              <a:rPr lang="ru-RU" b="1" dirty="0" smtClean="0"/>
              <a:t> контроли </a:t>
            </a:r>
            <a:r>
              <a:rPr lang="ru-RU" b="1" dirty="0"/>
              <a:t>к форме.</a:t>
            </a:r>
          </a:p>
          <a:p>
            <a:endParaRPr lang="ru-RU" dirty="0"/>
          </a:p>
        </p:txBody>
      </p:sp>
      <p:graphicFrame>
        <p:nvGraphicFramePr>
          <p:cNvPr id="3" name="Таблица 2"/>
          <p:cNvGraphicFramePr>
            <a:graphicFrameLocks noGrp="1"/>
          </p:cNvGraphicFramePr>
          <p:nvPr/>
        </p:nvGraphicFramePr>
        <p:xfrm>
          <a:off x="133351" y="629511"/>
          <a:ext cx="9582150" cy="5443275"/>
        </p:xfrm>
        <a:graphic>
          <a:graphicData uri="http://schemas.openxmlformats.org/drawingml/2006/table">
            <a:tbl>
              <a:tblPr/>
              <a:tblGrid>
                <a:gridCol w="1392340"/>
                <a:gridCol w="891832"/>
                <a:gridCol w="7297978"/>
              </a:tblGrid>
              <a:tr h="404588">
                <a:tc>
                  <a:txBody>
                    <a:bodyPr/>
                    <a:lstStyle/>
                    <a:p>
                      <a:pPr algn="ctr">
                        <a:lnSpc>
                          <a:spcPct val="107000"/>
                        </a:lnSpc>
                        <a:spcAft>
                          <a:spcPts val="0"/>
                        </a:spcAft>
                      </a:pPr>
                      <a:r>
                        <a:rPr lang="ru-RU" sz="1200" b="1" dirty="0">
                          <a:latin typeface="Calibri"/>
                          <a:ea typeface="Calibri"/>
                          <a:cs typeface="Times New Roman"/>
                        </a:rPr>
                        <a:t>Номер таблицы</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200" b="1" dirty="0">
                          <a:latin typeface="Calibri"/>
                          <a:ea typeface="Calibri"/>
                          <a:cs typeface="Times New Roman"/>
                        </a:rPr>
                        <a:t>Номер условия</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ru-RU" sz="1200" b="1" dirty="0">
                          <a:latin typeface="Calibri"/>
                          <a:ea typeface="Calibri"/>
                          <a:cs typeface="Times New Roman"/>
                        </a:rPr>
                        <a:t>Содержание условия контроля</a:t>
                      </a:r>
                      <a:endParaRPr lang="ru-RU" sz="12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5490">
                <a:tc rowSpan="10">
                  <a:txBody>
                    <a:bodyPr/>
                    <a:lstStyle/>
                    <a:p>
                      <a:pPr algn="ctr">
                        <a:lnSpc>
                          <a:spcPct val="107000"/>
                        </a:lnSpc>
                        <a:spcAft>
                          <a:spcPts val="0"/>
                        </a:spcAft>
                      </a:pPr>
                      <a:r>
                        <a:rPr lang="ru-RU" sz="1200" dirty="0">
                          <a:latin typeface="Calibri"/>
                          <a:ea typeface="Calibri"/>
                          <a:cs typeface="Times New Roman"/>
                        </a:rPr>
                        <a:t>контроль межформенный</a:t>
                      </a:r>
                    </a:p>
                    <a:p>
                      <a:pPr algn="ctr">
                        <a:lnSpc>
                          <a:spcPct val="107000"/>
                        </a:lnSpc>
                        <a:spcAft>
                          <a:spcPts val="0"/>
                        </a:spcAft>
                      </a:pPr>
                      <a:r>
                        <a:rPr lang="ru-RU" sz="1800" b="1" dirty="0">
                          <a:latin typeface="Calibri"/>
                          <a:ea typeface="Calibri"/>
                          <a:cs typeface="Times New Roman"/>
                        </a:rPr>
                        <a:t>19_30_54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dirty="0" smtClean="0">
                          <a:latin typeface="Calibri"/>
                          <a:ea typeface="Calibri"/>
                          <a:cs typeface="Times New Roman"/>
                        </a:rPr>
                        <a:t>36</a:t>
                      </a:r>
                    </a:p>
                    <a:p>
                      <a:pPr>
                        <a:lnSpc>
                          <a:spcPct val="107000"/>
                        </a:lnSpc>
                        <a:spcAft>
                          <a:spcPts val="0"/>
                        </a:spcAft>
                      </a:pP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b="1">
                          <a:latin typeface="Calibri"/>
                          <a:ea typeface="Calibri"/>
                          <a:cs typeface="Times New Roman"/>
                        </a:rPr>
                        <a:t>ф.19 т.1000 стр.09+стр.10 по гр.4=ф.30 т.2610 стр.1</a:t>
                      </a:r>
                      <a:endParaRPr lang="ru-RU"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11">
                <a:tc vMerge="1">
                  <a:txBody>
                    <a:bodyPr/>
                    <a:lstStyle/>
                    <a:p>
                      <a:endParaRPr lang="ru-RU"/>
                    </a:p>
                  </a:txBody>
                  <a:tcPr/>
                </a:tc>
                <a:tc gridSpan="2">
                  <a:txBody>
                    <a:bodyPr/>
                    <a:lstStyle/>
                    <a:p>
                      <a:pPr>
                        <a:lnSpc>
                          <a:spcPct val="107000"/>
                        </a:lnSpc>
                        <a:spcAft>
                          <a:spcPts val="0"/>
                        </a:spcAft>
                      </a:pPr>
                      <a:r>
                        <a:rPr lang="ru-RU" sz="1200" dirty="0">
                          <a:latin typeface="Calibri"/>
                          <a:ea typeface="Calibri"/>
                          <a:cs typeface="Times New Roman"/>
                        </a:rPr>
                        <a:t>Всего детей-инвалидов по форме 19, предоставленной медицинской организацией,  должно соответствовать количеству детей-инвалидов, состоящих  на  учете  в  медицинской  организации  по форме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07321">
                <a:tc vMerge="1">
                  <a:txBody>
                    <a:bodyPr/>
                    <a:lstStyle/>
                    <a:p>
                      <a:endParaRPr lang="ru-RU"/>
                    </a:p>
                  </a:txBody>
                  <a:tcPr/>
                </a:tc>
                <a:tc>
                  <a:txBody>
                    <a:bodyPr/>
                    <a:lstStyle/>
                    <a:p>
                      <a:pPr>
                        <a:lnSpc>
                          <a:spcPct val="107000"/>
                        </a:lnSpc>
                        <a:spcAft>
                          <a:spcPts val="0"/>
                        </a:spcAft>
                      </a:pPr>
                      <a:r>
                        <a:rPr lang="ru-RU" sz="1200" dirty="0" smtClean="0">
                          <a:latin typeface="Calibri"/>
                          <a:ea typeface="Calibri"/>
                          <a:cs typeface="Times New Roman"/>
                        </a:rPr>
                        <a:t>37</a:t>
                      </a: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b="1" dirty="0">
                          <a:latin typeface="Calibri"/>
                          <a:ea typeface="Calibri"/>
                          <a:cs typeface="Times New Roman"/>
                        </a:rPr>
                        <a:t>ф.19 т.1000 стр.09+стр.10 по гр.4 &lt;=ф.30 т.2510 стр.1+стр.3 гр.13</a:t>
                      </a: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11">
                <a:tc vMerge="1">
                  <a:txBody>
                    <a:bodyPr/>
                    <a:lstStyle/>
                    <a:p>
                      <a:endParaRPr lang="ru-RU"/>
                    </a:p>
                  </a:txBody>
                  <a:tcPr/>
                </a:tc>
                <a:tc gridSpan="2">
                  <a:txBody>
                    <a:bodyPr/>
                    <a:lstStyle/>
                    <a:p>
                      <a:pPr>
                        <a:lnSpc>
                          <a:spcPct val="107000"/>
                        </a:lnSpc>
                        <a:spcAft>
                          <a:spcPts val="0"/>
                        </a:spcAft>
                      </a:pPr>
                      <a:r>
                        <a:rPr lang="ru-RU" sz="1200" dirty="0">
                          <a:latin typeface="Calibri"/>
                          <a:ea typeface="Calibri"/>
                          <a:cs typeface="Times New Roman"/>
                        </a:rPr>
                        <a:t>Профилактические осмотры и диспансеризация, проведенные медицинской организацией, «из числа осмотренных»  должны содержать по </a:t>
                      </a:r>
                      <a:r>
                        <a:rPr lang="en-US" sz="1200" dirty="0">
                          <a:latin typeface="Calibri"/>
                          <a:ea typeface="Calibri"/>
                          <a:cs typeface="Times New Roman"/>
                        </a:rPr>
                        <a:t>V</a:t>
                      </a:r>
                      <a:r>
                        <a:rPr lang="ru-RU" sz="1200" dirty="0">
                          <a:latin typeface="Calibri"/>
                          <a:ea typeface="Calibri"/>
                          <a:cs typeface="Times New Roman"/>
                        </a:rPr>
                        <a:t> группе здоровья больше детей, чем всего детей-инвалидов по форме 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55490">
                <a:tc vMerge="1">
                  <a:txBody>
                    <a:bodyPr/>
                    <a:lstStyle/>
                    <a:p>
                      <a:endParaRPr lang="ru-RU"/>
                    </a:p>
                  </a:txBody>
                  <a:tcPr/>
                </a:tc>
                <a:tc>
                  <a:txBody>
                    <a:bodyPr/>
                    <a:lstStyle/>
                    <a:p>
                      <a:pPr>
                        <a:lnSpc>
                          <a:spcPct val="107000"/>
                        </a:lnSpc>
                        <a:spcAft>
                          <a:spcPts val="0"/>
                        </a:spcAft>
                      </a:pPr>
                      <a:r>
                        <a:rPr lang="ru-RU" sz="1200">
                          <a:latin typeface="Calibri"/>
                          <a:ea typeface="Calibri"/>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b="1" dirty="0">
                          <a:latin typeface="Calibri"/>
                          <a:ea typeface="Calibri"/>
                          <a:cs typeface="Times New Roman"/>
                        </a:rPr>
                        <a:t>ф.19 т.1000 стр.09+стр.10 по гр.4=ф.54 т.2310 стр.2</a:t>
                      </a: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11">
                <a:tc vMerge="1">
                  <a:txBody>
                    <a:bodyPr/>
                    <a:lstStyle/>
                    <a:p>
                      <a:endParaRPr lang="ru-RU"/>
                    </a:p>
                  </a:txBody>
                  <a:tcPr/>
                </a:tc>
                <a:tc gridSpan="2">
                  <a:txBody>
                    <a:bodyPr/>
                    <a:lstStyle/>
                    <a:p>
                      <a:pPr>
                        <a:lnSpc>
                          <a:spcPct val="107000"/>
                        </a:lnSpc>
                        <a:spcAft>
                          <a:spcPts val="0"/>
                        </a:spcAft>
                      </a:pPr>
                      <a:r>
                        <a:rPr lang="ru-RU" sz="1200" dirty="0">
                          <a:latin typeface="Calibri"/>
                          <a:ea typeface="Calibri"/>
                          <a:cs typeface="Times New Roman"/>
                        </a:rPr>
                        <a:t>Всего детей-инвалидов по форме 19 должно соответствовать количеству детей-инвалидов, находящихся в учреждении по форме 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55490">
                <a:tc vMerge="1">
                  <a:txBody>
                    <a:bodyPr/>
                    <a:lstStyle/>
                    <a:p>
                      <a:endParaRPr lang="ru-RU"/>
                    </a:p>
                  </a:txBody>
                  <a:tcPr/>
                </a:tc>
                <a:tc>
                  <a:txBody>
                    <a:bodyPr/>
                    <a:lstStyle/>
                    <a:p>
                      <a:pPr>
                        <a:lnSpc>
                          <a:spcPct val="107000"/>
                        </a:lnSpc>
                        <a:spcAft>
                          <a:spcPts val="0"/>
                        </a:spcAft>
                      </a:pPr>
                      <a:r>
                        <a:rPr lang="ru-RU" sz="1200">
                          <a:latin typeface="Calibri"/>
                          <a:ea typeface="Calibri"/>
                          <a:cs typeface="Times New Roman"/>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b="1" dirty="0">
                          <a:latin typeface="Calibri"/>
                          <a:ea typeface="Calibri"/>
                          <a:cs typeface="Times New Roman"/>
                        </a:rPr>
                        <a:t>ф.19 т.1000 стр.09+стр.10 по гр.5=ф.54 т.2310 стр.3</a:t>
                      </a: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11">
                <a:tc vMerge="1">
                  <a:txBody>
                    <a:bodyPr/>
                    <a:lstStyle/>
                    <a:p>
                      <a:endParaRPr lang="ru-RU"/>
                    </a:p>
                  </a:txBody>
                  <a:tcPr/>
                </a:tc>
                <a:tc gridSpan="2">
                  <a:txBody>
                    <a:bodyPr/>
                    <a:lstStyle/>
                    <a:p>
                      <a:pPr>
                        <a:lnSpc>
                          <a:spcPct val="107000"/>
                        </a:lnSpc>
                        <a:spcAft>
                          <a:spcPts val="0"/>
                        </a:spcAft>
                      </a:pPr>
                      <a:r>
                        <a:rPr lang="ru-RU" sz="1200" dirty="0">
                          <a:latin typeface="Calibri"/>
                          <a:ea typeface="Calibri"/>
                          <a:cs typeface="Times New Roman"/>
                        </a:rPr>
                        <a:t>Детей-инвалидов с впервые установленной инвалидностью по форме 19 должно соответствовать количеству детей-инвалидов с впервые установленной инвалидностью по форме 54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55490">
                <a:tc vMerge="1">
                  <a:txBody>
                    <a:bodyPr/>
                    <a:lstStyle/>
                    <a:p>
                      <a:endParaRPr lang="ru-RU"/>
                    </a:p>
                  </a:txBody>
                  <a:tcPr/>
                </a:tc>
                <a:tc>
                  <a:txBody>
                    <a:bodyPr/>
                    <a:lstStyle/>
                    <a:p>
                      <a:pPr>
                        <a:lnSpc>
                          <a:spcPct val="107000"/>
                        </a:lnSpc>
                        <a:spcAft>
                          <a:spcPts val="0"/>
                        </a:spcAft>
                      </a:pPr>
                      <a:r>
                        <a:rPr lang="ru-RU" sz="1200" dirty="0">
                          <a:latin typeface="Calibri"/>
                          <a:ea typeface="Calibri"/>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ru-RU" sz="1200" b="1" dirty="0">
                          <a:latin typeface="Calibri"/>
                          <a:ea typeface="Calibri"/>
                          <a:cs typeface="Times New Roman"/>
                        </a:rPr>
                        <a:t>ф.19 т.1000 стр.09+стр.10 по гр.4&lt;= ф.54 т.2211 стр.01 гр.7</a:t>
                      </a:r>
                      <a:endParaRPr lang="ru-RU"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11">
                <a:tc vMerge="1">
                  <a:txBody>
                    <a:bodyPr/>
                    <a:lstStyle/>
                    <a:p>
                      <a:endParaRPr lang="ru-RU"/>
                    </a:p>
                  </a:txBody>
                  <a:tcPr/>
                </a:tc>
                <a:tc gridSpan="2">
                  <a:txBody>
                    <a:bodyPr/>
                    <a:lstStyle/>
                    <a:p>
                      <a:pPr>
                        <a:lnSpc>
                          <a:spcPct val="107000"/>
                        </a:lnSpc>
                        <a:spcAft>
                          <a:spcPts val="0"/>
                        </a:spcAft>
                      </a:pPr>
                      <a:r>
                        <a:rPr lang="ru-RU" sz="1200" dirty="0">
                          <a:latin typeface="Calibri"/>
                          <a:ea typeface="Calibri"/>
                          <a:cs typeface="Times New Roman"/>
                        </a:rPr>
                        <a:t>«Распределение детей по группам здоровья» по форме 54 должно содержать сведения по </a:t>
                      </a:r>
                      <a:r>
                        <a:rPr lang="en-US" sz="1200" dirty="0">
                          <a:latin typeface="Calibri"/>
                          <a:ea typeface="Calibri"/>
                          <a:cs typeface="Times New Roman"/>
                        </a:rPr>
                        <a:t>V</a:t>
                      </a:r>
                      <a:r>
                        <a:rPr lang="ru-RU" sz="1200" dirty="0">
                          <a:latin typeface="Calibri"/>
                          <a:ea typeface="Calibri"/>
                          <a:cs typeface="Times New Roman"/>
                        </a:rPr>
                        <a:t> группе здоровья: больше, чем всего детей-инвалидов по форме 19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63567">
                <a:tc>
                  <a:txBody>
                    <a:bodyPr/>
                    <a:lstStyle/>
                    <a:p>
                      <a:pPr algn="ctr">
                        <a:lnSpc>
                          <a:spcPct val="107000"/>
                        </a:lnSpc>
                        <a:spcAft>
                          <a:spcPts val="0"/>
                        </a:spcAft>
                      </a:pPr>
                      <a:r>
                        <a:rPr lang="ru-RU" sz="1200" dirty="0">
                          <a:latin typeface="Calibri"/>
                          <a:ea typeface="Calibri"/>
                          <a:cs typeface="Times New Roman"/>
                        </a:rPr>
                        <a:t>контроль межформенный</a:t>
                      </a:r>
                    </a:p>
                    <a:p>
                      <a:pPr algn="ctr">
                        <a:lnSpc>
                          <a:spcPct val="107000"/>
                        </a:lnSpc>
                        <a:spcAft>
                          <a:spcPts val="0"/>
                        </a:spcAft>
                      </a:pPr>
                      <a:r>
                        <a:rPr lang="ru-RU" sz="1600" b="1" dirty="0">
                          <a:latin typeface="Calibri"/>
                          <a:ea typeface="Calibri"/>
                          <a:cs typeface="Times New Roman"/>
                        </a:rPr>
                        <a:t>19 и 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lnSpc>
                          <a:spcPct val="107000"/>
                        </a:lnSpc>
                        <a:spcAft>
                          <a:spcPts val="0"/>
                        </a:spcAft>
                      </a:pPr>
                      <a:r>
                        <a:rPr lang="ru-RU" sz="1200" b="1" dirty="0">
                          <a:latin typeface="Calibri"/>
                          <a:ea typeface="Calibri"/>
                          <a:cs typeface="Times New Roman"/>
                        </a:rPr>
                        <a:t>«всего»  строка 6.0 т. 2000 формы 19  = строке 1 графе 9 т.2180 формы 36;</a:t>
                      </a:r>
                    </a:p>
                    <a:p>
                      <a:pPr algn="just">
                        <a:lnSpc>
                          <a:spcPct val="107000"/>
                        </a:lnSpc>
                        <a:spcAft>
                          <a:spcPts val="0"/>
                        </a:spcAft>
                      </a:pPr>
                      <a:r>
                        <a:rPr lang="ru-RU" sz="1200" b="1" dirty="0">
                          <a:latin typeface="Calibri"/>
                          <a:ea typeface="Calibri"/>
                          <a:cs typeface="Times New Roman"/>
                        </a:rPr>
                        <a:t>«умственная отсталость» строка 6.1 т.2000 формы 19 = строке 6 по графе 9 формы 36;</a:t>
                      </a:r>
                    </a:p>
                    <a:p>
                      <a:pPr algn="just">
                        <a:lnSpc>
                          <a:spcPct val="107000"/>
                        </a:lnSpc>
                        <a:spcAft>
                          <a:spcPts val="0"/>
                        </a:spcAft>
                      </a:pPr>
                      <a:r>
                        <a:rPr lang="ru-RU" sz="1200" b="1" dirty="0">
                          <a:latin typeface="Calibri"/>
                          <a:ea typeface="Calibri"/>
                          <a:cs typeface="Times New Roman"/>
                        </a:rPr>
                        <a:t>«детский аутизм» строка 6.2 т.2000 формы 19 = строке 4 по графе 9 формы 36</a:t>
                      </a:r>
                    </a:p>
                  </a:txBody>
                  <a:tcPr marL="68580" marR="68580" marT="0" marB="0">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dirty="0" smtClean="0"/>
              <a:t>Форма 36 «Сведения о контингентах психически больных» т.2180</a:t>
            </a:r>
            <a:endParaRPr lang="ru-RU" dirty="0"/>
          </a:p>
        </p:txBody>
      </p:sp>
      <p:graphicFrame>
        <p:nvGraphicFramePr>
          <p:cNvPr id="3" name="Таблица 2"/>
          <p:cNvGraphicFramePr>
            <a:graphicFrameLocks noGrp="1"/>
          </p:cNvGraphicFramePr>
          <p:nvPr/>
        </p:nvGraphicFramePr>
        <p:xfrm>
          <a:off x="380998" y="742950"/>
          <a:ext cx="9353553" cy="5232742"/>
        </p:xfrm>
        <a:graphic>
          <a:graphicData uri="http://schemas.openxmlformats.org/drawingml/2006/table">
            <a:tbl>
              <a:tblPr/>
              <a:tblGrid>
                <a:gridCol w="3600452"/>
                <a:gridCol w="439925"/>
                <a:gridCol w="1246000"/>
                <a:gridCol w="515191"/>
                <a:gridCol w="710397"/>
                <a:gridCol w="710397"/>
                <a:gridCol w="710397"/>
                <a:gridCol w="710397"/>
                <a:gridCol w="710397"/>
              </a:tblGrid>
              <a:tr h="609163">
                <a:tc rowSpan="3">
                  <a:txBody>
                    <a:bodyPr/>
                    <a:lstStyle/>
                    <a:p>
                      <a:pPr algn="ctr" fontAlgn="ctr"/>
                      <a:r>
                        <a:rPr lang="ru-RU" sz="1000" b="1" i="0" u="none" strike="noStrike" dirty="0">
                          <a:solidFill>
                            <a:srgbClr val="000000"/>
                          </a:solidFill>
                          <a:latin typeface="Tahoma"/>
                        </a:rPr>
                        <a:t>Наименование болезней</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800" b="1" i="0" u="none" strike="noStrike" dirty="0">
                          <a:solidFill>
                            <a:srgbClr val="000000"/>
                          </a:solidFill>
                          <a:latin typeface="Tahoma"/>
                        </a:rPr>
                        <a:t>№ строки</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1000" b="1" i="0" u="none" strike="noStrike" dirty="0">
                          <a:solidFill>
                            <a:srgbClr val="000000"/>
                          </a:solidFill>
                          <a:latin typeface="Tahoma"/>
                        </a:rPr>
                        <a:t>Код по МКБ-10 </a:t>
                      </a:r>
                      <a:br>
                        <a:rPr lang="ru-RU" sz="1000" b="1" i="0" u="none" strike="noStrike" dirty="0">
                          <a:solidFill>
                            <a:srgbClr val="000000"/>
                          </a:solidFill>
                          <a:latin typeface="Tahoma"/>
                        </a:rPr>
                      </a:br>
                      <a:r>
                        <a:rPr lang="ru-RU" sz="1000" b="1" i="0" u="none" strike="noStrike" dirty="0">
                          <a:solidFill>
                            <a:srgbClr val="000000"/>
                          </a:solidFill>
                          <a:latin typeface="Tahoma"/>
                        </a:rPr>
                        <a:t>(класс V, адаптированный для использования в РФ)</a:t>
                      </a:r>
                      <a:br>
                        <a:rPr lang="ru-RU" sz="1000" b="1" i="0" u="none" strike="noStrike" dirty="0">
                          <a:solidFill>
                            <a:srgbClr val="000000"/>
                          </a:solidFill>
                          <a:latin typeface="Tahoma"/>
                        </a:rPr>
                      </a:br>
                      <a:endParaRPr lang="ru-RU" sz="1000" b="1" i="0" u="none" strike="noStrike" dirty="0">
                        <a:solidFill>
                          <a:srgbClr val="000000"/>
                        </a:solidFill>
                        <a:latin typeface="Tahoma"/>
                      </a:endParaRP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1000" b="1" i="0" u="none" strike="noStrike" dirty="0">
                          <a:solidFill>
                            <a:srgbClr val="000000"/>
                          </a:solidFill>
                          <a:latin typeface="Tahoma"/>
                        </a:rPr>
                        <a:t>Число больных, </a:t>
                      </a:r>
                      <a:r>
                        <a:rPr lang="ru-RU" sz="1000" b="1" i="0" u="sng" strike="noStrike" dirty="0">
                          <a:solidFill>
                            <a:srgbClr val="000000"/>
                          </a:solidFill>
                          <a:latin typeface="Tahoma"/>
                        </a:rPr>
                        <a:t>впервые</a:t>
                      </a:r>
                      <a:r>
                        <a:rPr lang="ru-RU" sz="1000" b="1" i="0" u="none" strike="noStrike" dirty="0">
                          <a:solidFill>
                            <a:srgbClr val="000000"/>
                          </a:solidFill>
                          <a:latin typeface="Tahoma"/>
                        </a:rPr>
                        <a:t> признанных инвалидами в отчетном году</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fontAlgn="ctr"/>
                      <a:r>
                        <a:rPr lang="ru-RU" sz="1000" b="1" i="0" u="none" strike="noStrike" dirty="0">
                          <a:solidFill>
                            <a:srgbClr val="000000"/>
                          </a:solidFill>
                          <a:latin typeface="Tahoma"/>
                        </a:rPr>
                        <a:t>Число больных, имевших группу инвалидности </a:t>
                      </a:r>
                      <a:r>
                        <a:rPr lang="ru-RU" sz="1000" b="1" i="0" u="sng" strike="noStrike" dirty="0">
                          <a:solidFill>
                            <a:srgbClr val="000000"/>
                          </a:solidFill>
                          <a:latin typeface="Tahoma"/>
                        </a:rPr>
                        <a:t>на конец отчетного года</a:t>
                      </a:r>
                      <a:r>
                        <a:rPr lang="ru-RU" sz="1000" b="1" i="0" u="none" strike="noStrike" dirty="0">
                          <a:solidFill>
                            <a:srgbClr val="000000"/>
                          </a:solidFill>
                          <a:latin typeface="Tahoma"/>
                        </a:rPr>
                        <a:t/>
                      </a:r>
                      <a:br>
                        <a:rPr lang="ru-RU" sz="1000" b="1" i="0" u="none" strike="noStrike" dirty="0">
                          <a:solidFill>
                            <a:srgbClr val="000000"/>
                          </a:solidFill>
                          <a:latin typeface="Tahoma"/>
                        </a:rPr>
                      </a:br>
                      <a:endParaRPr lang="ru-RU" sz="1000" b="1" i="0" u="none" strike="noStrike" dirty="0">
                        <a:solidFill>
                          <a:srgbClr val="000000"/>
                        </a:solidFill>
                        <a:latin typeface="Tahoma"/>
                      </a:endParaRP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41692">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fontAlgn="ctr"/>
                      <a:r>
                        <a:rPr lang="ru-RU" sz="1000" b="1" i="0" u="none" strike="noStrike">
                          <a:solidFill>
                            <a:srgbClr val="000000"/>
                          </a:solidFill>
                          <a:latin typeface="Tahoma"/>
                        </a:rPr>
                        <a:t>всего</a:t>
                      </a: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800" b="1" i="0" u="none" strike="noStrike" dirty="0">
                          <a:solidFill>
                            <a:srgbClr val="000000"/>
                          </a:solidFill>
                          <a:latin typeface="Tahoma"/>
                        </a:rPr>
                        <a:t>из них:</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rowSpan="2">
                  <a:txBody>
                    <a:bodyPr/>
                    <a:lstStyle/>
                    <a:p>
                      <a:pPr algn="ctr" fontAlgn="ctr"/>
                      <a:r>
                        <a:rPr lang="ru-RU" sz="1000" b="1" i="0" u="none" strike="noStrike" dirty="0">
                          <a:solidFill>
                            <a:srgbClr val="000000"/>
                          </a:solidFill>
                          <a:latin typeface="Tahoma"/>
                        </a:rPr>
                        <a:t>всего</a:t>
                      </a: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900" b="1" i="0" u="none" strike="noStrike" dirty="0">
                          <a:solidFill>
                            <a:srgbClr val="000000"/>
                          </a:solidFill>
                          <a:latin typeface="Tahoma"/>
                        </a:rPr>
                        <a:t>из них:</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76964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800" b="1" i="0" u="none" strike="noStrike">
                          <a:solidFill>
                            <a:srgbClr val="000000"/>
                          </a:solidFill>
                          <a:latin typeface="Tahoma"/>
                        </a:rPr>
                        <a:t>инвалидами </a:t>
                      </a:r>
                      <a:br>
                        <a:rPr lang="ru-RU" sz="800" b="1" i="0" u="none" strike="noStrike">
                          <a:solidFill>
                            <a:srgbClr val="000000"/>
                          </a:solidFill>
                          <a:latin typeface="Tahoma"/>
                        </a:rPr>
                      </a:br>
                      <a:r>
                        <a:rPr lang="en-US" sz="800" b="1" i="0" u="none" strike="noStrike">
                          <a:solidFill>
                            <a:srgbClr val="000000"/>
                          </a:solidFill>
                          <a:latin typeface="Tahoma"/>
                        </a:rPr>
                        <a:t>III </a:t>
                      </a:r>
                      <a:r>
                        <a:rPr lang="ru-RU" sz="800" b="1" i="0" u="none" strike="noStrike">
                          <a:solidFill>
                            <a:srgbClr val="000000"/>
                          </a:solidFill>
                          <a:latin typeface="Tahoma"/>
                        </a:rPr>
                        <a:t>группы</a:t>
                      </a:r>
                      <a:br>
                        <a:rPr lang="ru-RU" sz="800" b="1" i="0" u="none" strike="noStrike">
                          <a:solidFill>
                            <a:srgbClr val="000000"/>
                          </a:solidFill>
                          <a:latin typeface="Tahoma"/>
                        </a:rPr>
                      </a:br>
                      <a:endParaRPr lang="ru-RU" sz="800" b="1" i="0" u="none" strike="noStrike">
                        <a:solidFill>
                          <a:srgbClr val="000000"/>
                        </a:solidFill>
                        <a:latin typeface="Tahoma"/>
                      </a:endParaRP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800" b="1" i="0" u="none" strike="noStrike" dirty="0">
                          <a:solidFill>
                            <a:srgbClr val="000000"/>
                          </a:solidFill>
                          <a:latin typeface="Tahoma"/>
                        </a:rPr>
                        <a:t>инвалидами </a:t>
                      </a:r>
                      <a:br>
                        <a:rPr lang="ru-RU" sz="800" b="1" i="0" u="none" strike="noStrike" dirty="0">
                          <a:solidFill>
                            <a:srgbClr val="000000"/>
                          </a:solidFill>
                          <a:latin typeface="Tahoma"/>
                        </a:rPr>
                      </a:br>
                      <a:r>
                        <a:rPr lang="ru-RU" sz="800" b="1" i="0" u="none" strike="noStrike" dirty="0">
                          <a:solidFill>
                            <a:srgbClr val="000000"/>
                          </a:solidFill>
                          <a:latin typeface="Tahoma"/>
                        </a:rPr>
                        <a:t>(до 17 лет </a:t>
                      </a:r>
                      <a:r>
                        <a:rPr lang="ru-RU" sz="800" b="1" i="0" u="none" strike="noStrike" dirty="0" err="1">
                          <a:solidFill>
                            <a:srgbClr val="000000"/>
                          </a:solidFill>
                          <a:latin typeface="Tahoma"/>
                        </a:rPr>
                        <a:t>вкл</a:t>
                      </a:r>
                      <a:r>
                        <a:rPr lang="ru-RU" sz="800" b="1" i="0" u="none" strike="noStrike" dirty="0">
                          <a:solidFill>
                            <a:srgbClr val="000000"/>
                          </a:solidFill>
                          <a:latin typeface="Tahoma"/>
                        </a:rPr>
                        <a:t>.)</a:t>
                      </a:r>
                      <a:br>
                        <a:rPr lang="ru-RU" sz="800" b="1" i="0" u="none" strike="noStrike" dirty="0">
                          <a:solidFill>
                            <a:srgbClr val="000000"/>
                          </a:solidFill>
                          <a:latin typeface="Tahoma"/>
                        </a:rPr>
                      </a:br>
                      <a:endParaRPr lang="ru-RU" sz="800" b="1" i="0" u="none" strike="noStrike" dirty="0">
                        <a:solidFill>
                          <a:srgbClr val="000000"/>
                        </a:solidFill>
                        <a:latin typeface="Tahoma"/>
                      </a:endParaRP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fontAlgn="ctr"/>
                      <a:r>
                        <a:rPr lang="ru-RU" sz="900" b="1" i="0" u="none" strike="noStrike">
                          <a:solidFill>
                            <a:srgbClr val="000000"/>
                          </a:solidFill>
                          <a:latin typeface="Tahoma"/>
                        </a:rPr>
                        <a:t>имевших </a:t>
                      </a:r>
                      <a:br>
                        <a:rPr lang="ru-RU" sz="900" b="1" i="0" u="none" strike="noStrike">
                          <a:solidFill>
                            <a:srgbClr val="000000"/>
                          </a:solidFill>
                          <a:latin typeface="Tahoma"/>
                        </a:rPr>
                      </a:br>
                      <a:r>
                        <a:rPr lang="en-US" sz="900" b="1" i="0" u="none" strike="noStrike">
                          <a:solidFill>
                            <a:srgbClr val="000000"/>
                          </a:solidFill>
                          <a:latin typeface="Tahoma"/>
                        </a:rPr>
                        <a:t>III </a:t>
                      </a:r>
                      <a:r>
                        <a:rPr lang="ru-RU" sz="900" b="1" i="0" u="none" strike="noStrike">
                          <a:solidFill>
                            <a:srgbClr val="000000"/>
                          </a:solidFill>
                          <a:latin typeface="Tahoma"/>
                        </a:rPr>
                        <a:t>группу</a:t>
                      </a:r>
                      <a:br>
                        <a:rPr lang="ru-RU" sz="900" b="1" i="0" u="none" strike="noStrike">
                          <a:solidFill>
                            <a:srgbClr val="000000"/>
                          </a:solidFill>
                          <a:latin typeface="Tahoma"/>
                        </a:rPr>
                      </a:br>
                      <a:endParaRPr lang="ru-RU" sz="900" b="1" i="0" u="none" strike="noStrike">
                        <a:solidFill>
                          <a:srgbClr val="000000"/>
                        </a:solidFill>
                        <a:latin typeface="Tahoma"/>
                      </a:endParaRP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00" b="1" i="0" u="none" strike="noStrike" dirty="0">
                          <a:solidFill>
                            <a:srgbClr val="000000"/>
                          </a:solidFill>
                          <a:latin typeface="Tahoma"/>
                        </a:rPr>
                        <a:t>инвалидов </a:t>
                      </a:r>
                      <a:br>
                        <a:rPr lang="ru-RU" sz="900" b="1" i="0" u="none" strike="noStrike" dirty="0">
                          <a:solidFill>
                            <a:srgbClr val="000000"/>
                          </a:solidFill>
                          <a:latin typeface="Tahoma"/>
                        </a:rPr>
                      </a:br>
                      <a:r>
                        <a:rPr lang="ru-RU" sz="900" b="1" i="0" u="none" strike="noStrike" dirty="0">
                          <a:solidFill>
                            <a:srgbClr val="000000"/>
                          </a:solidFill>
                          <a:latin typeface="Tahoma"/>
                        </a:rPr>
                        <a:t>(до 17 лет </a:t>
                      </a:r>
                      <a:r>
                        <a:rPr lang="ru-RU" sz="900" b="1" i="0" u="none" strike="noStrike" dirty="0" err="1">
                          <a:solidFill>
                            <a:srgbClr val="000000"/>
                          </a:solidFill>
                          <a:latin typeface="Tahoma"/>
                        </a:rPr>
                        <a:t>вкл</a:t>
                      </a:r>
                      <a:r>
                        <a:rPr lang="ru-RU" sz="900" b="1" i="0" u="none" strike="noStrike" dirty="0">
                          <a:solidFill>
                            <a:srgbClr val="000000"/>
                          </a:solidFill>
                          <a:latin typeface="Tahoma"/>
                        </a:rPr>
                        <a:t>.)</a:t>
                      </a:r>
                      <a:br>
                        <a:rPr lang="ru-RU" sz="900" b="1" i="0" u="none" strike="noStrike" dirty="0">
                          <a:solidFill>
                            <a:srgbClr val="000000"/>
                          </a:solidFill>
                          <a:latin typeface="Tahoma"/>
                        </a:rPr>
                      </a:br>
                      <a:endParaRPr lang="ru-RU" sz="900" b="1" i="0" u="none" strike="noStrike" dirty="0">
                        <a:solidFill>
                          <a:srgbClr val="000000"/>
                        </a:solidFill>
                        <a:latin typeface="Tahoma"/>
                      </a:endParaRPr>
                    </a:p>
                  </a:txBody>
                  <a:tcPr marL="7837" marR="7837" marT="78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1692">
                <a:tc>
                  <a:txBody>
                    <a:bodyPr/>
                    <a:lstStyle/>
                    <a:p>
                      <a:pPr algn="ctr" fontAlgn="ctr"/>
                      <a:r>
                        <a:rPr lang="ru-RU" sz="1000" b="1" i="0" u="none" strike="noStrike">
                          <a:solidFill>
                            <a:srgbClr val="000000"/>
                          </a:solidFill>
                          <a:latin typeface="Tahoma"/>
                        </a:rPr>
                        <a:t>1</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2</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3</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4</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5</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Tahoma"/>
                        </a:rPr>
                        <a:t>6</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dirty="0">
                          <a:solidFill>
                            <a:srgbClr val="000000"/>
                          </a:solidFill>
                          <a:latin typeface="Tahoma"/>
                        </a:rPr>
                        <a:t>7</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8</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dirty="0">
                          <a:solidFill>
                            <a:srgbClr val="000000"/>
                          </a:solidFill>
                          <a:latin typeface="Tahoma"/>
                        </a:rPr>
                        <a:t>9</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365467">
                <a:tc>
                  <a:txBody>
                    <a:bodyPr/>
                    <a:lstStyle/>
                    <a:p>
                      <a:pPr algn="l" fontAlgn="t"/>
                      <a:r>
                        <a:rPr lang="ru-RU" sz="1000" b="1" i="0" u="none" strike="noStrike">
                          <a:solidFill>
                            <a:srgbClr val="000000"/>
                          </a:solidFill>
                          <a:latin typeface="Tahoma"/>
                        </a:rPr>
                        <a:t> Психические расстройства - всего</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latin typeface="Tahoma"/>
                        </a:rPr>
                        <a:t>1</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1" i="0" u="none" strike="noStrike">
                          <a:solidFill>
                            <a:srgbClr val="000000"/>
                          </a:solidFill>
                          <a:latin typeface="Tahoma"/>
                        </a:rPr>
                        <a:t>F00-F09, F20-F99</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659666">
                <a:tc>
                  <a:txBody>
                    <a:bodyPr/>
                    <a:lstStyle/>
                    <a:p>
                      <a:pPr algn="l" fontAlgn="t"/>
                      <a:r>
                        <a:rPr lang="ru-RU" sz="1000" b="1" i="0" u="none" strike="noStrike">
                          <a:solidFill>
                            <a:srgbClr val="000000"/>
                          </a:solidFill>
                          <a:latin typeface="Tahoma"/>
                        </a:rPr>
                        <a:t>     из них: шизофрения, шизотипические расстройства, шизоаффективные психозы, аффективные психозы с неконгруэнтным аффекту бредом</a:t>
                      </a:r>
                      <a:br>
                        <a:rPr lang="ru-RU" sz="1000" b="1" i="0" u="none" strike="noStrike">
                          <a:solidFill>
                            <a:srgbClr val="000000"/>
                          </a:solidFill>
                          <a:latin typeface="Tahoma"/>
                        </a:rPr>
                      </a:br>
                      <a:endParaRPr lang="ru-RU" sz="1000" b="1"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2</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Tahoma"/>
                        </a:rPr>
                        <a:t>F20, F21, F25, F3x.x4</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279">
                <a:tc>
                  <a:txBody>
                    <a:bodyPr/>
                    <a:lstStyle/>
                    <a:p>
                      <a:pPr algn="l" fontAlgn="t"/>
                      <a:r>
                        <a:rPr lang="ru-RU" sz="1000" b="1" i="0" u="none" strike="noStrike">
                          <a:solidFill>
                            <a:srgbClr val="000000"/>
                          </a:solidFill>
                          <a:latin typeface="Tahoma"/>
                        </a:rPr>
                        <a:t>     хронические неорганические психозы, детские психозы</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3</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dirty="0">
                          <a:solidFill>
                            <a:srgbClr val="000000"/>
                          </a:solidFill>
                          <a:latin typeface="Tahoma"/>
                        </a:rPr>
                        <a:t>F22, F28, F29, F80.31, F84.0-4, F99.1</a:t>
                      </a:r>
                      <a:br>
                        <a:rPr lang="en-US" sz="1000" b="1" i="0" u="none" strike="noStrike" dirty="0">
                          <a:solidFill>
                            <a:srgbClr val="000000"/>
                          </a:solidFill>
                          <a:latin typeface="Tahoma"/>
                        </a:rPr>
                      </a:br>
                      <a:endParaRPr lang="en-US" sz="1000" b="1" i="0" u="none" strike="noStrike" dirty="0">
                        <a:solidFill>
                          <a:srgbClr val="000000"/>
                        </a:solidFill>
                        <a:latin typeface="Tahoma"/>
                      </a:endParaRP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67">
                <a:tc>
                  <a:txBody>
                    <a:bodyPr/>
                    <a:lstStyle/>
                    <a:p>
                      <a:pPr algn="l" fontAlgn="t"/>
                      <a:r>
                        <a:rPr lang="ru-RU" sz="1000" b="1" i="0" u="none" strike="noStrike">
                          <a:solidFill>
                            <a:srgbClr val="000000"/>
                          </a:solidFill>
                          <a:latin typeface="Tahoma"/>
                        </a:rPr>
                        <a:t>         из них: детский аутизм, атипичный аутизм </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latin typeface="Tahoma"/>
                        </a:rPr>
                        <a:t>4</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1" i="0" u="none" strike="noStrike">
                          <a:solidFill>
                            <a:srgbClr val="000000"/>
                          </a:solidFill>
                          <a:latin typeface="Tahoma"/>
                        </a:rPr>
                        <a:t>F84.0 - 1</a:t>
                      </a:r>
                      <a:br>
                        <a:rPr lang="en-US" sz="1000" b="1" i="0" u="none" strike="noStrike">
                          <a:solidFill>
                            <a:srgbClr val="000000"/>
                          </a:solidFill>
                          <a:latin typeface="Tahoma"/>
                        </a:rPr>
                      </a:br>
                      <a:endParaRPr lang="en-US" sz="1000" b="1" i="0" u="none" strike="noStrike">
                        <a:solidFill>
                          <a:srgbClr val="000000"/>
                        </a:solidFill>
                        <a:latin typeface="Tahoma"/>
                      </a:endParaRP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459619">
                <a:tc>
                  <a:txBody>
                    <a:bodyPr/>
                    <a:lstStyle/>
                    <a:p>
                      <a:pPr algn="l" fontAlgn="t"/>
                      <a:r>
                        <a:rPr lang="ru-RU" sz="1000" b="1" i="0" u="none" strike="noStrike">
                          <a:solidFill>
                            <a:srgbClr val="000000"/>
                          </a:solidFill>
                          <a:latin typeface="Tahoma"/>
                        </a:rPr>
                        <a:t>     психические расстройства вследствие эпилепсии</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5</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Tahoma"/>
                        </a:rPr>
                        <a:t>F04.2, F0x.x2, F0x.xx2</a:t>
                      </a:r>
                      <a:br>
                        <a:rPr lang="en-US" sz="1000" b="1" i="0" u="none" strike="noStrike">
                          <a:solidFill>
                            <a:srgbClr val="000000"/>
                          </a:solidFill>
                          <a:latin typeface="Tahoma"/>
                        </a:rPr>
                      </a:br>
                      <a:endParaRPr lang="en-US" sz="1000" b="1" i="0" u="none" strike="noStrike">
                        <a:solidFill>
                          <a:srgbClr val="000000"/>
                        </a:solidFill>
                        <a:latin typeface="Tahoma"/>
                      </a:endParaRP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563">
                <a:tc>
                  <a:txBody>
                    <a:bodyPr/>
                    <a:lstStyle/>
                    <a:p>
                      <a:pPr algn="l" fontAlgn="t"/>
                      <a:r>
                        <a:rPr lang="ru-RU" sz="1000" b="1" i="0" u="none" strike="noStrike">
                          <a:solidFill>
                            <a:srgbClr val="000000"/>
                          </a:solidFill>
                          <a:latin typeface="Tahoma"/>
                        </a:rPr>
                        <a:t>     умственная отсталость</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000" b="1" i="0" u="none" strike="noStrike">
                          <a:solidFill>
                            <a:srgbClr val="000000"/>
                          </a:solidFill>
                          <a:latin typeface="Tahoma"/>
                        </a:rPr>
                        <a:t>6</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1" i="0" u="none" strike="noStrike">
                          <a:solidFill>
                            <a:srgbClr val="000000"/>
                          </a:solidFill>
                          <a:latin typeface="Tahoma"/>
                        </a:rPr>
                        <a:t>F70-F79</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t"/>
                      <a:endParaRPr lang="ru-RU" sz="1200" b="1"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r>
              <a:tr h="365467">
                <a:tc>
                  <a:txBody>
                    <a:bodyPr/>
                    <a:lstStyle/>
                    <a:p>
                      <a:pPr algn="l" fontAlgn="t"/>
                      <a:r>
                        <a:rPr lang="ru-RU" sz="1000" b="1" i="0" u="none" strike="noStrike">
                          <a:solidFill>
                            <a:srgbClr val="000000"/>
                          </a:solidFill>
                          <a:latin typeface="Tahoma"/>
                        </a:rPr>
                        <a:t> Кроме того, больные, имеющие инвалидность по общесоматическим заболеваниям</a:t>
                      </a: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7</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1" i="0" u="none" strike="noStrike">
                          <a:solidFill>
                            <a:srgbClr val="000000"/>
                          </a:solidFill>
                          <a:latin typeface="Tahoma"/>
                        </a:rPr>
                        <a:t> </a:t>
                      </a:r>
                    </a:p>
                  </a:txBody>
                  <a:tcPr marL="7837" marR="7837" marT="7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ru-RU" sz="1000" b="0" i="0" u="none" strike="noStrike" dirty="0">
                        <a:solidFill>
                          <a:srgbClr val="000000"/>
                        </a:solidFill>
                        <a:latin typeface="Tahoma"/>
                      </a:endParaRPr>
                    </a:p>
                  </a:txBody>
                  <a:tcPr marL="7837" marR="7837" marT="783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Скругленная прямоугольная выноска 3"/>
          <p:cNvSpPr/>
          <p:nvPr/>
        </p:nvSpPr>
        <p:spPr>
          <a:xfrm>
            <a:off x="1" y="647701"/>
            <a:ext cx="3952874" cy="514350"/>
          </a:xfrm>
          <a:prstGeom prst="wedgeRoundRectCallout">
            <a:avLst>
              <a:gd name="adj1" fmla="val 135311"/>
              <a:gd name="adj2" fmla="val 368056"/>
              <a:gd name="adj3" fmla="val 16667"/>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Сверить выделенные ячейки со строками 6.0, 6.1, 6.2 т.2000 формы19</a:t>
            </a:r>
            <a:endParaRPr lang="ru-RU" dirty="0"/>
          </a:p>
        </p:txBody>
      </p:sp>
      <p:sp>
        <p:nvSpPr>
          <p:cNvPr id="5" name="Улыбающееся лицо 4"/>
          <p:cNvSpPr/>
          <p:nvPr/>
        </p:nvSpPr>
        <p:spPr>
          <a:xfrm>
            <a:off x="91059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b="1" dirty="0" smtClean="0"/>
              <a:t>Иметь при защите формы №19 «сведения о детях-инвалидах».</a:t>
            </a:r>
            <a:endParaRPr lang="ru-RU" b="1" dirty="0"/>
          </a:p>
        </p:txBody>
      </p:sp>
      <p:sp>
        <p:nvSpPr>
          <p:cNvPr id="3" name="TextBox 2"/>
          <p:cNvSpPr txBox="1"/>
          <p:nvPr/>
        </p:nvSpPr>
        <p:spPr>
          <a:xfrm>
            <a:off x="485775" y="876300"/>
            <a:ext cx="8934450" cy="5970865"/>
          </a:xfrm>
          <a:prstGeom prst="rect">
            <a:avLst/>
          </a:prstGeom>
          <a:noFill/>
        </p:spPr>
        <p:txBody>
          <a:bodyPr wrap="square" rtlCol="0">
            <a:spAutoFit/>
          </a:bodyPr>
          <a:lstStyle/>
          <a:p>
            <a:pPr marL="342900" indent="-342900"/>
            <a:r>
              <a:rPr lang="ru-RU" sz="2800" b="1" dirty="0" smtClean="0"/>
              <a:t>    Комплект документов в бумажном виде в 2 экземплярах, один с отметкой о приеме будет возвращен медицинской организации:</a:t>
            </a:r>
          </a:p>
          <a:p>
            <a:pPr marL="342900" indent="-342900"/>
            <a:endParaRPr lang="ru-RU" sz="2800" b="1" dirty="0" smtClean="0"/>
          </a:p>
          <a:p>
            <a:pPr marL="342900" indent="-342900">
              <a:buAutoNum type="arabicPeriod"/>
            </a:pPr>
            <a:r>
              <a:rPr lang="ru-RU" sz="2400" b="1" dirty="0" smtClean="0"/>
              <a:t>Форму ФСН №19 «Сведения о детях-инвалидах»;</a:t>
            </a:r>
          </a:p>
          <a:p>
            <a:pPr marL="342900" indent="-342900">
              <a:buAutoNum type="arabicPeriod"/>
            </a:pPr>
            <a:r>
              <a:rPr lang="ru-RU" sz="2400" b="1" dirty="0" smtClean="0"/>
              <a:t>Пояснительную записку по движению контингента к т.1000 (см. слайд №7);</a:t>
            </a:r>
          </a:p>
          <a:p>
            <a:pPr marL="342900" indent="-342900">
              <a:buAutoNum type="arabicPeriod"/>
            </a:pPr>
            <a:r>
              <a:rPr lang="ru-RU" sz="2400" b="1" dirty="0" smtClean="0"/>
              <a:t>Расшифровка по строкам 3.0 и 9.0 т.2000 (см. слайд №8);</a:t>
            </a:r>
          </a:p>
          <a:p>
            <a:pPr marL="342900" indent="-342900">
              <a:buAutoNum type="arabicPeriod"/>
            </a:pPr>
            <a:r>
              <a:rPr lang="ru-RU" sz="2400" b="1" dirty="0" smtClean="0"/>
              <a:t>Пояснительная записка по динамике движения контингента детей-инвалидов, превышающей 10% к численности прошлого отчетного </a:t>
            </a:r>
            <a:r>
              <a:rPr lang="ru-RU" sz="2400" b="1" dirty="0" smtClean="0"/>
              <a:t>года;</a:t>
            </a:r>
          </a:p>
          <a:p>
            <a:pPr marL="342900" indent="-342900">
              <a:buAutoNum type="arabicPeriod"/>
            </a:pPr>
            <a:r>
              <a:rPr lang="ru-RU" sz="2400" b="1" dirty="0" smtClean="0"/>
              <a:t>Форму ФСН №36, подписанную в ОМО (</a:t>
            </a:r>
            <a:r>
              <a:rPr lang="ru-RU" sz="2400" b="1" dirty="0" smtClean="0">
                <a:solidFill>
                  <a:srgbClr val="FF0000"/>
                </a:solidFill>
              </a:rPr>
              <a:t>только для психиатрических больниц</a:t>
            </a:r>
            <a:r>
              <a:rPr lang="ru-RU" sz="2400" b="1" dirty="0" smtClean="0"/>
              <a:t>). </a:t>
            </a:r>
            <a:endParaRPr lang="ru-RU" sz="2400" b="1" dirty="0" smtClean="0"/>
          </a:p>
          <a:p>
            <a:pPr marL="342900" indent="-342900"/>
            <a:endParaRPr lang="ru-RU" dirty="0" smtClean="0"/>
          </a:p>
          <a:p>
            <a:pPr marL="342900" indent="-342900"/>
            <a:endParaRPr lang="ru-RU" dirty="0" smtClean="0"/>
          </a:p>
          <a:p>
            <a:pPr marL="342900" indent="-342900">
              <a:buAutoNum type="arabicPeriod"/>
            </a:pP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81100" y="811270"/>
            <a:ext cx="824865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effectLst/>
                <a:latin typeface="Arial" pitchFamily="34" charset="0"/>
                <a:cs typeface="Arial" pitchFamily="34" charset="0"/>
              </a:rPr>
              <a:t>Спасибо за внимание,            успехов в заполнении форм федерального статистического наблюдения!</a:t>
            </a:r>
          </a:p>
          <a:p>
            <a:endParaRPr kumimoji="0" lang="ru-RU" sz="3600" b="0" i="0" u="none" strike="noStrike" cap="none" normalizeH="0" baseline="0" dirty="0" smtClean="0">
              <a:ln>
                <a:noFill/>
              </a:ln>
              <a:solidFill>
                <a:srgbClr val="0070C0"/>
              </a:solidFill>
              <a:effectLst/>
              <a:latin typeface="Arial" pitchFamily="34" charset="0"/>
              <a:cs typeface="Arial" pitchFamily="34" charset="0"/>
            </a:endParaRPr>
          </a:p>
        </p:txBody>
      </p:sp>
      <p:sp>
        <p:nvSpPr>
          <p:cNvPr id="4" name="Прямоугольник 3"/>
          <p:cNvSpPr/>
          <p:nvPr/>
        </p:nvSpPr>
        <p:spPr>
          <a:xfrm rot="10800000" flipV="1">
            <a:off x="2476500" y="3992404"/>
            <a:ext cx="4953000" cy="1569660"/>
          </a:xfrm>
          <a:prstGeom prst="rect">
            <a:avLst/>
          </a:prstGeom>
        </p:spPr>
        <p:txBody>
          <a:bodyPr wrap="square">
            <a:spAutoFit/>
          </a:bodyPr>
          <a:lstStyle/>
          <a:p>
            <a:pPr algn="ctr"/>
            <a:r>
              <a:rPr lang="ru-RU" sz="2400" dirty="0" smtClean="0"/>
              <a:t>Контактный телефон:  8(499)2492249 доб. 557                      </a:t>
            </a:r>
            <a:r>
              <a:rPr lang="en-US" sz="2400" dirty="0" smtClean="0"/>
              <a:t>e-mail</a:t>
            </a:r>
            <a:r>
              <a:rPr lang="ru-RU" sz="2400" dirty="0" smtClean="0"/>
              <a:t>:</a:t>
            </a:r>
            <a:r>
              <a:rPr lang="en-US" sz="2400" dirty="0" smtClean="0"/>
              <a:t> </a:t>
            </a:r>
            <a:r>
              <a:rPr lang="en-US" sz="2400" dirty="0" smtClean="0">
                <a:hlinkClick r:id="rId2"/>
              </a:rPr>
              <a:t>altfederav@zdrav.mos.ru</a:t>
            </a:r>
            <a:r>
              <a:rPr lang="en-US" sz="2400" dirty="0" smtClean="0"/>
              <a:t>  </a:t>
            </a:r>
            <a:r>
              <a:rPr lang="ru-RU" sz="2400" dirty="0" smtClean="0"/>
              <a:t>                       Альтфедер Анна Владимировна      </a:t>
            </a:r>
            <a:endParaRPr lang="ru-RU" sz="2400" dirty="0"/>
          </a:p>
        </p:txBody>
      </p:sp>
      <p:sp>
        <p:nvSpPr>
          <p:cNvPr id="5" name="Улыбающееся лицо 4"/>
          <p:cNvSpPr/>
          <p:nvPr/>
        </p:nvSpPr>
        <p:spPr>
          <a:xfrm>
            <a:off x="8839200" y="20955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Указания по заполнению формы </a:t>
            </a:r>
            <a:r>
              <a:rPr lang="ru-RU" dirty="0" smtClean="0"/>
              <a:t>(продолжение).</a:t>
            </a:r>
            <a:endParaRPr lang="ru-RU" dirty="0"/>
          </a:p>
        </p:txBody>
      </p:sp>
      <p:sp>
        <p:nvSpPr>
          <p:cNvPr id="3" name="Прямоугольник 2"/>
          <p:cNvSpPr/>
          <p:nvPr/>
        </p:nvSpPr>
        <p:spPr>
          <a:xfrm>
            <a:off x="609600" y="885825"/>
            <a:ext cx="8858250" cy="4401205"/>
          </a:xfrm>
          <a:prstGeom prst="rect">
            <a:avLst/>
          </a:prstGeom>
        </p:spPr>
        <p:txBody>
          <a:bodyPr wrap="square">
            <a:spAutoFit/>
          </a:bodyPr>
          <a:lstStyle/>
          <a:p>
            <a:pPr lvl="0" indent="450850" eaLnBrk="0" fontAlgn="base" hangingPunct="0">
              <a:spcBef>
                <a:spcPct val="0"/>
              </a:spcBef>
              <a:spcAft>
                <a:spcPct val="0"/>
              </a:spcAft>
            </a:pPr>
            <a:r>
              <a:rPr lang="ru-RU" sz="2000" b="1" dirty="0" smtClean="0">
                <a:solidFill>
                  <a:srgbClr val="000000"/>
                </a:solidFill>
                <a:ea typeface="Times New Roman" pitchFamily="18" charset="0"/>
                <a:cs typeface="Times New Roman" pitchFamily="18" charset="0"/>
              </a:rPr>
              <a:t>Таблица 1000 включает контингенты детей-инвалидов </a:t>
            </a:r>
            <a:r>
              <a:rPr lang="ru-RU" sz="2000" dirty="0" smtClean="0">
                <a:solidFill>
                  <a:srgbClr val="000000"/>
                </a:solidFill>
                <a:ea typeface="Times New Roman" pitchFamily="18" charset="0"/>
                <a:cs typeface="Times New Roman" pitchFamily="18" charset="0"/>
              </a:rPr>
              <a:t>по возрасту, полу, статусу ребенка-инвалида,  сроку установления инвалидности и </a:t>
            </a:r>
            <a:r>
              <a:rPr lang="ru-RU" sz="2000" u="sng" dirty="0" smtClean="0">
                <a:solidFill>
                  <a:srgbClr val="000000"/>
                </a:solidFill>
                <a:ea typeface="Times New Roman" pitchFamily="18" charset="0"/>
                <a:cs typeface="Times New Roman" pitchFamily="18" charset="0"/>
              </a:rPr>
              <a:t>ведомственным интернатным учреждениям</a:t>
            </a:r>
            <a:r>
              <a:rPr lang="ru-RU" sz="2000" dirty="0" smtClean="0">
                <a:solidFill>
                  <a:srgbClr val="000000"/>
                </a:solidFill>
                <a:ea typeface="Times New Roman" pitchFamily="18" charset="0"/>
                <a:cs typeface="Times New Roman" pitchFamily="18" charset="0"/>
              </a:rPr>
              <a:t>.</a:t>
            </a:r>
            <a:endParaRPr lang="ru-RU" sz="2000" dirty="0" smtClean="0">
              <a:cs typeface="Times New Roman" pitchFamily="18" charset="0"/>
            </a:endParaRPr>
          </a:p>
          <a:p>
            <a:pPr lvl="0" indent="450850" eaLnBrk="0" fontAlgn="base" hangingPunct="0">
              <a:spcBef>
                <a:spcPct val="0"/>
              </a:spcBef>
              <a:spcAft>
                <a:spcPct val="0"/>
              </a:spcAft>
            </a:pPr>
            <a:endParaRPr lang="ru-RU" sz="2000" dirty="0" smtClean="0">
              <a:solidFill>
                <a:srgbClr val="000000"/>
              </a:solidFill>
              <a:ea typeface="Times New Roman" pitchFamily="18" charset="0"/>
              <a:cs typeface="Times New Roman" pitchFamily="18" charset="0"/>
            </a:endParaRPr>
          </a:p>
          <a:p>
            <a:pPr lvl="0" indent="450850" eaLnBrk="0" fontAlgn="base" hangingPunct="0">
              <a:spcBef>
                <a:spcPct val="0"/>
              </a:spcBef>
              <a:spcAft>
                <a:spcPct val="0"/>
              </a:spcAft>
            </a:pPr>
            <a:r>
              <a:rPr lang="ru-RU" sz="2000" b="1" dirty="0" smtClean="0">
                <a:solidFill>
                  <a:srgbClr val="000000"/>
                </a:solidFill>
                <a:ea typeface="Times New Roman" pitchFamily="18" charset="0"/>
                <a:cs typeface="Times New Roman" pitchFamily="18" charset="0"/>
              </a:rPr>
              <a:t>Таблица 2000 отражает распределение детей – инвалидов по заболеванию, </a:t>
            </a:r>
            <a:r>
              <a:rPr lang="ru-RU" sz="2000" b="1" u="sng" dirty="0" smtClean="0">
                <a:solidFill>
                  <a:srgbClr val="000000"/>
                </a:solidFill>
                <a:ea typeface="Times New Roman" pitchFamily="18" charset="0"/>
                <a:cs typeface="Times New Roman" pitchFamily="18" charset="0"/>
              </a:rPr>
              <a:t>обусловившему возникновение инвалидности</a:t>
            </a:r>
            <a:r>
              <a:rPr lang="ru-RU" sz="2000" dirty="0" smtClean="0">
                <a:solidFill>
                  <a:srgbClr val="000000"/>
                </a:solidFill>
                <a:ea typeface="Times New Roman" pitchFamily="18" charset="0"/>
                <a:cs typeface="Times New Roman" pitchFamily="18" charset="0"/>
              </a:rPr>
              <a:t>, по классам МКБ-10 и отдельным нозологическим единицам по различным возрастным категориям.</a:t>
            </a:r>
            <a:endParaRPr lang="ru-RU" sz="2000" dirty="0" smtClean="0">
              <a:cs typeface="Times New Roman" pitchFamily="18" charset="0"/>
            </a:endParaRPr>
          </a:p>
          <a:p>
            <a:pPr indent="450850" eaLnBrk="0" fontAlgn="base" hangingPunct="0">
              <a:spcBef>
                <a:spcPct val="0"/>
              </a:spcBef>
              <a:spcAft>
                <a:spcPct val="0"/>
              </a:spcAft>
            </a:pPr>
            <a:endParaRPr lang="ru-RU" sz="2000" dirty="0" smtClean="0">
              <a:solidFill>
                <a:srgbClr val="000000"/>
              </a:solidFill>
              <a:ea typeface="Times New Roman" pitchFamily="18" charset="0"/>
              <a:cs typeface="Times New Roman" pitchFamily="18" charset="0"/>
            </a:endParaRPr>
          </a:p>
          <a:p>
            <a:pPr indent="450850" eaLnBrk="0" fontAlgn="base" hangingPunct="0">
              <a:spcBef>
                <a:spcPct val="0"/>
              </a:spcBef>
              <a:spcAft>
                <a:spcPct val="0"/>
              </a:spcAft>
            </a:pPr>
            <a:r>
              <a:rPr lang="ru-RU" sz="2000" b="1" dirty="0" smtClean="0">
                <a:solidFill>
                  <a:srgbClr val="000000"/>
                </a:solidFill>
                <a:ea typeface="Times New Roman" pitchFamily="18" charset="0"/>
                <a:cs typeface="Times New Roman" pitchFamily="18" charset="0"/>
              </a:rPr>
              <a:t>Отчет подписывается должностным лицом</a:t>
            </a:r>
            <a:r>
              <a:rPr lang="ru-RU" sz="2000" dirty="0" smtClean="0">
                <a:solidFill>
                  <a:srgbClr val="000000"/>
                </a:solidFill>
                <a:ea typeface="Times New Roman" pitchFamily="18" charset="0"/>
                <a:cs typeface="Times New Roman" pitchFamily="18" charset="0"/>
              </a:rPr>
              <a:t>, ответственным за предоставление статистической информации (лицом, уполномоченным предоставлять статистическую информацию от имени юридического лица) с указанием должности, </a:t>
            </a:r>
            <a:r>
              <a:rPr lang="ru-RU" sz="2000" u="sng" dirty="0" smtClean="0">
                <a:solidFill>
                  <a:srgbClr val="000000"/>
                </a:solidFill>
                <a:ea typeface="Times New Roman" pitchFamily="18" charset="0"/>
                <a:cs typeface="Times New Roman" pitchFamily="18" charset="0"/>
              </a:rPr>
              <a:t>фамилии, имени и отчества без сокращений, контактного телефона.</a:t>
            </a:r>
            <a:endParaRPr lang="ru-RU" sz="2000" u="sng" dirty="0" smtClean="0">
              <a:ea typeface="Times New Roman" pitchFamily="18"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Содержание и заполнение таблицы 1000. </a:t>
            </a:r>
            <a:endParaRPr lang="ru-RU" b="1" dirty="0"/>
          </a:p>
        </p:txBody>
      </p:sp>
      <p:graphicFrame>
        <p:nvGraphicFramePr>
          <p:cNvPr id="3" name="Таблица 2"/>
          <p:cNvGraphicFramePr>
            <a:graphicFrameLocks noGrp="1"/>
          </p:cNvGraphicFramePr>
          <p:nvPr/>
        </p:nvGraphicFramePr>
        <p:xfrm>
          <a:off x="190500" y="676273"/>
          <a:ext cx="9391653" cy="5159981"/>
        </p:xfrm>
        <a:graphic>
          <a:graphicData uri="http://schemas.openxmlformats.org/drawingml/2006/table">
            <a:tbl>
              <a:tblPr/>
              <a:tblGrid>
                <a:gridCol w="1476375"/>
                <a:gridCol w="381000"/>
                <a:gridCol w="390525"/>
                <a:gridCol w="981075"/>
                <a:gridCol w="692775"/>
                <a:gridCol w="607767"/>
                <a:gridCol w="607767"/>
                <a:gridCol w="607767"/>
                <a:gridCol w="607767"/>
                <a:gridCol w="607767"/>
                <a:gridCol w="607767"/>
                <a:gridCol w="607767"/>
                <a:gridCol w="607767"/>
                <a:gridCol w="607767"/>
              </a:tblGrid>
              <a:tr h="76202">
                <a:tc gridSpan="14">
                  <a:txBody>
                    <a:bodyPr/>
                    <a:lstStyle/>
                    <a:p>
                      <a:pPr algn="ctr" fontAlgn="ctr"/>
                      <a:endParaRPr lang="ru-RU" sz="1600" b="1" i="0" u="none" strike="noStrike" dirty="0">
                        <a:latin typeface="Arial"/>
                      </a:endParaRPr>
                    </a:p>
                  </a:txBody>
                  <a:tcPr marL="9275" marR="9275" marT="927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44566">
                <a:tc rowSpan="4">
                  <a:txBody>
                    <a:bodyPr/>
                    <a:lstStyle/>
                    <a:p>
                      <a:pPr algn="ctr" fontAlgn="ctr"/>
                      <a:r>
                        <a:rPr lang="ru-RU" sz="900" b="1" i="0" u="none" strike="noStrike" dirty="0">
                          <a:solidFill>
                            <a:srgbClr val="000000"/>
                          </a:solidFill>
                          <a:latin typeface="Tahoma"/>
                        </a:rPr>
                        <a:t>Возраст ребенка</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ru-RU" sz="800" b="1" i="0" u="none" strike="noStrike" dirty="0">
                          <a:solidFill>
                            <a:srgbClr val="000000"/>
                          </a:solidFill>
                          <a:latin typeface="Tahoma"/>
                        </a:rPr>
                        <a:t>№ строки</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ru-RU" sz="800" b="1" i="0" u="none" strike="noStrike" dirty="0">
                          <a:solidFill>
                            <a:srgbClr val="000000"/>
                          </a:solidFill>
                          <a:latin typeface="Tahoma"/>
                        </a:rPr>
                        <a:t>Пол ребенка</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ctr" fontAlgn="ctr"/>
                      <a:r>
                        <a:rPr lang="ru-RU" sz="1200" b="1" i="0" u="none" strike="noStrike" dirty="0">
                          <a:solidFill>
                            <a:srgbClr val="000000"/>
                          </a:solidFill>
                          <a:latin typeface="Tahoma"/>
                        </a:rPr>
                        <a:t>Число детей-инвалидов</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56793">
                <a:tc vMerge="1">
                  <a:txBody>
                    <a:bodyPr/>
                    <a:lstStyle/>
                    <a:p>
                      <a:endParaRPr lang="ru-RU"/>
                    </a:p>
                  </a:txBody>
                  <a:tcPr/>
                </a:tc>
                <a:tc vMerge="1">
                  <a:txBody>
                    <a:bodyPr/>
                    <a:lstStyle/>
                    <a:p>
                      <a:endParaRPr lang="ru-RU"/>
                    </a:p>
                  </a:txBody>
                  <a:tcPr/>
                </a:tc>
                <a:tc vMerge="1">
                  <a:txBody>
                    <a:bodyPr/>
                    <a:lstStyle/>
                    <a:p>
                      <a:endParaRPr lang="ru-RU"/>
                    </a:p>
                  </a:txBody>
                  <a:tcPr/>
                </a:tc>
                <a:tc rowSpan="3">
                  <a:txBody>
                    <a:bodyPr/>
                    <a:lstStyle/>
                    <a:p>
                      <a:pPr algn="ctr" fontAlgn="ctr"/>
                      <a:r>
                        <a:rPr lang="ru-RU" sz="1200" b="1" i="0" u="none" strike="noStrike" dirty="0">
                          <a:solidFill>
                            <a:srgbClr val="000000"/>
                          </a:solidFill>
                          <a:latin typeface="Tahoma"/>
                        </a:rPr>
                        <a:t>всего</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gridSpan="2">
                  <a:txBody>
                    <a:bodyPr/>
                    <a:lstStyle/>
                    <a:p>
                      <a:pPr algn="ctr" fontAlgn="ctr"/>
                      <a:r>
                        <a:rPr lang="ru-RU" sz="900" b="1" i="0" u="none" strike="noStrike" dirty="0">
                          <a:solidFill>
                            <a:srgbClr val="000000"/>
                          </a:solidFill>
                          <a:latin typeface="Tahoma"/>
                        </a:rPr>
                        <a:t>из них: </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hMerge="1">
                  <a:txBody>
                    <a:bodyPr/>
                    <a:lstStyle/>
                    <a:p>
                      <a:endParaRPr lang="ru-RU"/>
                    </a:p>
                  </a:txBody>
                  <a:tcPr/>
                </a:tc>
                <a:tc gridSpan="4">
                  <a:txBody>
                    <a:bodyPr/>
                    <a:lstStyle/>
                    <a:p>
                      <a:pPr algn="ctr" fontAlgn="ctr"/>
                      <a:r>
                        <a:rPr lang="ru-RU" sz="900" b="1" i="0" u="none" strike="noStrike" dirty="0">
                          <a:solidFill>
                            <a:srgbClr val="000000"/>
                          </a:solidFill>
                          <a:latin typeface="Tahoma"/>
                        </a:rPr>
                        <a:t>Минобразования России</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fontAlgn="ctr"/>
                      <a:r>
                        <a:rPr lang="ru-RU" sz="900" b="1" i="0" u="none" strike="noStrike" dirty="0">
                          <a:solidFill>
                            <a:srgbClr val="000000"/>
                          </a:solidFill>
                          <a:latin typeface="Tahoma"/>
                        </a:rPr>
                        <a:t>Минтруда России</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474253">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fontAlgn="ctr"/>
                      <a:r>
                        <a:rPr lang="ru-RU" sz="1000" b="1" i="0" u="none" strike="noStrike" dirty="0">
                          <a:solidFill>
                            <a:srgbClr val="000000"/>
                          </a:solidFill>
                          <a:latin typeface="Tahoma"/>
                        </a:rPr>
                        <a:t>с впервые </a:t>
                      </a:r>
                      <a:r>
                        <a:rPr lang="ru-RU" sz="1000" b="1" i="0" u="none" strike="noStrike" dirty="0" smtClean="0">
                          <a:solidFill>
                            <a:srgbClr val="000000"/>
                          </a:solidFill>
                          <a:latin typeface="Tahoma"/>
                        </a:rPr>
                        <a:t>установленной </a:t>
                      </a:r>
                      <a:r>
                        <a:rPr lang="ru-RU" sz="1000" b="1" i="0" u="none" strike="noStrike" dirty="0">
                          <a:solidFill>
                            <a:srgbClr val="000000"/>
                          </a:solidFill>
                          <a:latin typeface="Tahoma"/>
                        </a:rPr>
                        <a:t>инвалидностью</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rowSpan="2">
                  <a:txBody>
                    <a:bodyPr/>
                    <a:lstStyle/>
                    <a:p>
                      <a:pPr algn="ctr" fontAlgn="ctr"/>
                      <a:r>
                        <a:rPr lang="ru-RU" sz="1000" b="1" i="0" u="none" strike="noStrike" dirty="0" smtClean="0">
                          <a:solidFill>
                            <a:srgbClr val="000000"/>
                          </a:solidFill>
                          <a:latin typeface="Tahoma"/>
                        </a:rPr>
                        <a:t>детей-сирот </a:t>
                      </a:r>
                      <a:r>
                        <a:rPr lang="ru-RU" sz="900" b="1" i="0" u="none" strike="noStrike" dirty="0" smtClean="0">
                          <a:solidFill>
                            <a:srgbClr val="000000"/>
                          </a:solidFill>
                          <a:latin typeface="Tahoma"/>
                        </a:rPr>
                        <a:t>(из гр.4)</a:t>
                      </a:r>
                      <a:endParaRPr lang="ru-RU" sz="900" b="1" i="0" u="none" strike="noStrike" dirty="0">
                        <a:solidFill>
                          <a:srgbClr val="000000"/>
                        </a:solidFill>
                        <a:latin typeface="Tahoma"/>
                      </a:endParaRP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rowSpan="2">
                  <a:txBody>
                    <a:bodyPr/>
                    <a:lstStyle/>
                    <a:p>
                      <a:pPr algn="ctr" fontAlgn="ctr"/>
                      <a:r>
                        <a:rPr lang="ru-RU" sz="1100" b="1" i="0" u="none" strike="noStrike" dirty="0">
                          <a:solidFill>
                            <a:srgbClr val="000000"/>
                          </a:solidFill>
                          <a:latin typeface="Tahoma"/>
                        </a:rPr>
                        <a:t>всего</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rowSpan="2">
                  <a:txBody>
                    <a:bodyPr/>
                    <a:lstStyle/>
                    <a:p>
                      <a:pPr algn="ctr" fontAlgn="ctr"/>
                      <a:r>
                        <a:rPr lang="ru-RU" sz="900" b="1" i="0" u="none" strike="noStrike" dirty="0">
                          <a:solidFill>
                            <a:srgbClr val="000000"/>
                          </a:solidFill>
                          <a:latin typeface="Tahoma"/>
                        </a:rPr>
                        <a:t>с впервые установленной инвалидностью (из гр.11)</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gridSpan="2">
                  <a:txBody>
                    <a:bodyPr/>
                    <a:lstStyle/>
                    <a:p>
                      <a:pPr algn="ctr" fontAlgn="ctr"/>
                      <a:r>
                        <a:rPr lang="ru-RU" sz="900" b="1" i="0" u="none" strike="noStrike" dirty="0">
                          <a:solidFill>
                            <a:srgbClr val="000000"/>
                          </a:solidFill>
                          <a:latin typeface="Tahoma"/>
                        </a:rPr>
                        <a:t>получили </a:t>
                      </a:r>
                      <a:r>
                        <a:rPr lang="ru-RU" sz="900" b="1" i="0" u="none" strike="noStrike" dirty="0" smtClean="0">
                          <a:solidFill>
                            <a:srgbClr val="000000"/>
                          </a:solidFill>
                          <a:latin typeface="Tahoma"/>
                        </a:rPr>
                        <a:t>медицинскую </a:t>
                      </a:r>
                      <a:r>
                        <a:rPr lang="ru-RU" sz="900" b="1" i="0" u="none" strike="noStrike" dirty="0">
                          <a:solidFill>
                            <a:srgbClr val="000000"/>
                          </a:solidFill>
                          <a:latin typeface="Tahoma"/>
                        </a:rPr>
                        <a:t>реабилитацию</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hMerge="1">
                  <a:txBody>
                    <a:bodyPr/>
                    <a:lstStyle/>
                    <a:p>
                      <a:endParaRPr lang="ru-RU"/>
                    </a:p>
                  </a:txBody>
                  <a:tcPr/>
                </a:tc>
                <a:tc rowSpan="2">
                  <a:txBody>
                    <a:bodyPr/>
                    <a:lstStyle/>
                    <a:p>
                      <a:pPr algn="ctr" fontAlgn="ctr"/>
                      <a:r>
                        <a:rPr lang="ru-RU" sz="1100" b="1" i="0" u="none" strike="noStrike" dirty="0">
                          <a:solidFill>
                            <a:srgbClr val="000000"/>
                          </a:solidFill>
                          <a:latin typeface="Tahoma"/>
                        </a:rPr>
                        <a:t>всего</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rowSpan="2">
                  <a:txBody>
                    <a:bodyPr/>
                    <a:lstStyle/>
                    <a:p>
                      <a:pPr algn="ctr" fontAlgn="ctr"/>
                      <a:r>
                        <a:rPr lang="ru-RU" sz="900" b="1" i="0" u="none" strike="noStrike" dirty="0">
                          <a:solidFill>
                            <a:srgbClr val="000000"/>
                          </a:solidFill>
                          <a:latin typeface="Tahoma"/>
                        </a:rPr>
                        <a:t>с впервые установленной инвалидностью (из гр.15)</a:t>
                      </a: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gridSpan="2">
                  <a:txBody>
                    <a:bodyPr/>
                    <a:lstStyle/>
                    <a:p>
                      <a:pPr algn="ctr" fontAlgn="ctr"/>
                      <a:r>
                        <a:rPr lang="ru-RU" sz="900" b="1" i="0" u="none" strike="noStrike" dirty="0">
                          <a:solidFill>
                            <a:srgbClr val="000000"/>
                          </a:solidFill>
                          <a:latin typeface="Tahoma"/>
                        </a:rPr>
                        <a:t>получили </a:t>
                      </a:r>
                      <a:br>
                        <a:rPr lang="ru-RU" sz="900" b="1" i="0" u="none" strike="noStrike" dirty="0">
                          <a:solidFill>
                            <a:srgbClr val="000000"/>
                          </a:solidFill>
                          <a:latin typeface="Tahoma"/>
                        </a:rPr>
                      </a:br>
                      <a:r>
                        <a:rPr lang="ru-RU" sz="900" b="1" i="0" u="none" strike="noStrike" dirty="0" smtClean="0">
                          <a:solidFill>
                            <a:srgbClr val="000000"/>
                          </a:solidFill>
                          <a:latin typeface="Tahoma"/>
                        </a:rPr>
                        <a:t>медицинскую </a:t>
                      </a:r>
                      <a:r>
                        <a:rPr lang="ru-RU" sz="900" b="1" i="0" u="none" strike="noStrike" dirty="0">
                          <a:solidFill>
                            <a:srgbClr val="000000"/>
                          </a:solidFill>
                          <a:latin typeface="Tahoma"/>
                        </a:rPr>
                        <a:t>реабилитацию</a:t>
                      </a:r>
                      <a:br>
                        <a:rPr lang="ru-RU" sz="900" b="1" i="0" u="none" strike="noStrike" dirty="0">
                          <a:solidFill>
                            <a:srgbClr val="000000"/>
                          </a:solidFill>
                          <a:latin typeface="Tahoma"/>
                        </a:rPr>
                      </a:b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r>
              <a:tr h="917119">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900" b="1" i="0" u="none" strike="noStrike" dirty="0">
                          <a:solidFill>
                            <a:srgbClr val="000000"/>
                          </a:solidFill>
                          <a:latin typeface="Tahoma"/>
                        </a:rPr>
                        <a:t>всего</a:t>
                      </a:r>
                      <a:br>
                        <a:rPr lang="ru-RU" sz="900" b="1" i="0" u="none" strike="noStrike" dirty="0">
                          <a:solidFill>
                            <a:srgbClr val="000000"/>
                          </a:solidFill>
                          <a:latin typeface="Tahoma"/>
                        </a:rPr>
                      </a:br>
                      <a:r>
                        <a:rPr lang="ru-RU" sz="900" b="1" i="0" u="none" strike="noStrike" dirty="0">
                          <a:solidFill>
                            <a:srgbClr val="000000"/>
                          </a:solidFill>
                          <a:latin typeface="Tahoma"/>
                        </a:rPr>
                        <a:t>(из гр. 11)</a:t>
                      </a:r>
                      <a:br>
                        <a:rPr lang="ru-RU" sz="900" b="1" i="0" u="none" strike="noStrike" dirty="0">
                          <a:solidFill>
                            <a:srgbClr val="000000"/>
                          </a:solidFill>
                          <a:latin typeface="Tahoma"/>
                        </a:rPr>
                      </a:br>
                      <a:endParaRPr lang="ru-RU" sz="900" b="1" i="0" u="none" strike="noStrike" dirty="0">
                        <a:solidFill>
                          <a:srgbClr val="000000"/>
                        </a:solidFill>
                        <a:latin typeface="Tahoma"/>
                      </a:endParaRP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ctr"/>
                      <a:r>
                        <a:rPr lang="ru-RU" sz="800" b="1" i="0" u="none" strike="noStrike" dirty="0">
                          <a:solidFill>
                            <a:srgbClr val="000000"/>
                          </a:solidFill>
                          <a:latin typeface="Tahoma"/>
                        </a:rPr>
                        <a:t>с впервые установленной инвалидностью </a:t>
                      </a:r>
                      <a:r>
                        <a:rPr lang="ru-RU" sz="800" b="1" i="0" u="none" strike="noStrike" dirty="0" smtClean="0">
                          <a:solidFill>
                            <a:srgbClr val="000000"/>
                          </a:solidFill>
                          <a:latin typeface="Tahoma"/>
                        </a:rPr>
                        <a:t>(из гр.12)</a:t>
                      </a:r>
                      <a:r>
                        <a:rPr lang="ru-RU" sz="900" b="1" i="0" u="none" strike="noStrike" dirty="0">
                          <a:solidFill>
                            <a:srgbClr val="000000"/>
                          </a:solidFill>
                          <a:latin typeface="Tahoma"/>
                        </a:rPr>
                        <a:t/>
                      </a:r>
                      <a:br>
                        <a:rPr lang="ru-RU" sz="900" b="1" i="0" u="none" strike="noStrike" dirty="0">
                          <a:solidFill>
                            <a:srgbClr val="000000"/>
                          </a:solidFill>
                          <a:latin typeface="Tahoma"/>
                        </a:rPr>
                      </a:br>
                      <a:endParaRPr lang="ru-RU" sz="900" b="1" i="0" u="none" strike="noStrike" dirty="0">
                        <a:solidFill>
                          <a:srgbClr val="000000"/>
                        </a:solidFill>
                        <a:latin typeface="Tahoma"/>
                      </a:endParaRPr>
                    </a:p>
                  </a:txBody>
                  <a:tcPr marL="9275" marR="9275" marT="9275" marB="0" vert="vert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vMerge="1">
                  <a:txBody>
                    <a:bodyPr/>
                    <a:lstStyle/>
                    <a:p>
                      <a:endParaRPr lang="ru-RU"/>
                    </a:p>
                  </a:txBody>
                  <a:tcPr/>
                </a:tc>
                <a:tc vMerge="1">
                  <a:txBody>
                    <a:bodyPr/>
                    <a:lstStyle/>
                    <a:p>
                      <a:endParaRPr lang="ru-RU"/>
                    </a:p>
                  </a:txBody>
                  <a:tcPr/>
                </a:tc>
                <a:tc>
                  <a:txBody>
                    <a:bodyPr/>
                    <a:lstStyle/>
                    <a:p>
                      <a:pPr algn="ctr" fontAlgn="ctr"/>
                      <a:r>
                        <a:rPr lang="ru-RU" sz="900" b="1" i="0" u="none" strike="noStrike" dirty="0">
                          <a:solidFill>
                            <a:srgbClr val="000000"/>
                          </a:solidFill>
                          <a:latin typeface="Tahoma"/>
                        </a:rPr>
                        <a:t>всего</a:t>
                      </a:r>
                      <a:br>
                        <a:rPr lang="ru-RU" sz="900" b="1" i="0" u="none" strike="noStrike" dirty="0">
                          <a:solidFill>
                            <a:srgbClr val="000000"/>
                          </a:solidFill>
                          <a:latin typeface="Tahoma"/>
                        </a:rPr>
                      </a:br>
                      <a:r>
                        <a:rPr lang="ru-RU" sz="900" b="1" i="0" u="none" strike="noStrike" dirty="0">
                          <a:solidFill>
                            <a:srgbClr val="000000"/>
                          </a:solidFill>
                          <a:latin typeface="Tahoma"/>
                        </a:rPr>
                        <a:t>(из гр. 15)</a:t>
                      </a:r>
                      <a:br>
                        <a:rPr lang="ru-RU" sz="900" b="1" i="0" u="none" strike="noStrike" dirty="0">
                          <a:solidFill>
                            <a:srgbClr val="000000"/>
                          </a:solidFill>
                          <a:latin typeface="Tahoma"/>
                        </a:rPr>
                      </a:br>
                      <a:endParaRPr lang="ru-RU" sz="900" b="1" i="0" u="none" strike="noStrike" dirty="0">
                        <a:solidFill>
                          <a:srgbClr val="000000"/>
                        </a:solidFill>
                        <a:latin typeface="Tahoma"/>
                      </a:endParaRPr>
                    </a:p>
                  </a:txBody>
                  <a:tcPr marL="9275" marR="9275" marT="927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ru-RU" sz="800" b="1" i="0" u="none" strike="noStrike" dirty="0">
                          <a:solidFill>
                            <a:srgbClr val="000000"/>
                          </a:solidFill>
                          <a:latin typeface="Tahoma"/>
                        </a:rPr>
                        <a:t>с впервые установленной </a:t>
                      </a:r>
                      <a:r>
                        <a:rPr lang="ru-RU" sz="800" b="1" i="0" u="none" strike="noStrike" dirty="0" smtClean="0">
                          <a:solidFill>
                            <a:srgbClr val="000000"/>
                          </a:solidFill>
                          <a:latin typeface="Tahoma"/>
                        </a:rPr>
                        <a:t>инвалидностью (из гр.16)</a:t>
                      </a:r>
                      <a:r>
                        <a:rPr lang="ru-RU" sz="800" b="1" i="0" u="none" strike="noStrike" dirty="0">
                          <a:solidFill>
                            <a:srgbClr val="000000"/>
                          </a:solidFill>
                          <a:latin typeface="Tahoma"/>
                        </a:rPr>
                        <a:t/>
                      </a:r>
                      <a:br>
                        <a:rPr lang="ru-RU" sz="800" b="1" i="0" u="none" strike="noStrike" dirty="0">
                          <a:solidFill>
                            <a:srgbClr val="000000"/>
                          </a:solidFill>
                          <a:latin typeface="Tahoma"/>
                        </a:rPr>
                      </a:br>
                      <a:endParaRPr lang="ru-RU" sz="800" b="1" i="0" u="none" strike="noStrike" dirty="0">
                        <a:solidFill>
                          <a:srgbClr val="000000"/>
                        </a:solidFill>
                        <a:latin typeface="Tahoma"/>
                      </a:endParaRPr>
                    </a:p>
                  </a:txBody>
                  <a:tcPr marL="9275" marR="9275" marT="9275" marB="0" vert="vert27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154651">
                <a:tc>
                  <a:txBody>
                    <a:bodyPr/>
                    <a:lstStyle/>
                    <a:p>
                      <a:pPr algn="ctr" fontAlgn="t"/>
                      <a:r>
                        <a:rPr lang="ru-RU" sz="900" b="1" i="0" u="none" strike="noStrike">
                          <a:solidFill>
                            <a:srgbClr val="000000"/>
                          </a:solidFill>
                          <a:latin typeface="Tahoma"/>
                        </a:rPr>
                        <a:t>1</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a:solidFill>
                            <a:srgbClr val="000000"/>
                          </a:solidFill>
                          <a:latin typeface="Tahoma"/>
                        </a:rPr>
                        <a:t>2</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a:solidFill>
                            <a:srgbClr val="000000"/>
                          </a:solidFill>
                          <a:latin typeface="Tahoma"/>
                        </a:rPr>
                        <a:t>3</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a:solidFill>
                            <a:srgbClr val="000000"/>
                          </a:solidFill>
                          <a:latin typeface="Tahoma"/>
                        </a:rPr>
                        <a:t>4</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ru-RU" sz="900" b="1" i="0" u="none" strike="noStrike">
                          <a:solidFill>
                            <a:srgbClr val="000000"/>
                          </a:solidFill>
                          <a:latin typeface="Tahoma"/>
                        </a:rPr>
                        <a:t>5</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ru-RU" sz="900" b="1" i="0" u="none" strike="noStrike" dirty="0">
                          <a:solidFill>
                            <a:srgbClr val="000000"/>
                          </a:solidFill>
                          <a:latin typeface="Tahoma"/>
                        </a:rPr>
                        <a:t>6</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fontAlgn="t"/>
                      <a:r>
                        <a:rPr lang="ru-RU" sz="900" b="1" i="0" u="none" strike="noStrike">
                          <a:solidFill>
                            <a:srgbClr val="000000"/>
                          </a:solidFill>
                          <a:latin typeface="Tahoma"/>
                        </a:rPr>
                        <a:t>11</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ru-RU" sz="900" b="1" i="0" u="none" strike="noStrike">
                          <a:solidFill>
                            <a:srgbClr val="000000"/>
                          </a:solidFill>
                          <a:latin typeface="Tahoma"/>
                        </a:rPr>
                        <a:t>12</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ru-RU" sz="900" b="1" i="0" u="none" strike="noStrike" dirty="0">
                          <a:solidFill>
                            <a:srgbClr val="000000"/>
                          </a:solidFill>
                          <a:latin typeface="Tahoma"/>
                        </a:rPr>
                        <a:t>13</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ru-RU" sz="900" b="1" i="0" u="none" strike="noStrike" dirty="0">
                          <a:solidFill>
                            <a:srgbClr val="000000"/>
                          </a:solidFill>
                          <a:latin typeface="Tahoma"/>
                        </a:rPr>
                        <a:t>14</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t"/>
                      <a:r>
                        <a:rPr lang="ru-RU" sz="900" b="1" i="0" u="none" strike="noStrike">
                          <a:solidFill>
                            <a:srgbClr val="000000"/>
                          </a:solidFill>
                          <a:latin typeface="Tahoma"/>
                        </a:rPr>
                        <a:t>15</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ru-RU" sz="900" b="1" i="0" u="none" strike="noStrike" dirty="0">
                          <a:solidFill>
                            <a:srgbClr val="000000"/>
                          </a:solidFill>
                          <a:latin typeface="Tahoma"/>
                        </a:rPr>
                        <a:t>16</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ru-RU" sz="900" b="1" i="0" u="none" strike="noStrike" dirty="0">
                          <a:solidFill>
                            <a:srgbClr val="000000"/>
                          </a:solidFill>
                          <a:latin typeface="Tahoma"/>
                        </a:rPr>
                        <a:t>17</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t"/>
                      <a:r>
                        <a:rPr lang="ru-RU" sz="900" b="1" i="0" u="none" strike="noStrike" dirty="0">
                          <a:solidFill>
                            <a:srgbClr val="000000"/>
                          </a:solidFill>
                          <a:latin typeface="Tahoma"/>
                        </a:rPr>
                        <a:t>18</a:t>
                      </a:r>
                    </a:p>
                  </a:txBody>
                  <a:tcPr marL="9275" marR="9275" marT="92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r h="244566">
                <a:tc rowSpan="2">
                  <a:txBody>
                    <a:bodyPr/>
                    <a:lstStyle/>
                    <a:p>
                      <a:pPr algn="l" fontAlgn="ctr"/>
                      <a:r>
                        <a:rPr lang="ru-RU" sz="1200" b="1" i="0" u="none" strike="noStrike" dirty="0">
                          <a:solidFill>
                            <a:srgbClr val="000000"/>
                          </a:solidFill>
                          <a:latin typeface="Tahoma"/>
                        </a:rPr>
                        <a:t> 0-4 года </a:t>
                      </a:r>
                      <a:r>
                        <a:rPr lang="ru-RU" sz="1200" b="1" i="0" u="none" strike="noStrike" dirty="0" smtClean="0">
                          <a:solidFill>
                            <a:srgbClr val="000000"/>
                          </a:solidFill>
                          <a:latin typeface="Tahoma"/>
                        </a:rPr>
                        <a:t>включительно</a:t>
                      </a:r>
                      <a:endParaRPr lang="ru-RU" sz="12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dirty="0" smtClean="0">
                          <a:solidFill>
                            <a:srgbClr val="000000"/>
                          </a:solidFill>
                          <a:latin typeface="Tahoma"/>
                        </a:rPr>
                        <a:t>1</a:t>
                      </a: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м</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vMerge="1">
                  <a:txBody>
                    <a:bodyPr/>
                    <a:lstStyle/>
                    <a:p>
                      <a:endParaRPr lang="ru-RU"/>
                    </a:p>
                  </a:txBody>
                  <a:tcPr/>
                </a:tc>
                <a:tc>
                  <a:txBody>
                    <a:bodyPr/>
                    <a:lstStyle/>
                    <a:p>
                      <a:pPr algn="ctr" fontAlgn="t"/>
                      <a:r>
                        <a:rPr lang="ru-RU" sz="900" b="1" i="0" u="none" strike="noStrike" dirty="0" smtClean="0">
                          <a:solidFill>
                            <a:srgbClr val="000000"/>
                          </a:solidFill>
                          <a:latin typeface="Tahoma"/>
                        </a:rPr>
                        <a:t>2</a:t>
                      </a: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ж</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rowSpan="2">
                  <a:txBody>
                    <a:bodyPr/>
                    <a:lstStyle/>
                    <a:p>
                      <a:pPr algn="l" fontAlgn="ctr"/>
                      <a:r>
                        <a:rPr lang="ru-RU" sz="1200" b="1" i="0" u="none" strike="noStrike" dirty="0">
                          <a:solidFill>
                            <a:srgbClr val="000000"/>
                          </a:solidFill>
                          <a:latin typeface="Tahoma"/>
                        </a:rPr>
                        <a:t> 5-9 лет </a:t>
                      </a:r>
                      <a:r>
                        <a:rPr lang="ru-RU" sz="1200" b="1" i="0" u="none" strike="noStrike" dirty="0" smtClean="0">
                          <a:solidFill>
                            <a:srgbClr val="000000"/>
                          </a:solidFill>
                          <a:latin typeface="Tahoma"/>
                        </a:rPr>
                        <a:t>включительно</a:t>
                      </a:r>
                      <a:endParaRPr lang="ru-RU" sz="12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dirty="0" smtClean="0">
                          <a:solidFill>
                            <a:srgbClr val="000000"/>
                          </a:solidFill>
                          <a:latin typeface="Tahoma"/>
                        </a:rPr>
                        <a:t>3</a:t>
                      </a: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м</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9022">
                <a:tc vMerge="1">
                  <a:txBody>
                    <a:bodyPr/>
                    <a:lstStyle/>
                    <a:p>
                      <a:endParaRPr lang="ru-RU"/>
                    </a:p>
                  </a:txBody>
                  <a:tcPr/>
                </a:tc>
                <a:tc>
                  <a:txBody>
                    <a:bodyPr/>
                    <a:lstStyle/>
                    <a:p>
                      <a:pPr algn="ctr" fontAlgn="t"/>
                      <a:r>
                        <a:rPr lang="ru-RU" sz="900" b="1" i="0" u="none" strike="noStrike" dirty="0" smtClean="0">
                          <a:solidFill>
                            <a:srgbClr val="000000"/>
                          </a:solidFill>
                          <a:latin typeface="Tahoma"/>
                        </a:rPr>
                        <a:t>4</a:t>
                      </a: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ж</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rowSpan="2">
                  <a:txBody>
                    <a:bodyPr/>
                    <a:lstStyle/>
                    <a:p>
                      <a:pPr algn="l" fontAlgn="ctr"/>
                      <a:r>
                        <a:rPr lang="ru-RU" sz="1200" b="1" i="0" u="none" strike="noStrike" dirty="0">
                          <a:solidFill>
                            <a:srgbClr val="000000"/>
                          </a:solidFill>
                          <a:latin typeface="Tahoma"/>
                        </a:rPr>
                        <a:t> 10-14 лет </a:t>
                      </a:r>
                      <a:r>
                        <a:rPr lang="ru-RU" sz="1200" b="1" i="0" u="none" strike="noStrike" dirty="0" smtClean="0">
                          <a:solidFill>
                            <a:srgbClr val="000000"/>
                          </a:solidFill>
                          <a:latin typeface="Tahoma"/>
                        </a:rPr>
                        <a:t>включительно</a:t>
                      </a:r>
                      <a:endParaRPr lang="ru-RU" sz="12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dirty="0">
                          <a:solidFill>
                            <a:srgbClr val="000000"/>
                          </a:solidFill>
                          <a:latin typeface="Tahoma"/>
                        </a:rPr>
                        <a:t>5</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м</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vMerge="1">
                  <a:txBody>
                    <a:bodyPr/>
                    <a:lstStyle/>
                    <a:p>
                      <a:endParaRPr lang="ru-RU"/>
                    </a:p>
                  </a:txBody>
                  <a:tcPr/>
                </a:tc>
                <a:tc>
                  <a:txBody>
                    <a:bodyPr/>
                    <a:lstStyle/>
                    <a:p>
                      <a:pPr algn="ctr" fontAlgn="t"/>
                      <a:r>
                        <a:rPr lang="ru-RU" sz="900" b="1" i="0" u="none" strike="noStrike" dirty="0">
                          <a:solidFill>
                            <a:srgbClr val="000000"/>
                          </a:solidFill>
                          <a:latin typeface="Tahoma"/>
                        </a:rPr>
                        <a:t>6</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ж</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rowSpan="2">
                  <a:txBody>
                    <a:bodyPr/>
                    <a:lstStyle/>
                    <a:p>
                      <a:pPr algn="l" fontAlgn="ctr"/>
                      <a:r>
                        <a:rPr lang="ru-RU" sz="1200" b="1" i="0" u="none" strike="noStrike" dirty="0">
                          <a:solidFill>
                            <a:srgbClr val="000000"/>
                          </a:solidFill>
                          <a:latin typeface="Tahoma"/>
                        </a:rPr>
                        <a:t> 15-17 лет </a:t>
                      </a:r>
                      <a:r>
                        <a:rPr lang="ru-RU" sz="1200" b="1" i="0" u="none" strike="noStrike" dirty="0" smtClean="0">
                          <a:solidFill>
                            <a:srgbClr val="000000"/>
                          </a:solidFill>
                          <a:latin typeface="Tahoma"/>
                        </a:rPr>
                        <a:t>включительно</a:t>
                      </a:r>
                      <a:endParaRPr lang="ru-RU" sz="12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dirty="0">
                          <a:solidFill>
                            <a:srgbClr val="000000"/>
                          </a:solidFill>
                          <a:latin typeface="Tahoma"/>
                        </a:rPr>
                        <a:t>7</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м</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vMerge="1">
                  <a:txBody>
                    <a:bodyPr/>
                    <a:lstStyle/>
                    <a:p>
                      <a:endParaRPr lang="ru-RU"/>
                    </a:p>
                  </a:txBody>
                  <a:tcPr/>
                </a:tc>
                <a:tc>
                  <a:txBody>
                    <a:bodyPr/>
                    <a:lstStyle/>
                    <a:p>
                      <a:pPr algn="ctr" fontAlgn="t"/>
                      <a:r>
                        <a:rPr lang="ru-RU" sz="900" b="1" i="0" u="none" strike="noStrike" dirty="0">
                          <a:solidFill>
                            <a:srgbClr val="000000"/>
                          </a:solidFill>
                          <a:latin typeface="Tahoma"/>
                        </a:rPr>
                        <a:t>8</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ж</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rowSpan="2">
                  <a:txBody>
                    <a:bodyPr/>
                    <a:lstStyle/>
                    <a:p>
                      <a:pPr algn="l" fontAlgn="ctr"/>
                      <a:r>
                        <a:rPr lang="ru-RU" sz="1200" b="1" i="0" u="none" strike="noStrike" dirty="0">
                          <a:solidFill>
                            <a:srgbClr val="000000"/>
                          </a:solidFill>
                          <a:latin typeface="Tahoma"/>
                        </a:rPr>
                        <a:t> Итого 0-17 лет </a:t>
                      </a:r>
                      <a:r>
                        <a:rPr lang="ru-RU" sz="1200" b="1" i="0" u="none" strike="noStrike" dirty="0" smtClean="0">
                          <a:solidFill>
                            <a:srgbClr val="000000"/>
                          </a:solidFill>
                          <a:latin typeface="Tahoma"/>
                        </a:rPr>
                        <a:t>включительно</a:t>
                      </a:r>
                      <a:endParaRPr lang="ru-RU" sz="12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00" b="1" i="0" u="none" strike="noStrike" dirty="0">
                          <a:solidFill>
                            <a:srgbClr val="000000"/>
                          </a:solidFill>
                          <a:latin typeface="Tahoma"/>
                        </a:rPr>
                        <a:t>9</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м</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566">
                <a:tc vMerge="1">
                  <a:txBody>
                    <a:bodyPr/>
                    <a:lstStyle/>
                    <a:p>
                      <a:endParaRPr lang="ru-RU"/>
                    </a:p>
                  </a:txBody>
                  <a:tcPr/>
                </a:tc>
                <a:tc>
                  <a:txBody>
                    <a:bodyPr/>
                    <a:lstStyle/>
                    <a:p>
                      <a:pPr algn="ctr" fontAlgn="t"/>
                      <a:r>
                        <a:rPr lang="ru-RU" sz="900" b="1" i="0" u="none" strike="noStrike">
                          <a:solidFill>
                            <a:srgbClr val="000000"/>
                          </a:solidFill>
                          <a:latin typeface="Tahoma"/>
                        </a:rPr>
                        <a:t>10</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00" b="1" i="0" u="none" strike="noStrike" dirty="0">
                          <a:solidFill>
                            <a:srgbClr val="000000"/>
                          </a:solidFill>
                          <a:latin typeface="Tahoma"/>
                        </a:rPr>
                        <a:t>ж</a:t>
                      </a: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ctr"/>
                      <a:endParaRPr lang="ru-RU" sz="900" b="1"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1"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900" b="0" i="0" u="none" strike="noStrike" dirty="0">
                        <a:solidFill>
                          <a:srgbClr val="000000"/>
                        </a:solidFill>
                        <a:latin typeface="Tahoma"/>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706">
                <a:tc gridSpan="3">
                  <a:txBody>
                    <a:bodyPr/>
                    <a:lstStyle/>
                    <a:p>
                      <a:pPr algn="ctr" fontAlgn="ctr"/>
                      <a:r>
                        <a:rPr lang="ru-RU" sz="1100" b="1" i="0" u="none" strike="noStrike" dirty="0" smtClean="0">
                          <a:latin typeface="Arial"/>
                        </a:rPr>
                        <a:t>ИТОГО (справочная</a:t>
                      </a:r>
                      <a:r>
                        <a:rPr lang="ru-RU" sz="1100" b="1" i="0" u="none" strike="noStrike" baseline="0" dirty="0" smtClean="0">
                          <a:latin typeface="Arial"/>
                        </a:rPr>
                        <a:t> строка)</a:t>
                      </a:r>
                      <a:endParaRPr lang="ru-RU" sz="1100" b="1"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hMerge="1">
                  <a:txBody>
                    <a:bodyPr/>
                    <a:lstStyle/>
                    <a:p>
                      <a:endParaRPr lang="ru-RU"/>
                    </a:p>
                  </a:txBody>
                  <a:tcPr/>
                </a:tc>
                <a:tc hMerge="1">
                  <a:txBody>
                    <a:bodyPr/>
                    <a:lstStyle/>
                    <a:p>
                      <a:endParaRPr lang="ru-RU"/>
                    </a:p>
                  </a:txBody>
                  <a:tcPr/>
                </a:tc>
                <a:tc>
                  <a:txBody>
                    <a:bodyPr/>
                    <a:lstStyle/>
                    <a:p>
                      <a:pPr algn="ctr" fontAlgn="ctr"/>
                      <a:r>
                        <a:rPr lang="ru-RU" sz="1100" b="1" i="0" u="none" strike="noStrike" dirty="0" smtClean="0">
                          <a:latin typeface="Arial"/>
                        </a:rPr>
                        <a:t>=стр.9+стр.10</a:t>
                      </a:r>
                      <a:endParaRPr lang="ru-RU" sz="1100" b="1"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ctr"/>
                      <a:endParaRPr lang="ru-RU" sz="1100" b="1" i="0" u="none" strike="noStrike" dirty="0">
                        <a:solidFill>
                          <a:srgbClr val="FF0000"/>
                        </a:solidFill>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ctr"/>
                      <a:endParaRPr lang="ru-RU" sz="1100" b="1"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90000"/>
                      </a:schemeClr>
                    </a:solidFill>
                  </a:tcPr>
                </a:tc>
                <a:tc>
                  <a:txBody>
                    <a:bodyPr/>
                    <a:lstStyle/>
                    <a:p>
                      <a:pPr algn="r" fontAlgn="ctr"/>
                      <a:endParaRPr lang="ru-RU" sz="1100" b="1"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1100" b="1" i="0" u="none" strike="noStrike" dirty="0">
                        <a:solidFill>
                          <a:srgbClr val="FF0000"/>
                        </a:solidFill>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1100" b="0"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1100" b="0"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r" fontAlgn="ctr"/>
                      <a:endParaRPr lang="ru-RU" sz="1100" b="1"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1100" b="1" i="0" u="none" strike="noStrike" dirty="0">
                        <a:solidFill>
                          <a:srgbClr val="FF0000"/>
                        </a:solidFill>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1100" b="0"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r" fontAlgn="ctr"/>
                      <a:endParaRPr lang="ru-RU" sz="1100" b="0" i="0" u="none" strike="noStrike" dirty="0">
                        <a:latin typeface="Arial"/>
                      </a:endParaRPr>
                    </a:p>
                  </a:txBody>
                  <a:tcPr marL="9275" marR="9275" marT="92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20000"/>
                        <a:lumOff val="80000"/>
                      </a:schemeClr>
                    </a:solidFill>
                  </a:tcPr>
                </a:tc>
              </a:tr>
            </a:tbl>
          </a:graphicData>
        </a:graphic>
      </p:graphicFrame>
      <p:sp>
        <p:nvSpPr>
          <p:cNvPr id="4" name="Скругленная прямоугольная выноска 3"/>
          <p:cNvSpPr/>
          <p:nvPr/>
        </p:nvSpPr>
        <p:spPr>
          <a:xfrm>
            <a:off x="2714626" y="3133725"/>
            <a:ext cx="1790699" cy="857250"/>
          </a:xfrm>
          <a:prstGeom prst="wedgeRoundRectCallout">
            <a:avLst>
              <a:gd name="adj1" fmla="val -64904"/>
              <a:gd name="adj2" fmla="val 17938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Строка 9 по всем графам = сумме строк (1+3+5+7) по всем графам</a:t>
            </a:r>
            <a:endParaRPr lang="ru-RU" sz="1400" b="1" dirty="0">
              <a:solidFill>
                <a:schemeClr val="tx1"/>
              </a:solidFill>
            </a:endParaRPr>
          </a:p>
        </p:txBody>
      </p:sp>
      <p:sp>
        <p:nvSpPr>
          <p:cNvPr id="5" name="Скругленная прямоугольная выноска 4"/>
          <p:cNvSpPr/>
          <p:nvPr/>
        </p:nvSpPr>
        <p:spPr>
          <a:xfrm>
            <a:off x="3171826" y="5972175"/>
            <a:ext cx="4429124" cy="257175"/>
          </a:xfrm>
          <a:prstGeom prst="wedgeRoundRectCallout">
            <a:avLst>
              <a:gd name="adj1" fmla="val -50512"/>
              <a:gd name="adj2" fmla="val -118981"/>
              <a:gd name="adj3" fmla="val 16667"/>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Сумма строк 9+10 = ф.30 т.2610 строка 1</a:t>
            </a:r>
            <a:endParaRPr lang="ru-RU" sz="1600" b="1" dirty="0">
              <a:solidFill>
                <a:schemeClr val="tx1"/>
              </a:solidFill>
            </a:endParaRPr>
          </a:p>
        </p:txBody>
      </p:sp>
      <p:sp>
        <p:nvSpPr>
          <p:cNvPr id="6" name="Скругленная прямоугольная выноска 5"/>
          <p:cNvSpPr/>
          <p:nvPr/>
        </p:nvSpPr>
        <p:spPr>
          <a:xfrm>
            <a:off x="3352800" y="4162425"/>
            <a:ext cx="2266950" cy="942975"/>
          </a:xfrm>
          <a:prstGeom prst="wedgeRoundRectCallout">
            <a:avLst>
              <a:gd name="adj1" fmla="val -89764"/>
              <a:gd name="adj2" fmla="val 77651"/>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Строка 10 по всем графам = сумме строк (2+4+6+8) по всем графам</a:t>
            </a:r>
            <a:endParaRPr lang="ru-RU" sz="1400" b="1" dirty="0">
              <a:solidFill>
                <a:schemeClr val="tx1"/>
              </a:solidFill>
            </a:endParaRPr>
          </a:p>
        </p:txBody>
      </p:sp>
      <p:sp>
        <p:nvSpPr>
          <p:cNvPr id="8" name="Скругленная прямоугольная выноска 7"/>
          <p:cNvSpPr/>
          <p:nvPr/>
        </p:nvSpPr>
        <p:spPr>
          <a:xfrm>
            <a:off x="6677025" y="3514724"/>
            <a:ext cx="1895475" cy="752475"/>
          </a:xfrm>
          <a:prstGeom prst="wedgeRoundRectCallout">
            <a:avLst>
              <a:gd name="adj1" fmla="val -137139"/>
              <a:gd name="adj2" fmla="val 240633"/>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ая прямоугольная выноска 8"/>
          <p:cNvSpPr/>
          <p:nvPr/>
        </p:nvSpPr>
        <p:spPr>
          <a:xfrm>
            <a:off x="6743700" y="3581399"/>
            <a:ext cx="1743075" cy="638175"/>
          </a:xfrm>
          <a:prstGeom prst="wedgeRoundRectCallout">
            <a:avLst>
              <a:gd name="adj1" fmla="val -4933"/>
              <a:gd name="adj2" fmla="val 280100"/>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Сумма строк 9+10 = ф.54 т.2310 по строке 2</a:t>
            </a:r>
            <a:endParaRPr lang="ru-RU" sz="1400" b="1" dirty="0">
              <a:solidFill>
                <a:schemeClr val="tx1"/>
              </a:solidFill>
            </a:endParaRPr>
          </a:p>
        </p:txBody>
      </p:sp>
      <p:sp>
        <p:nvSpPr>
          <p:cNvPr id="12" name="Скругленная прямоугольная выноска 11"/>
          <p:cNvSpPr/>
          <p:nvPr/>
        </p:nvSpPr>
        <p:spPr>
          <a:xfrm>
            <a:off x="7981951" y="4333875"/>
            <a:ext cx="1809749" cy="714376"/>
          </a:xfrm>
          <a:prstGeom prst="wedgeRoundRectCallout">
            <a:avLst>
              <a:gd name="adj1" fmla="val -175049"/>
              <a:gd name="adj2" fmla="val 139955"/>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ая прямоугольная выноска 12"/>
          <p:cNvSpPr/>
          <p:nvPr/>
        </p:nvSpPr>
        <p:spPr>
          <a:xfrm>
            <a:off x="8067674" y="4400550"/>
            <a:ext cx="1628775" cy="581025"/>
          </a:xfrm>
          <a:prstGeom prst="wedgeRoundRectCallout">
            <a:avLst>
              <a:gd name="adj1" fmla="val -50657"/>
              <a:gd name="adj2" fmla="val 16905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tx1"/>
                </a:solidFill>
              </a:rPr>
              <a:t>Сумма строк 9+10 = ф.54 т.2310 по строке 3</a:t>
            </a:r>
            <a:endParaRPr lang="ru-RU" sz="14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sz="2400" b="1" dirty="0" smtClean="0"/>
              <a:t>Движение контингента </a:t>
            </a:r>
            <a:r>
              <a:rPr lang="ru-RU" sz="1600" b="1" dirty="0" smtClean="0"/>
              <a:t>с 01.01. до 31.12. </a:t>
            </a:r>
            <a:r>
              <a:rPr lang="ru-RU" sz="1600" b="1" dirty="0"/>
              <a:t>о</a:t>
            </a:r>
            <a:r>
              <a:rPr lang="ru-RU" sz="1600" b="1" dirty="0" smtClean="0"/>
              <a:t>тчетного года</a:t>
            </a:r>
            <a:r>
              <a:rPr lang="ru-RU" sz="1600" dirty="0" smtClean="0"/>
              <a:t>.</a:t>
            </a:r>
            <a:endParaRPr lang="ru-RU" sz="1600" dirty="0"/>
          </a:p>
        </p:txBody>
      </p:sp>
      <p:graphicFrame>
        <p:nvGraphicFramePr>
          <p:cNvPr id="3" name="Таблица 2"/>
          <p:cNvGraphicFramePr>
            <a:graphicFrameLocks noGrp="1"/>
          </p:cNvGraphicFramePr>
          <p:nvPr/>
        </p:nvGraphicFramePr>
        <p:xfrm>
          <a:off x="200026" y="704853"/>
          <a:ext cx="9439274" cy="3449987"/>
        </p:xfrm>
        <a:graphic>
          <a:graphicData uri="http://schemas.openxmlformats.org/drawingml/2006/table">
            <a:tbl>
              <a:tblPr/>
              <a:tblGrid>
                <a:gridCol w="1857374"/>
                <a:gridCol w="466725"/>
                <a:gridCol w="609600"/>
                <a:gridCol w="2124075"/>
                <a:gridCol w="2171700"/>
                <a:gridCol w="2209800"/>
              </a:tblGrid>
              <a:tr h="180972">
                <a:tc gridSpan="6">
                  <a:txBody>
                    <a:bodyPr/>
                    <a:lstStyle/>
                    <a:p>
                      <a:pPr algn="ctr" fontAlgn="b"/>
                      <a:r>
                        <a:rPr lang="ru-RU" sz="1600" b="1" i="0" u="none" strike="noStrike" dirty="0">
                          <a:latin typeface="Arial"/>
                        </a:rPr>
                        <a:t>т.1000 ф.19</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60246">
                <a:tc rowSpan="3">
                  <a:txBody>
                    <a:bodyPr/>
                    <a:lstStyle/>
                    <a:p>
                      <a:pPr algn="ctr" fontAlgn="ctr"/>
                      <a:r>
                        <a:rPr lang="ru-RU" sz="975" b="1" i="0" u="none" strike="noStrike">
                          <a:solidFill>
                            <a:srgbClr val="000000"/>
                          </a:solidFill>
                          <a:latin typeface="Tahoma"/>
                        </a:rPr>
                        <a:t>Возраст ребенка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975" b="1" i="0" u="none" strike="noStrike">
                          <a:solidFill>
                            <a:srgbClr val="000000"/>
                          </a:solidFill>
                          <a:latin typeface="Tahoma"/>
                        </a:rPr>
                        <a:t>№ строки</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975" b="1" i="0" u="none" strike="noStrike" dirty="0" smtClean="0">
                          <a:solidFill>
                            <a:srgbClr val="000000"/>
                          </a:solidFill>
                          <a:latin typeface="Tahoma"/>
                        </a:rPr>
                        <a:t>Пол  </a:t>
                      </a:r>
                      <a:r>
                        <a:rPr lang="ru-RU" sz="975" b="1" i="0" u="none" strike="noStrike" dirty="0">
                          <a:solidFill>
                            <a:srgbClr val="000000"/>
                          </a:solidFill>
                          <a:latin typeface="Tahoma"/>
                        </a:rPr>
                        <a:t>ребенка</a:t>
                      </a:r>
                    </a:p>
                  </a:txBody>
                  <a:tcPr marL="9525" marR="9525" marT="9525"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ru-RU" sz="975" b="1" i="0" u="none" strike="noStrike">
                          <a:solidFill>
                            <a:srgbClr val="000000"/>
                          </a:solidFill>
                          <a:latin typeface="Tahoma"/>
                        </a:rPr>
                        <a:t>Число детей-инвалидов</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251072">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fontAlgn="ctr"/>
                      <a:r>
                        <a:rPr lang="ru-RU" sz="1800" b="1" i="0" u="none" strike="noStrike" dirty="0">
                          <a:solidFill>
                            <a:srgbClr val="000000"/>
                          </a:solidFill>
                          <a:latin typeface="Tahoma"/>
                        </a:rPr>
                        <a:t>всего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gridSpan="2">
                  <a:txBody>
                    <a:bodyPr/>
                    <a:lstStyle/>
                    <a:p>
                      <a:pPr algn="ctr" fontAlgn="ctr"/>
                      <a:r>
                        <a:rPr lang="ru-RU" sz="975" b="1" i="0" u="none" strike="noStrike">
                          <a:solidFill>
                            <a:srgbClr val="000000"/>
                          </a:solidFill>
                          <a:latin typeface="Tahoma"/>
                        </a:rPr>
                        <a:t>из них: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534524">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400" b="1" i="0" u="none" strike="noStrike" dirty="0">
                          <a:solidFill>
                            <a:srgbClr val="000000"/>
                          </a:solidFill>
                          <a:latin typeface="Tahoma"/>
                        </a:rPr>
                        <a:t>с впервые </a:t>
                      </a:r>
                      <a:r>
                        <a:rPr lang="ru-RU" sz="1400" b="1" i="0" u="none" strike="noStrike" dirty="0" smtClean="0">
                          <a:solidFill>
                            <a:srgbClr val="000000"/>
                          </a:solidFill>
                          <a:latin typeface="Tahoma"/>
                        </a:rPr>
                        <a:t>установленной </a:t>
                      </a:r>
                      <a:r>
                        <a:rPr lang="ru-RU" sz="1400" b="1" i="0" u="none" strike="noStrike" dirty="0">
                          <a:solidFill>
                            <a:srgbClr val="000000"/>
                          </a:solidFill>
                          <a:latin typeface="Tahoma"/>
                        </a:rPr>
                        <a:t>инвалидностью</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ru-RU" sz="975" b="1" i="0" u="none" strike="noStrike">
                          <a:solidFill>
                            <a:srgbClr val="000000"/>
                          </a:solidFill>
                          <a:latin typeface="Tahoma"/>
                        </a:rPr>
                        <a:t>детей-сирот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5965">
                <a:tc>
                  <a:txBody>
                    <a:bodyPr/>
                    <a:lstStyle/>
                    <a:p>
                      <a:pPr algn="ctr" fontAlgn="ctr"/>
                      <a:r>
                        <a:rPr lang="ru-RU" sz="975" b="1" i="0" u="none" strike="noStrike">
                          <a:solidFill>
                            <a:srgbClr val="000000"/>
                          </a:solidFill>
                          <a:latin typeface="Tahoma"/>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75" b="1" i="0" u="none" strike="noStrike" dirty="0">
                          <a:solidFill>
                            <a:srgbClr val="000000"/>
                          </a:solidFill>
                          <a:latin typeface="Tahoma"/>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975" b="1" i="0" u="none" strike="noStrike" dirty="0">
                          <a:solidFill>
                            <a:srgbClr val="000000"/>
                          </a:solidFill>
                          <a:latin typeface="Tahoma"/>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i="0" u="none" strike="noStrike" dirty="0">
                          <a:solidFill>
                            <a:srgbClr val="000000"/>
                          </a:solidFill>
                          <a:latin typeface="Tahoma"/>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ctr" fontAlgn="ctr"/>
                      <a:r>
                        <a:rPr lang="ru-RU" sz="1400" b="1" i="0" u="none" strike="noStrike" dirty="0">
                          <a:solidFill>
                            <a:srgbClr val="000000"/>
                          </a:solidFill>
                          <a:latin typeface="Tahoma"/>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fontAlgn="ctr"/>
                      <a:r>
                        <a:rPr lang="ru-RU" sz="975" b="1" i="0" u="none" strike="noStrike">
                          <a:solidFill>
                            <a:srgbClr val="000000"/>
                          </a:solidFill>
                          <a:latin typeface="Tahoma"/>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429">
                <a:tc rowSpan="2">
                  <a:txBody>
                    <a:bodyPr/>
                    <a:lstStyle/>
                    <a:p>
                      <a:pPr algn="ctr" fontAlgn="ctr"/>
                      <a:r>
                        <a:rPr lang="ru-RU" sz="1200" b="1" i="0" u="none" strike="noStrike" dirty="0">
                          <a:solidFill>
                            <a:srgbClr val="000000"/>
                          </a:solidFill>
                          <a:latin typeface="Tahoma"/>
                        </a:rPr>
                        <a:t> 0-4 года </a:t>
                      </a:r>
                      <a:r>
                        <a:rPr lang="ru-RU" sz="1200" b="1" i="0" u="none" strike="noStrike" dirty="0" err="1">
                          <a:solidFill>
                            <a:srgbClr val="000000"/>
                          </a:solidFill>
                          <a:latin typeface="Tahoma"/>
                        </a:rPr>
                        <a:t>вкл</a:t>
                      </a:r>
                      <a:r>
                        <a:rPr lang="ru-RU" sz="1200" b="1" i="0" u="none" strike="noStrike" dirty="0">
                          <a:solidFill>
                            <a:srgbClr val="000000"/>
                          </a:solidFill>
                          <a:latin typeface="Tahoma"/>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75" b="1" i="0" u="none" strike="noStrike">
                          <a:solidFill>
                            <a:srgbClr val="000000"/>
                          </a:solidFill>
                          <a:latin typeface="Tahoma"/>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9632">
                <a:tc vMerge="1">
                  <a:txBody>
                    <a:bodyPr/>
                    <a:lstStyle/>
                    <a:p>
                      <a:endParaRPr lang="ru-RU"/>
                    </a:p>
                  </a:txBody>
                  <a:tcPr/>
                </a:tc>
                <a:tc>
                  <a:txBody>
                    <a:bodyPr/>
                    <a:lstStyle/>
                    <a:p>
                      <a:pPr algn="ctr" fontAlgn="t"/>
                      <a:r>
                        <a:rPr lang="ru-RU" sz="975" b="1" i="0" u="none" strike="noStrike" dirty="0">
                          <a:solidFill>
                            <a:srgbClr val="000000"/>
                          </a:solidFill>
                          <a:latin typeface="Tahoma"/>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rowSpan="2">
                  <a:txBody>
                    <a:bodyPr/>
                    <a:lstStyle/>
                    <a:p>
                      <a:pPr algn="ctr" fontAlgn="ctr"/>
                      <a:r>
                        <a:rPr lang="ru-RU" sz="1200" b="1" i="0" u="none" strike="noStrike" dirty="0">
                          <a:solidFill>
                            <a:srgbClr val="000000"/>
                          </a:solidFill>
                          <a:latin typeface="Tahoma"/>
                        </a:rPr>
                        <a:t> 5-9 лет </a:t>
                      </a:r>
                      <a:r>
                        <a:rPr lang="ru-RU" sz="1200" b="1" i="0" u="none" strike="noStrike" dirty="0" err="1">
                          <a:solidFill>
                            <a:srgbClr val="000000"/>
                          </a:solidFill>
                          <a:latin typeface="Tahoma"/>
                        </a:rPr>
                        <a:t>вкл</a:t>
                      </a:r>
                      <a:r>
                        <a:rPr lang="ru-RU" sz="1200" b="1" i="0" u="none" strike="noStrike" dirty="0">
                          <a:solidFill>
                            <a:srgbClr val="000000"/>
                          </a:solidFill>
                          <a:latin typeface="Tahom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75" b="1" i="0" u="none" strike="noStrike" dirty="0">
                          <a:solidFill>
                            <a:srgbClr val="000000"/>
                          </a:solidFill>
                          <a:latin typeface="Tahoma"/>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vMerge="1">
                  <a:txBody>
                    <a:bodyPr/>
                    <a:lstStyle/>
                    <a:p>
                      <a:endParaRPr lang="ru-RU"/>
                    </a:p>
                  </a:txBody>
                  <a:tcPr/>
                </a:tc>
                <a:tc>
                  <a:txBody>
                    <a:bodyPr/>
                    <a:lstStyle/>
                    <a:p>
                      <a:pPr algn="ctr" fontAlgn="t"/>
                      <a:r>
                        <a:rPr lang="ru-RU" sz="975" b="1" i="0" u="none" strike="noStrike">
                          <a:solidFill>
                            <a:srgbClr val="000000"/>
                          </a:solidFill>
                          <a:latin typeface="Tahoma"/>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rowSpan="2">
                  <a:txBody>
                    <a:bodyPr/>
                    <a:lstStyle/>
                    <a:p>
                      <a:pPr algn="ctr" fontAlgn="ctr"/>
                      <a:r>
                        <a:rPr lang="ru-RU" sz="1200" b="1" i="0" u="none" strike="noStrike" dirty="0">
                          <a:solidFill>
                            <a:srgbClr val="000000"/>
                          </a:solidFill>
                          <a:latin typeface="Tahoma"/>
                        </a:rPr>
                        <a:t> 10-14 лет </a:t>
                      </a:r>
                      <a:r>
                        <a:rPr lang="ru-RU" sz="1200" b="1" i="0" u="none" strike="noStrike" dirty="0" err="1">
                          <a:solidFill>
                            <a:srgbClr val="000000"/>
                          </a:solidFill>
                          <a:latin typeface="Tahoma"/>
                        </a:rPr>
                        <a:t>вкл</a:t>
                      </a:r>
                      <a:r>
                        <a:rPr lang="ru-RU" sz="1200" b="1" i="0" u="none" strike="noStrike" dirty="0">
                          <a:solidFill>
                            <a:srgbClr val="000000"/>
                          </a:solidFill>
                          <a:latin typeface="Tahom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75" b="1" i="0" u="none" strike="noStrike">
                          <a:solidFill>
                            <a:srgbClr val="000000"/>
                          </a:solidFill>
                          <a:latin typeface="Tahoma"/>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6603">
                <a:tc vMerge="1">
                  <a:txBody>
                    <a:bodyPr/>
                    <a:lstStyle/>
                    <a:p>
                      <a:endParaRPr lang="ru-RU"/>
                    </a:p>
                  </a:txBody>
                  <a:tcPr/>
                </a:tc>
                <a:tc>
                  <a:txBody>
                    <a:bodyPr/>
                    <a:lstStyle/>
                    <a:p>
                      <a:pPr algn="ctr" fontAlgn="t"/>
                      <a:r>
                        <a:rPr lang="ru-RU" sz="975" b="1" i="0" u="none" strike="noStrike">
                          <a:solidFill>
                            <a:srgbClr val="000000"/>
                          </a:solidFill>
                          <a:latin typeface="Tahoma"/>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rowSpan="2">
                  <a:txBody>
                    <a:bodyPr/>
                    <a:lstStyle/>
                    <a:p>
                      <a:pPr algn="ctr" fontAlgn="ctr"/>
                      <a:r>
                        <a:rPr lang="ru-RU" sz="1200" b="1" i="0" u="none" strike="noStrike" dirty="0">
                          <a:solidFill>
                            <a:srgbClr val="000000"/>
                          </a:solidFill>
                          <a:latin typeface="Tahoma"/>
                        </a:rPr>
                        <a:t> 15-17 лет </a:t>
                      </a:r>
                      <a:r>
                        <a:rPr lang="ru-RU" sz="1200" b="1" i="0" u="none" strike="noStrike" dirty="0" err="1">
                          <a:solidFill>
                            <a:srgbClr val="000000"/>
                          </a:solidFill>
                          <a:latin typeface="Tahoma"/>
                        </a:rPr>
                        <a:t>вкл</a:t>
                      </a:r>
                      <a:r>
                        <a:rPr lang="ru-RU" sz="1200" b="1" i="0" u="none" strike="noStrike" dirty="0">
                          <a:solidFill>
                            <a:srgbClr val="000000"/>
                          </a:solidFill>
                          <a:latin typeface="Tahom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75" b="1" i="0" u="none" strike="noStrike">
                          <a:solidFill>
                            <a:srgbClr val="000000"/>
                          </a:solidFill>
                          <a:latin typeface="Tahoma"/>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0754">
                <a:tc vMerge="1">
                  <a:txBody>
                    <a:bodyPr/>
                    <a:lstStyle/>
                    <a:p>
                      <a:endParaRPr lang="ru-RU"/>
                    </a:p>
                  </a:txBody>
                  <a:tcPr/>
                </a:tc>
                <a:tc>
                  <a:txBody>
                    <a:bodyPr/>
                    <a:lstStyle/>
                    <a:p>
                      <a:pPr algn="ctr" fontAlgn="t"/>
                      <a:r>
                        <a:rPr lang="ru-RU" sz="975" b="1" i="0" u="none" strike="noStrike">
                          <a:solidFill>
                            <a:srgbClr val="000000"/>
                          </a:solidFill>
                          <a:latin typeface="Tahoma"/>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rowSpan="2">
                  <a:txBody>
                    <a:bodyPr/>
                    <a:lstStyle/>
                    <a:p>
                      <a:pPr algn="ctr" fontAlgn="ctr"/>
                      <a:r>
                        <a:rPr lang="ru-RU" sz="1200" b="1" i="0" u="none" strike="noStrike" dirty="0">
                          <a:solidFill>
                            <a:srgbClr val="000000"/>
                          </a:solidFill>
                          <a:latin typeface="Tahoma"/>
                        </a:rPr>
                        <a:t> Итого 0-17 лет </a:t>
                      </a:r>
                      <a:r>
                        <a:rPr lang="ru-RU" sz="1200" b="1" i="0" u="none" strike="noStrike" dirty="0" err="1">
                          <a:solidFill>
                            <a:srgbClr val="000000"/>
                          </a:solidFill>
                          <a:latin typeface="Tahoma"/>
                        </a:rPr>
                        <a:t>вкл</a:t>
                      </a:r>
                      <a:r>
                        <a:rPr lang="ru-RU" sz="1200" b="1" i="0" u="none" strike="noStrike" dirty="0">
                          <a:solidFill>
                            <a:srgbClr val="000000"/>
                          </a:solidFill>
                          <a:latin typeface="Tahom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975" b="1" i="0" u="none" strike="noStrike">
                          <a:solidFill>
                            <a:srgbClr val="000000"/>
                          </a:solidFill>
                          <a:latin typeface="Tahoma"/>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м</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05">
                <a:tc vMerge="1">
                  <a:txBody>
                    <a:bodyPr/>
                    <a:lstStyle/>
                    <a:p>
                      <a:endParaRPr lang="ru-RU"/>
                    </a:p>
                  </a:txBody>
                  <a:tcPr/>
                </a:tc>
                <a:tc>
                  <a:txBody>
                    <a:bodyPr/>
                    <a:lstStyle/>
                    <a:p>
                      <a:pPr algn="ctr" fontAlgn="t"/>
                      <a:r>
                        <a:rPr lang="ru-RU" sz="975" b="1" i="0" u="none" strike="noStrike">
                          <a:solidFill>
                            <a:srgbClr val="000000"/>
                          </a:solidFill>
                          <a:latin typeface="Tahoma"/>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825" b="1" i="0" u="none" strike="noStrike" dirty="0">
                          <a:solidFill>
                            <a:srgbClr val="000000"/>
                          </a:solidFill>
                          <a:latin typeface="Tahoma"/>
                        </a:rPr>
                        <a:t>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l" fontAlgn="t"/>
                      <a:r>
                        <a:rPr lang="ru-RU" sz="975" b="0" i="0" u="none" strike="noStrike" dirty="0">
                          <a:solidFill>
                            <a:srgbClr val="000000"/>
                          </a:solidFill>
                          <a:latin typeface="Tahoma"/>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Загнутый угол 3"/>
          <p:cNvSpPr/>
          <p:nvPr/>
        </p:nvSpPr>
        <p:spPr>
          <a:xfrm>
            <a:off x="142875" y="4276725"/>
            <a:ext cx="9620250" cy="1895475"/>
          </a:xfrm>
          <a:prstGeom prst="foldedCorner">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Иметь информацию при защите ФФСН№19:</a:t>
            </a:r>
          </a:p>
          <a:p>
            <a:pPr algn="ctr"/>
            <a:r>
              <a:rPr lang="ru-RU" b="1" dirty="0" smtClean="0">
                <a:solidFill>
                  <a:schemeClr val="tx1"/>
                </a:solidFill>
              </a:rPr>
              <a:t>Количество инвалидов на конец 2017г. графа 4 строка 09 + графа 4 строка 10 = всего детей-инвалидов на начало 2018г.; всего детей-инвалидов на начало 2018 года + (дети-инвалиды с «-») + (дети-инвалиды с «+») – (дети-инвалиды «выбывшие» по возрасту, с переездом, в случае смерти, снятия инвалидности) = всего детей инвалидов на конец 2018 года.</a:t>
            </a:r>
            <a:endParaRPr lang="ru-RU" b="1" dirty="0">
              <a:solidFill>
                <a:schemeClr val="tx1"/>
              </a:solidFill>
            </a:endParaRPr>
          </a:p>
        </p:txBody>
      </p:sp>
      <p:sp>
        <p:nvSpPr>
          <p:cNvPr id="5" name="Улыбающееся лицо 4"/>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t>Контроль движения контингента к отчетной форме.</a:t>
            </a:r>
            <a:endParaRPr lang="ru-RU" b="1" dirty="0"/>
          </a:p>
        </p:txBody>
      </p:sp>
      <p:graphicFrame>
        <p:nvGraphicFramePr>
          <p:cNvPr id="3" name="Таблица 2"/>
          <p:cNvGraphicFramePr>
            <a:graphicFrameLocks noGrp="1"/>
          </p:cNvGraphicFramePr>
          <p:nvPr/>
        </p:nvGraphicFramePr>
        <p:xfrm>
          <a:off x="600074" y="1562100"/>
          <a:ext cx="8667750" cy="4001877"/>
        </p:xfrm>
        <a:graphic>
          <a:graphicData uri="http://schemas.openxmlformats.org/drawingml/2006/table">
            <a:tbl>
              <a:tblPr/>
              <a:tblGrid>
                <a:gridCol w="1050637"/>
                <a:gridCol w="1050637"/>
                <a:gridCol w="1050637"/>
                <a:gridCol w="1181964"/>
                <a:gridCol w="1181964"/>
                <a:gridCol w="1050637"/>
                <a:gridCol w="1050637"/>
                <a:gridCol w="1050637"/>
              </a:tblGrid>
              <a:tr h="3328991">
                <a:tc>
                  <a:txBody>
                    <a:bodyPr/>
                    <a:lstStyle/>
                    <a:p>
                      <a:pPr algn="ctr" fontAlgn="ctr"/>
                      <a:r>
                        <a:rPr lang="ru-RU" sz="1800" b="1" i="0" u="none" strike="noStrike" dirty="0" smtClean="0">
                          <a:latin typeface="Times New Roman"/>
                        </a:rPr>
                        <a:t>Численность детей-инвалидов на 01.01.2018</a:t>
                      </a:r>
                      <a:endParaRPr lang="ru-RU" sz="1800" b="1" i="0" u="none" strike="noStrike" dirty="0">
                        <a:latin typeface="Times New Roman"/>
                      </a:endParaRP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a:latin typeface="Times New Roman"/>
                        </a:rPr>
                        <a:t>П</a:t>
                      </a:r>
                      <a:r>
                        <a:rPr lang="ru-RU" sz="1800" b="1" i="0" u="none" strike="noStrike" dirty="0" smtClean="0">
                          <a:latin typeface="Times New Roman"/>
                        </a:rPr>
                        <a:t>рибыл </a:t>
                      </a:r>
                      <a:r>
                        <a:rPr lang="ru-RU" sz="1800" b="1" i="0" u="none" strike="noStrike" dirty="0">
                          <a:latin typeface="Times New Roman"/>
                        </a:rPr>
                        <a:t>с </a:t>
                      </a:r>
                      <a:r>
                        <a:rPr lang="ru-RU" sz="1800" b="1" i="0" u="none" strike="noStrike" dirty="0" smtClean="0">
                          <a:latin typeface="Times New Roman"/>
                        </a:rPr>
                        <a:t>«-»</a:t>
                      </a:r>
                      <a:endParaRPr lang="ru-RU" sz="1800" b="1" i="0" u="none" strike="noStrike" dirty="0">
                        <a:latin typeface="Times New Roman"/>
                      </a:endParaRP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a:latin typeface="Times New Roman"/>
                        </a:rPr>
                        <a:t>П</a:t>
                      </a:r>
                      <a:r>
                        <a:rPr lang="ru-RU" sz="1800" b="1" i="0" u="none" strike="noStrike" dirty="0" smtClean="0">
                          <a:latin typeface="Times New Roman"/>
                        </a:rPr>
                        <a:t>рибыл  </a:t>
                      </a:r>
                      <a:r>
                        <a:rPr lang="ru-RU" sz="1800" b="1" i="0" u="none" strike="noStrike" dirty="0">
                          <a:latin typeface="Times New Roman"/>
                        </a:rPr>
                        <a:t>с </a:t>
                      </a:r>
                      <a:r>
                        <a:rPr lang="ru-RU" sz="1800" b="1" i="0" u="none" strike="noStrike" dirty="0" smtClean="0">
                          <a:latin typeface="Times New Roman"/>
                        </a:rPr>
                        <a:t>«+»</a:t>
                      </a: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smtClean="0">
                          <a:latin typeface="Times New Roman"/>
                        </a:rPr>
                        <a:t>Выбыл</a:t>
                      </a:r>
                      <a:r>
                        <a:rPr lang="ru-RU" sz="1800" b="1" i="0" u="none" strike="noStrike" baseline="0" dirty="0" smtClean="0">
                          <a:latin typeface="Times New Roman"/>
                        </a:rPr>
                        <a:t> </a:t>
                      </a:r>
                      <a:r>
                        <a:rPr lang="ru-RU" sz="1800" b="1" i="0" u="none" strike="noStrike" dirty="0" smtClean="0">
                          <a:latin typeface="Times New Roman"/>
                        </a:rPr>
                        <a:t>с переездом </a:t>
                      </a:r>
                      <a:endParaRPr lang="ru-RU" sz="1800" b="1" i="0" u="none" strike="noStrike" dirty="0">
                        <a:latin typeface="Times New Roman"/>
                      </a:endParaRP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a:latin typeface="Times New Roman"/>
                        </a:rPr>
                        <a:t>В</a:t>
                      </a:r>
                      <a:r>
                        <a:rPr lang="ru-RU" sz="1800" b="1" i="0" u="none" strike="noStrike" dirty="0" smtClean="0">
                          <a:latin typeface="Times New Roman"/>
                        </a:rPr>
                        <a:t>ыбыл </a:t>
                      </a:r>
                      <a:r>
                        <a:rPr lang="ru-RU" sz="1800" b="1" i="0" u="none" strike="noStrike" dirty="0">
                          <a:latin typeface="Times New Roman"/>
                        </a:rPr>
                        <a:t>со </a:t>
                      </a:r>
                      <a:r>
                        <a:rPr lang="ru-RU" sz="1800" b="1" i="0" u="none" strike="noStrike" dirty="0" smtClean="0">
                          <a:latin typeface="Times New Roman"/>
                        </a:rPr>
                        <a:t>снятием инвалидности</a:t>
                      </a:r>
                      <a:endParaRPr lang="ru-RU" sz="1800" b="1" i="0" u="none" strike="noStrike" dirty="0">
                        <a:latin typeface="Times New Roman"/>
                      </a:endParaRP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smtClean="0">
                          <a:latin typeface="Times New Roman"/>
                        </a:rPr>
                        <a:t>Снятие</a:t>
                      </a:r>
                      <a:r>
                        <a:rPr lang="ru-RU" sz="1800" b="1" i="0" u="none" strike="noStrike" baseline="0" dirty="0" smtClean="0">
                          <a:latin typeface="Times New Roman"/>
                        </a:rPr>
                        <a:t> с учета посмертное</a:t>
                      </a: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800" b="1" i="0" u="none" strike="noStrike" dirty="0" smtClean="0">
                          <a:latin typeface="Times New Roman"/>
                        </a:rPr>
                        <a:t>Выбыл  по возрасту</a:t>
                      </a: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800" b="1" i="0" u="none" strike="noStrike" dirty="0" smtClean="0">
                          <a:latin typeface="Times New Roman"/>
                        </a:rPr>
                        <a:t>Численность детей-инвалидов на 31.12.2018</a:t>
                      </a:r>
                    </a:p>
                    <a:p>
                      <a:pPr algn="ctr" fontAlgn="ctr"/>
                      <a:endParaRPr lang="ru-RU" sz="1800" b="1" i="0" u="none" strike="noStrike" dirty="0">
                        <a:latin typeface="Times New Roman"/>
                      </a:endParaRPr>
                    </a:p>
                  </a:txBody>
                  <a:tcPr marL="8367" marR="8367" marT="836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672886">
                <a:tc>
                  <a:txBody>
                    <a:bodyPr/>
                    <a:lstStyle/>
                    <a:p>
                      <a:pPr algn="ctr" fontAlgn="b"/>
                      <a:r>
                        <a:rPr lang="ru-RU" sz="2000" b="1" i="0" u="none" strike="noStrike" dirty="0">
                          <a:latin typeface="Times New Roman"/>
                        </a:rPr>
                        <a:t> </a:t>
                      </a:r>
                      <a:r>
                        <a:rPr lang="ru-RU" sz="2000" b="1" i="0" u="none" strike="noStrike" dirty="0" smtClean="0">
                          <a:latin typeface="Times New Roman"/>
                        </a:rPr>
                        <a:t>122</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+10</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+5</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-12</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-6</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-2</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-15</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1" i="0" u="none" strike="noStrike" dirty="0">
                          <a:latin typeface="Times New Roman"/>
                        </a:rPr>
                        <a:t> </a:t>
                      </a:r>
                      <a:r>
                        <a:rPr lang="ru-RU" sz="2000" b="1" i="0" u="none" strike="noStrike" dirty="0" smtClean="0">
                          <a:latin typeface="Times New Roman"/>
                        </a:rPr>
                        <a:t>=102</a:t>
                      </a:r>
                      <a:endParaRPr lang="ru-RU" sz="2000" b="1" i="0" u="none" strike="noStrike" dirty="0">
                        <a:latin typeface="Times New Roman"/>
                      </a:endParaRPr>
                    </a:p>
                  </a:txBody>
                  <a:tcPr marL="8367" marR="8367" marT="83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571500" y="885825"/>
            <a:ext cx="1724025" cy="461665"/>
          </a:xfrm>
          <a:prstGeom prst="rect">
            <a:avLst/>
          </a:prstGeom>
          <a:noFill/>
        </p:spPr>
        <p:txBody>
          <a:bodyPr wrap="square" rtlCol="0">
            <a:spAutoFit/>
          </a:bodyPr>
          <a:lstStyle/>
          <a:p>
            <a:r>
              <a:rPr lang="ru-RU" sz="2400" dirty="0" smtClean="0">
                <a:latin typeface="Times New Roman" pitchFamily="18" charset="0"/>
                <a:cs typeface="Times New Roman" pitchFamily="18" charset="0"/>
              </a:rPr>
              <a:t>Например:</a:t>
            </a: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r>
              <a:rPr lang="ru-RU" b="1" dirty="0" smtClean="0">
                <a:solidFill>
                  <a:srgbClr val="FFFF00"/>
                </a:solidFill>
              </a:rPr>
              <a:t>Формат пояснительной записки к форме ФСН №19.</a:t>
            </a:r>
            <a:endParaRPr lang="ru-RU" b="1" dirty="0">
              <a:solidFill>
                <a:srgbClr val="FFFF00"/>
              </a:solidFill>
            </a:endParaRPr>
          </a:p>
        </p:txBody>
      </p:sp>
      <p:sp>
        <p:nvSpPr>
          <p:cNvPr id="3" name="TextBox 2"/>
          <p:cNvSpPr txBox="1"/>
          <p:nvPr/>
        </p:nvSpPr>
        <p:spPr>
          <a:xfrm>
            <a:off x="295275" y="847725"/>
            <a:ext cx="9267825" cy="5324535"/>
          </a:xfrm>
          <a:prstGeom prst="rect">
            <a:avLst/>
          </a:prstGeom>
          <a:noFill/>
        </p:spPr>
        <p:txBody>
          <a:bodyPr wrap="square" rtlCol="0">
            <a:spAutoFit/>
          </a:bodyPr>
          <a:lstStyle/>
          <a:p>
            <a:r>
              <a:rPr lang="ru-RU" b="1" dirty="0" smtClean="0"/>
              <a:t>Наименование медицинской организации</a:t>
            </a:r>
            <a:endParaRPr lang="ru-RU" dirty="0" smtClean="0"/>
          </a:p>
          <a:p>
            <a:r>
              <a:rPr lang="ru-RU" b="1" dirty="0" smtClean="0"/>
              <a:t>Наименование округа г. Москвы</a:t>
            </a:r>
            <a:endParaRPr lang="ru-RU" dirty="0" smtClean="0"/>
          </a:p>
          <a:p>
            <a:r>
              <a:rPr lang="ru-RU" sz="1600" dirty="0" smtClean="0"/>
              <a:t> </a:t>
            </a:r>
          </a:p>
          <a:p>
            <a:r>
              <a:rPr lang="ru-RU" sz="1600" b="1" dirty="0" smtClean="0"/>
              <a:t>Пояснительная записка к форме ФСН №19 «Сведения о детях-инвалидах» за 2018 год.</a:t>
            </a:r>
            <a:endParaRPr lang="ru-RU" sz="1600" dirty="0" smtClean="0"/>
          </a:p>
          <a:p>
            <a:r>
              <a:rPr lang="ru-RU" sz="1600" dirty="0" smtClean="0"/>
              <a:t> </a:t>
            </a:r>
          </a:p>
          <a:p>
            <a:r>
              <a:rPr lang="ru-RU" sz="1600" dirty="0" smtClean="0"/>
              <a:t>1.Количество детей-инвалидов на 01.01.2018г.______</a:t>
            </a:r>
          </a:p>
          <a:p>
            <a:r>
              <a:rPr lang="ru-RU" sz="1600" dirty="0" smtClean="0"/>
              <a:t>2.Прибыло с впервые установленной инвалидностью, направленные на МСЭ  другой МО______</a:t>
            </a:r>
          </a:p>
          <a:p>
            <a:r>
              <a:rPr lang="ru-RU" sz="1600" dirty="0" smtClean="0"/>
              <a:t>3.Прибыло с впервые установленной инвалидностью, направленные на МСЭ из своей МО______</a:t>
            </a:r>
          </a:p>
          <a:p>
            <a:r>
              <a:rPr lang="ru-RU" sz="1600" dirty="0" smtClean="0"/>
              <a:t>4.Прибыло с ранее установленной инвалидностью из другой МО______</a:t>
            </a:r>
          </a:p>
          <a:p>
            <a:r>
              <a:rPr lang="ru-RU" sz="1600" dirty="0" smtClean="0"/>
              <a:t>5.Выехало с переездом на новое место </a:t>
            </a:r>
            <a:r>
              <a:rPr lang="ru-RU" sz="1600" dirty="0" err="1" smtClean="0"/>
              <a:t>жительства______</a:t>
            </a:r>
            <a:endParaRPr lang="ru-RU" sz="1600" dirty="0" smtClean="0"/>
          </a:p>
          <a:p>
            <a:r>
              <a:rPr lang="ru-RU" sz="1600" dirty="0" smtClean="0"/>
              <a:t>6.Снятие инвалидности МСЭК______</a:t>
            </a:r>
          </a:p>
          <a:p>
            <a:r>
              <a:rPr lang="ru-RU" sz="1600" dirty="0" smtClean="0"/>
              <a:t>7.Умерло______</a:t>
            </a:r>
          </a:p>
          <a:p>
            <a:r>
              <a:rPr lang="ru-RU" sz="1600" dirty="0" smtClean="0"/>
              <a:t>8.Выбыло по возрасту (18 лет)______</a:t>
            </a:r>
          </a:p>
          <a:p>
            <a:r>
              <a:rPr lang="ru-RU" sz="1600" dirty="0" smtClean="0"/>
              <a:t>9.Количество детей-инвалидов на 31.12.2018г.______</a:t>
            </a:r>
          </a:p>
          <a:p>
            <a:r>
              <a:rPr lang="ru-RU" sz="1600" dirty="0" smtClean="0"/>
              <a:t> </a:t>
            </a:r>
          </a:p>
          <a:p>
            <a:r>
              <a:rPr lang="ru-RU" sz="1600" dirty="0" smtClean="0"/>
              <a:t>Информация проверена, сверка с другими медицинскими организациями по состоянию на учете проведена.</a:t>
            </a:r>
          </a:p>
          <a:p>
            <a:r>
              <a:rPr lang="ru-RU" sz="1600" dirty="0" smtClean="0"/>
              <a:t> </a:t>
            </a:r>
          </a:p>
          <a:p>
            <a:r>
              <a:rPr lang="ru-RU" sz="1600" b="1" dirty="0" smtClean="0"/>
              <a:t>Руководитель медицинской организации                       подпись</a:t>
            </a:r>
          </a:p>
          <a:p>
            <a:r>
              <a:rPr lang="ru-RU" sz="1600" dirty="0" smtClean="0"/>
              <a:t> </a:t>
            </a:r>
          </a:p>
          <a:p>
            <a:endParaRPr lang="ru-RU" sz="1600" dirty="0"/>
          </a:p>
        </p:txBody>
      </p:sp>
      <p:sp>
        <p:nvSpPr>
          <p:cNvPr id="4" name="Улыбающееся лицо 3"/>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p:txBody>
          <a:bodyPr/>
          <a:lstStyle/>
          <a:p>
            <a:pPr algn="ctr"/>
            <a:r>
              <a:rPr lang="ru-RU" b="1" dirty="0" smtClean="0">
                <a:solidFill>
                  <a:srgbClr val="FFFF00"/>
                </a:solidFill>
              </a:rPr>
              <a:t>Формат расшифровки по строкам 3.0 и 9.0 т.2000</a:t>
            </a:r>
          </a:p>
        </p:txBody>
      </p:sp>
      <p:graphicFrame>
        <p:nvGraphicFramePr>
          <p:cNvPr id="4" name="Таблица 3"/>
          <p:cNvGraphicFramePr>
            <a:graphicFrameLocks noGrp="1"/>
          </p:cNvGraphicFramePr>
          <p:nvPr/>
        </p:nvGraphicFramePr>
        <p:xfrm>
          <a:off x="200030" y="761998"/>
          <a:ext cx="9486891" cy="5404319"/>
        </p:xfrm>
        <a:graphic>
          <a:graphicData uri="http://schemas.openxmlformats.org/drawingml/2006/table">
            <a:tbl>
              <a:tblPr/>
              <a:tblGrid>
                <a:gridCol w="3430687"/>
                <a:gridCol w="448089"/>
                <a:gridCol w="672135"/>
                <a:gridCol w="493598"/>
                <a:gridCol w="493598"/>
                <a:gridCol w="493598"/>
                <a:gridCol w="493598"/>
                <a:gridCol w="493598"/>
                <a:gridCol w="493598"/>
                <a:gridCol w="493598"/>
                <a:gridCol w="493598"/>
                <a:gridCol w="493598"/>
                <a:gridCol w="493598"/>
              </a:tblGrid>
              <a:tr h="223931">
                <a:tc rowSpan="3">
                  <a:txBody>
                    <a:bodyPr/>
                    <a:lstStyle/>
                    <a:p>
                      <a:pPr algn="ctr" fontAlgn="ctr"/>
                      <a:r>
                        <a:rPr lang="ru-RU" sz="1400" b="1" i="0" u="none" strike="noStrike" dirty="0">
                          <a:solidFill>
                            <a:srgbClr val="000000"/>
                          </a:solidFill>
                          <a:latin typeface="Calibri"/>
                        </a:rPr>
                        <a:t>Наименование классов и отдельных болезней</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1100" b="1" i="0" u="none" strike="noStrike" dirty="0">
                          <a:solidFill>
                            <a:srgbClr val="000000"/>
                          </a:solidFill>
                          <a:latin typeface="Calibri"/>
                        </a:rPr>
                        <a:t>№ строки</a:t>
                      </a:r>
                    </a:p>
                  </a:txBody>
                  <a:tcPr marL="7338" marR="7338" marT="7338"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ru-RU" sz="1000" b="1" i="0" u="none" strike="noStrike" dirty="0">
                          <a:solidFill>
                            <a:srgbClr val="000000"/>
                          </a:solidFill>
                          <a:latin typeface="Calibri"/>
                        </a:rPr>
                        <a:t>Код по МКБ Х пересмотра</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ru-RU" sz="1100" b="1" i="0" u="none" strike="noStrike" dirty="0">
                          <a:solidFill>
                            <a:srgbClr val="000000"/>
                          </a:solidFill>
                          <a:latin typeface="Calibri"/>
                        </a:rPr>
                        <a:t>Всего детей - инвалидов</a:t>
                      </a:r>
                      <a:br>
                        <a:rPr lang="ru-RU" sz="1100" b="1" i="0" u="none" strike="noStrike" dirty="0">
                          <a:solidFill>
                            <a:srgbClr val="000000"/>
                          </a:solidFill>
                          <a:latin typeface="Calibri"/>
                        </a:rPr>
                      </a:br>
                      <a:r>
                        <a:rPr lang="ru-RU" sz="1100" b="1" i="0" u="none" strike="noStrike" dirty="0">
                          <a:solidFill>
                            <a:srgbClr val="000000"/>
                          </a:solidFill>
                          <a:latin typeface="Calibri"/>
                        </a:rPr>
                        <a:t>(0 – 17 лет)</a:t>
                      </a:r>
                      <a:br>
                        <a:rPr lang="ru-RU" sz="1100" b="1" i="0" u="none" strike="noStrike" dirty="0">
                          <a:solidFill>
                            <a:srgbClr val="000000"/>
                          </a:solidFill>
                          <a:latin typeface="Calibri"/>
                        </a:rPr>
                      </a:br>
                      <a:endParaRPr lang="ru-RU" sz="1100" b="1" i="0" u="none" strike="noStrike" dirty="0">
                        <a:solidFill>
                          <a:srgbClr val="000000"/>
                        </a:solidFill>
                        <a:latin typeface="Calibri"/>
                      </a:endParaRP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ru-RU"/>
                    </a:p>
                  </a:txBody>
                  <a:tcPr/>
                </a:tc>
                <a:tc gridSpan="8">
                  <a:txBody>
                    <a:bodyPr/>
                    <a:lstStyle/>
                    <a:p>
                      <a:pPr algn="ctr" fontAlgn="ctr"/>
                      <a:r>
                        <a:rPr lang="ru-RU" sz="1100" b="1" i="0" u="none" strike="noStrike" dirty="0">
                          <a:solidFill>
                            <a:srgbClr val="000000"/>
                          </a:solidFill>
                          <a:latin typeface="Calibri"/>
                        </a:rPr>
                        <a:t>в том числе в возрасте (лет):</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6499">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gridSpan="2">
                  <a:txBody>
                    <a:bodyPr/>
                    <a:lstStyle/>
                    <a:p>
                      <a:pPr algn="ctr" fontAlgn="ctr"/>
                      <a:r>
                        <a:rPr lang="ru-RU" sz="1100" b="1" i="0" u="none" strike="noStrike" dirty="0">
                          <a:solidFill>
                            <a:srgbClr val="000000"/>
                          </a:solidFill>
                          <a:latin typeface="Calibri"/>
                        </a:rPr>
                        <a:t>0-4</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100" b="1" i="0" u="none" strike="noStrike" dirty="0">
                          <a:solidFill>
                            <a:srgbClr val="000000"/>
                          </a:solidFill>
                          <a:latin typeface="Calibri"/>
                        </a:rPr>
                        <a:t>5-9</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100" b="1" i="0" u="none" strike="noStrike" dirty="0">
                          <a:solidFill>
                            <a:srgbClr val="000000"/>
                          </a:solidFill>
                          <a:latin typeface="Calibri"/>
                        </a:rPr>
                        <a:t>10-14</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fontAlgn="ctr"/>
                      <a:r>
                        <a:rPr lang="ru-RU" sz="1100" b="1" i="0" u="none" strike="noStrike" dirty="0">
                          <a:solidFill>
                            <a:srgbClr val="000000"/>
                          </a:solidFill>
                          <a:latin typeface="Calibri"/>
                        </a:rPr>
                        <a:t>15-17</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r>
              <a:tr h="23332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fontAlgn="ctr"/>
                      <a:r>
                        <a:rPr lang="ru-RU" sz="1100" b="1" i="0" u="none" strike="noStrike">
                          <a:solidFill>
                            <a:srgbClr val="000000"/>
                          </a:solidFill>
                          <a:latin typeface="Calibri"/>
                        </a:rPr>
                        <a:t>М</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Ж</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М</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Ж</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М</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Ж</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М</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a:solidFill>
                            <a:srgbClr val="000000"/>
                          </a:solidFill>
                          <a:latin typeface="Calibri"/>
                        </a:rPr>
                        <a:t>Ж</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dirty="0">
                          <a:solidFill>
                            <a:srgbClr val="000000"/>
                          </a:solidFill>
                          <a:latin typeface="Calibri"/>
                        </a:rPr>
                        <a:t>М</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1" i="0" u="none" strike="noStrike" dirty="0">
                          <a:solidFill>
                            <a:srgbClr val="000000"/>
                          </a:solidFill>
                          <a:latin typeface="Calibri"/>
                        </a:rPr>
                        <a:t>Ж</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8868">
                <a:tc>
                  <a:txBody>
                    <a:bodyPr/>
                    <a:lstStyle/>
                    <a:p>
                      <a:pPr algn="ctr" fontAlgn="b"/>
                      <a:r>
                        <a:rPr lang="ru-RU" sz="800" b="1" i="0" u="none" strike="noStrike" dirty="0">
                          <a:solidFill>
                            <a:srgbClr val="000000"/>
                          </a:solidFill>
                          <a:latin typeface="Calibri"/>
                        </a:rPr>
                        <a:t>1</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2</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3</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4</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5</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6</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7</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8</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9</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10</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11</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12</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800" b="1" i="0" u="none" strike="noStrike" dirty="0">
                          <a:solidFill>
                            <a:srgbClr val="000000"/>
                          </a:solidFill>
                          <a:latin typeface="Calibri"/>
                        </a:rPr>
                        <a:t>13</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1060">
                <a:tc>
                  <a:txBody>
                    <a:bodyPr/>
                    <a:lstStyle/>
                    <a:p>
                      <a:pPr algn="l" fontAlgn="ctr"/>
                      <a:r>
                        <a:rPr lang="ru-RU" sz="1200" b="1" i="0" u="none" strike="noStrike" dirty="0">
                          <a:solidFill>
                            <a:srgbClr val="000000"/>
                          </a:solidFill>
                          <a:latin typeface="Calibri"/>
                        </a:rPr>
                        <a:t>новообразования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3.0</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C00-D48</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8214">
                <a:tc>
                  <a:txBody>
                    <a:bodyPr/>
                    <a:lstStyle/>
                    <a:p>
                      <a:pPr algn="l" fontAlgn="ctr"/>
                      <a:r>
                        <a:rPr lang="ru-RU" sz="1200" b="1" i="0" u="none" strike="noStrike" dirty="0">
                          <a:solidFill>
                            <a:srgbClr val="000000"/>
                          </a:solidFill>
                          <a:latin typeface="Calibri"/>
                        </a:rPr>
                        <a:t>из них: злокачественные новообразования лимфоидной, кроветворной и родственных им тканей</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a:solidFill>
                            <a:srgbClr val="000000"/>
                          </a:solidFill>
                          <a:latin typeface="Calibri"/>
                        </a:rPr>
                        <a:t>3.1</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C81-C96</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dirty="0">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dirty="0">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3503">
                <a:tc>
                  <a:txBody>
                    <a:bodyPr/>
                    <a:lstStyle/>
                    <a:p>
                      <a:pPr algn="l" fontAlgn="ctr"/>
                      <a:r>
                        <a:rPr lang="ru-RU" sz="1200" b="1" i="0" u="none" strike="noStrike" dirty="0" smtClean="0">
                          <a:solidFill>
                            <a:srgbClr val="000000"/>
                          </a:solidFill>
                          <a:latin typeface="Calibri"/>
                        </a:rPr>
                        <a:t>другие </a:t>
                      </a:r>
                      <a:r>
                        <a:rPr lang="ru-RU" sz="1200" b="1" i="0" u="none" strike="noStrike" dirty="0">
                          <a:solidFill>
                            <a:srgbClr val="000000"/>
                          </a:solidFill>
                          <a:latin typeface="Calibri"/>
                        </a:rPr>
                        <a:t>злокачественные новообразования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1200" b="1" i="0" u="none" strike="noStrike">
                          <a:solidFill>
                            <a:srgbClr val="000000"/>
                          </a:solidFill>
                          <a:latin typeface="Calibri"/>
                        </a:rPr>
                        <a:t>С00-</a:t>
                      </a:r>
                      <a:r>
                        <a:rPr lang="en-US" sz="1200" b="1" i="0" u="none" strike="noStrike">
                          <a:solidFill>
                            <a:srgbClr val="000000"/>
                          </a:solidFill>
                          <a:latin typeface="Calibri"/>
                        </a:rPr>
                        <a:t>C80</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dirty="0">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23931">
                <a:tc>
                  <a:txBody>
                    <a:bodyPr/>
                    <a:lstStyle/>
                    <a:p>
                      <a:pPr algn="l" fontAlgn="ctr"/>
                      <a:r>
                        <a:rPr lang="ru-RU" sz="1200" b="1" i="0" u="none" strike="noStrike" dirty="0">
                          <a:solidFill>
                            <a:srgbClr val="000000"/>
                          </a:solidFill>
                          <a:latin typeface="Calibri"/>
                        </a:rPr>
                        <a:t>болезни уха и сосцевидного отростка</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9.0</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H60-H95</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8214">
                <a:tc>
                  <a:txBody>
                    <a:bodyPr/>
                    <a:lstStyle/>
                    <a:p>
                      <a:pPr algn="l" fontAlgn="ctr"/>
                      <a:r>
                        <a:rPr lang="ru-RU" sz="1200" b="1" i="0" u="none" strike="noStrike" dirty="0">
                          <a:solidFill>
                            <a:srgbClr val="000000"/>
                          </a:solidFill>
                          <a:latin typeface="Calibri"/>
                        </a:rPr>
                        <a:t>из них:</a:t>
                      </a:r>
                      <a:br>
                        <a:rPr lang="ru-RU" sz="1200" b="1" i="0" u="none" strike="noStrike" dirty="0">
                          <a:solidFill>
                            <a:srgbClr val="000000"/>
                          </a:solidFill>
                          <a:latin typeface="Calibri"/>
                        </a:rPr>
                      </a:br>
                      <a:r>
                        <a:rPr lang="ru-RU" sz="1200" b="1" i="0" u="none" strike="noStrike" dirty="0" smtClean="0">
                          <a:solidFill>
                            <a:srgbClr val="000000"/>
                          </a:solidFill>
                          <a:latin typeface="Calibri"/>
                        </a:rPr>
                        <a:t>            кондуктивная </a:t>
                      </a:r>
                      <a:r>
                        <a:rPr lang="ru-RU" sz="1200" b="1" i="0" u="none" strike="noStrike" dirty="0">
                          <a:solidFill>
                            <a:srgbClr val="000000"/>
                          </a:solidFill>
                          <a:latin typeface="Calibri"/>
                        </a:rPr>
                        <a:t>потеря слуха двусторонняя</a:t>
                      </a:r>
                      <a:br>
                        <a:rPr lang="ru-RU" sz="1200" b="1" i="0" u="none" strike="noStrike" dirty="0">
                          <a:solidFill>
                            <a:srgbClr val="000000"/>
                          </a:solidFill>
                          <a:latin typeface="Calibri"/>
                        </a:rPr>
                      </a:br>
                      <a:endParaRPr lang="ru-RU" sz="1200" b="1" i="0" u="none" strike="noStrike" dirty="0">
                        <a:solidFill>
                          <a:srgbClr val="000000"/>
                        </a:solidFill>
                        <a:latin typeface="Calibri"/>
                      </a:endParaRP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9.1</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a:solidFill>
                            <a:srgbClr val="000000"/>
                          </a:solidFill>
                          <a:latin typeface="Calibri"/>
                        </a:rPr>
                        <a:t>H90.0</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931">
                <a:tc>
                  <a:txBody>
                    <a:bodyPr/>
                    <a:lstStyle/>
                    <a:p>
                      <a:pPr algn="l" fontAlgn="ctr"/>
                      <a:r>
                        <a:rPr lang="ru-RU" sz="1200" b="1" i="0" u="none" strike="noStrike" dirty="0" smtClean="0">
                          <a:solidFill>
                            <a:srgbClr val="000000"/>
                          </a:solidFill>
                          <a:latin typeface="Calibri"/>
                        </a:rPr>
                        <a:t>           нейросенсорная </a:t>
                      </a:r>
                      <a:r>
                        <a:rPr lang="ru-RU" sz="1200" b="1" i="0" u="none" strike="noStrike" dirty="0">
                          <a:solidFill>
                            <a:srgbClr val="000000"/>
                          </a:solidFill>
                          <a:latin typeface="Calibri"/>
                        </a:rPr>
                        <a:t>потеря слуха двусторонняя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200" b="1" i="0" u="none" strike="noStrike" dirty="0">
                          <a:solidFill>
                            <a:srgbClr val="000000"/>
                          </a:solidFill>
                          <a:latin typeface="Calibri"/>
                        </a:rPr>
                        <a:t>9.2</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rgbClr val="000000"/>
                          </a:solidFill>
                          <a:latin typeface="Calibri"/>
                        </a:rPr>
                        <a:t>H90.3</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1"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3931">
                <a:tc>
                  <a:txBody>
                    <a:bodyPr/>
                    <a:lstStyle/>
                    <a:p>
                      <a:pPr algn="l" fontAlgn="ctr"/>
                      <a:r>
                        <a:rPr lang="ru-RU" sz="1200" b="1" i="0" u="none" strike="noStrike" dirty="0" smtClean="0">
                          <a:solidFill>
                            <a:srgbClr val="000000"/>
                          </a:solidFill>
                          <a:latin typeface="Calibri"/>
                        </a:rPr>
                        <a:t>           Врожденная </a:t>
                      </a:r>
                      <a:r>
                        <a:rPr lang="ru-RU" sz="1200" b="1" i="0" u="none" strike="noStrike" dirty="0">
                          <a:solidFill>
                            <a:srgbClr val="000000"/>
                          </a:solidFill>
                          <a:latin typeface="Calibri"/>
                        </a:rPr>
                        <a:t>глухота</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Н90</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3931">
                <a:tc>
                  <a:txBody>
                    <a:bodyPr/>
                    <a:lstStyle/>
                    <a:p>
                      <a:pPr algn="l" fontAlgn="ctr"/>
                      <a:r>
                        <a:rPr lang="ru-RU" sz="1200" b="1" i="0" u="none" strike="noStrike" dirty="0" smtClean="0">
                          <a:solidFill>
                            <a:srgbClr val="000000"/>
                          </a:solidFill>
                          <a:latin typeface="Calibri"/>
                        </a:rPr>
                        <a:t>           Кондуктивная </a:t>
                      </a:r>
                      <a:r>
                        <a:rPr lang="ru-RU" sz="1200" b="1" i="0" u="none" strike="noStrike" dirty="0">
                          <a:solidFill>
                            <a:srgbClr val="000000"/>
                          </a:solidFill>
                          <a:latin typeface="Calibri"/>
                        </a:rPr>
                        <a:t>потеря слуха односторонняя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Н90.1</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3931">
                <a:tc>
                  <a:txBody>
                    <a:bodyPr/>
                    <a:lstStyle/>
                    <a:p>
                      <a:pPr algn="l" fontAlgn="ctr"/>
                      <a:r>
                        <a:rPr lang="ru-RU" sz="1200" b="1" i="0" u="none" strike="noStrike" dirty="0" smtClean="0">
                          <a:solidFill>
                            <a:srgbClr val="000000"/>
                          </a:solidFill>
                          <a:latin typeface="Calibri"/>
                        </a:rPr>
                        <a:t>         Нейросенсорная </a:t>
                      </a:r>
                      <a:r>
                        <a:rPr lang="ru-RU" sz="1200" b="1" i="0" u="none" strike="noStrike" dirty="0">
                          <a:solidFill>
                            <a:srgbClr val="000000"/>
                          </a:solidFill>
                          <a:latin typeface="Calibri"/>
                        </a:rPr>
                        <a:t>потеря слуха односторонняя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Н90.4</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47861">
                <a:tc>
                  <a:txBody>
                    <a:bodyPr/>
                    <a:lstStyle/>
                    <a:p>
                      <a:pPr algn="l" fontAlgn="ctr"/>
                      <a:r>
                        <a:rPr lang="ru-RU" sz="1200" b="1" i="0" u="none" strike="noStrike" dirty="0" smtClean="0">
                          <a:solidFill>
                            <a:srgbClr val="000000"/>
                          </a:solidFill>
                          <a:latin typeface="Calibri"/>
                        </a:rPr>
                        <a:t>          Смешанная </a:t>
                      </a:r>
                      <a:r>
                        <a:rPr lang="ru-RU" sz="1200" b="1" i="0" u="none" strike="noStrike" dirty="0">
                          <a:solidFill>
                            <a:srgbClr val="000000"/>
                          </a:solidFill>
                          <a:latin typeface="Calibri"/>
                        </a:rPr>
                        <a:t>кондуктивная и нейросенсорная </a:t>
                      </a:r>
                      <a:r>
                        <a:rPr lang="ru-RU" sz="1200" b="1" i="0" u="none" strike="noStrike" dirty="0" smtClean="0">
                          <a:solidFill>
                            <a:srgbClr val="000000"/>
                          </a:solidFill>
                          <a:latin typeface="Calibri"/>
                        </a:rPr>
                        <a:t> потеря </a:t>
                      </a:r>
                      <a:r>
                        <a:rPr lang="ru-RU" sz="1200" b="1" i="0" u="none" strike="noStrike" dirty="0">
                          <a:solidFill>
                            <a:srgbClr val="000000"/>
                          </a:solidFill>
                          <a:latin typeface="Calibri"/>
                        </a:rPr>
                        <a:t>слуха двусторонняя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Н90.6</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447861">
                <a:tc>
                  <a:txBody>
                    <a:bodyPr/>
                    <a:lstStyle/>
                    <a:p>
                      <a:pPr algn="l" fontAlgn="ctr"/>
                      <a:r>
                        <a:rPr lang="ru-RU" sz="1200" b="1" i="0" u="none" strike="noStrike" dirty="0" smtClean="0">
                          <a:solidFill>
                            <a:srgbClr val="000000"/>
                          </a:solidFill>
                          <a:latin typeface="Calibri"/>
                        </a:rPr>
                        <a:t>          Смешанная </a:t>
                      </a:r>
                      <a:r>
                        <a:rPr lang="ru-RU" sz="1200" b="1" i="0" u="none" strike="noStrike" dirty="0">
                          <a:solidFill>
                            <a:srgbClr val="000000"/>
                          </a:solidFill>
                          <a:latin typeface="Calibri"/>
                        </a:rPr>
                        <a:t>кондуктивная и нейросенсорная потеря слуха односторонняя</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Н90.7</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3931">
                <a:tc>
                  <a:txBody>
                    <a:bodyPr/>
                    <a:lstStyle/>
                    <a:p>
                      <a:pPr algn="l" fontAlgn="ctr"/>
                      <a:r>
                        <a:rPr lang="ru-RU" sz="1200" b="1" i="0" u="none" strike="noStrike" baseline="0" dirty="0" smtClean="0">
                          <a:solidFill>
                            <a:srgbClr val="000000"/>
                          </a:solidFill>
                          <a:latin typeface="Calibri"/>
                        </a:rPr>
                        <a:t>           М</a:t>
                      </a:r>
                      <a:r>
                        <a:rPr lang="ru-RU" sz="1200" b="1" i="0" u="none" strike="noStrike" dirty="0" smtClean="0">
                          <a:solidFill>
                            <a:srgbClr val="000000"/>
                          </a:solidFill>
                          <a:latin typeface="Calibri"/>
                        </a:rPr>
                        <a:t>утационная </a:t>
                      </a:r>
                      <a:r>
                        <a:rPr lang="ru-RU" sz="1200" b="1" i="0" u="none" strike="noStrike" dirty="0">
                          <a:solidFill>
                            <a:srgbClr val="000000"/>
                          </a:solidFill>
                          <a:latin typeface="Calibri"/>
                        </a:rPr>
                        <a:t>глухота</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Н91.3</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23931">
                <a:tc>
                  <a:txBody>
                    <a:bodyPr/>
                    <a:lstStyle/>
                    <a:p>
                      <a:pPr algn="l" fontAlgn="ctr"/>
                      <a:r>
                        <a:rPr lang="ru-RU" sz="1200" b="1" i="0" u="none" strike="noStrike" dirty="0" smtClean="0">
                          <a:solidFill>
                            <a:srgbClr val="000000"/>
                          </a:solidFill>
                          <a:latin typeface="Calibri"/>
                        </a:rPr>
                        <a:t>           Другие </a:t>
                      </a:r>
                      <a:r>
                        <a:rPr lang="ru-RU" sz="1200" b="1" i="0" u="none" strike="noStrike" dirty="0">
                          <a:solidFill>
                            <a:srgbClr val="000000"/>
                          </a:solidFill>
                          <a:latin typeface="Calibri"/>
                        </a:rPr>
                        <a:t>уточненные потери слуха</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a:solidFill>
                            <a:srgbClr val="000000"/>
                          </a:solidFill>
                          <a:latin typeface="Calibri"/>
                        </a:rPr>
                        <a:t> </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ru-RU" sz="1200" b="1" i="0" u="none" strike="noStrike" dirty="0">
                          <a:solidFill>
                            <a:srgbClr val="000000"/>
                          </a:solidFill>
                          <a:latin typeface="Calibri"/>
                        </a:rPr>
                        <a:t>Н91.8</a:t>
                      </a:r>
                    </a:p>
                  </a:txBody>
                  <a:tcPr marL="7338" marR="7338" marT="7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ru-RU" sz="800" b="0" i="0" u="none" strike="noStrike" dirty="0">
                          <a:solidFill>
                            <a:srgbClr val="000000"/>
                          </a:solidFill>
                          <a:latin typeface="Calibri"/>
                        </a:rPr>
                        <a:t> </a:t>
                      </a:r>
                    </a:p>
                  </a:txBody>
                  <a:tcPr marL="7338" marR="7338" marT="7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sp>
        <p:nvSpPr>
          <p:cNvPr id="5" name="Скругленная прямоугольная выноска 4"/>
          <p:cNvSpPr/>
          <p:nvPr/>
        </p:nvSpPr>
        <p:spPr>
          <a:xfrm>
            <a:off x="5953126" y="1952625"/>
            <a:ext cx="2609849" cy="904875"/>
          </a:xfrm>
          <a:prstGeom prst="wedgeRoundRectCallout">
            <a:avLst>
              <a:gd name="adj1" fmla="val -97224"/>
              <a:gd name="adj2" fmla="val 48169"/>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324959"/>
                </a:solidFill>
              </a:rPr>
              <a:t>Показать количество злокачественных новообразований</a:t>
            </a:r>
            <a:endParaRPr lang="ru-RU" b="1" dirty="0">
              <a:solidFill>
                <a:srgbClr val="324959"/>
              </a:solidFill>
            </a:endParaRPr>
          </a:p>
        </p:txBody>
      </p:sp>
      <p:sp>
        <p:nvSpPr>
          <p:cNvPr id="6" name="Скругленная прямоугольная выноска 5"/>
          <p:cNvSpPr/>
          <p:nvPr/>
        </p:nvSpPr>
        <p:spPr>
          <a:xfrm>
            <a:off x="7229475" y="3276601"/>
            <a:ext cx="2552700" cy="1009650"/>
          </a:xfrm>
          <a:prstGeom prst="wedgeRoundRectCallout">
            <a:avLst>
              <a:gd name="adj1" fmla="val -149005"/>
              <a:gd name="adj2" fmla="val -53719"/>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324959"/>
                </a:solidFill>
              </a:rPr>
              <a:t>Расшифровать строку 9.0 по «прочим»</a:t>
            </a:r>
            <a:endParaRPr lang="ru-RU" b="1" dirty="0">
              <a:solidFill>
                <a:srgbClr val="324959"/>
              </a:solidFill>
            </a:endParaRPr>
          </a:p>
        </p:txBody>
      </p:sp>
      <p:sp>
        <p:nvSpPr>
          <p:cNvPr id="7" name="Улыбающееся лицо 6"/>
          <p:cNvSpPr/>
          <p:nvPr/>
        </p:nvSpPr>
        <p:spPr>
          <a:xfrm>
            <a:off x="8991600" y="0"/>
            <a:ext cx="914400" cy="9144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sz="quarter" idx="10"/>
          </p:nvPr>
        </p:nvSpPr>
        <p:spPr>
          <a:xfrm>
            <a:off x="257175" y="2908"/>
            <a:ext cx="9267825" cy="596718"/>
          </a:xfrm>
        </p:spPr>
        <p:txBody>
          <a:bodyPr/>
          <a:lstStyle/>
          <a:p>
            <a:pPr algn="ctr"/>
            <a:r>
              <a:rPr lang="ru-RU" b="1" dirty="0" smtClean="0"/>
              <a:t>Контроль движения контингента внутри медицинской организации, проводимый перед заполнением формы.</a:t>
            </a:r>
            <a:endParaRPr lang="ru-RU" b="1" dirty="0"/>
          </a:p>
        </p:txBody>
      </p:sp>
      <p:graphicFrame>
        <p:nvGraphicFramePr>
          <p:cNvPr id="5" name="Таблица 4"/>
          <p:cNvGraphicFramePr>
            <a:graphicFrameLocks noGrp="1"/>
          </p:cNvGraphicFramePr>
          <p:nvPr/>
        </p:nvGraphicFramePr>
        <p:xfrm>
          <a:off x="180975" y="600088"/>
          <a:ext cx="9582151" cy="5441388"/>
        </p:xfrm>
        <a:graphic>
          <a:graphicData uri="http://schemas.openxmlformats.org/drawingml/2006/table">
            <a:tbl>
              <a:tblPr/>
              <a:tblGrid>
                <a:gridCol w="506623"/>
                <a:gridCol w="3109612"/>
                <a:gridCol w="301352"/>
                <a:gridCol w="982674"/>
                <a:gridCol w="1013246"/>
                <a:gridCol w="856018"/>
                <a:gridCol w="978306"/>
                <a:gridCol w="1834320"/>
              </a:tblGrid>
              <a:tr h="283656">
                <a:tc gridSpan="2">
                  <a:txBody>
                    <a:bodyPr/>
                    <a:lstStyle/>
                    <a:p>
                      <a:pPr algn="ctr" fontAlgn="ctr"/>
                      <a:r>
                        <a:rPr lang="ru-RU" sz="1400" b="1" i="0" u="none" strike="noStrike" dirty="0">
                          <a:solidFill>
                            <a:srgbClr val="000000"/>
                          </a:solidFill>
                          <a:latin typeface="Calibri"/>
                        </a:rPr>
                        <a:t>Количество детей-инвалидов на </a:t>
                      </a:r>
                      <a:r>
                        <a:rPr lang="ru-RU" sz="1400" b="1" i="0" u="none" strike="noStrike" dirty="0" smtClean="0">
                          <a:solidFill>
                            <a:srgbClr val="000000"/>
                          </a:solidFill>
                          <a:latin typeface="Calibri"/>
                        </a:rPr>
                        <a:t>31.12.2017</a:t>
                      </a:r>
                      <a:endParaRPr lang="ru-RU" sz="1400" b="1" i="0" u="none" strike="noStrike" dirty="0">
                        <a:solidFill>
                          <a:srgbClr val="000000"/>
                        </a:solidFill>
                        <a:latin typeface="Calibri"/>
                      </a:endParaRP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ru-RU" sz="1400" b="1" i="0" u="none" strike="noStrike" dirty="0">
                        <a:solidFill>
                          <a:srgbClr val="000000"/>
                        </a:solidFill>
                        <a:latin typeface="Calibri"/>
                      </a:endParaRP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700" b="1" i="0" u="none" strike="noStrike">
                          <a:solidFill>
                            <a:srgbClr val="000000"/>
                          </a:solidFill>
                          <a:latin typeface="Calibri"/>
                        </a:rPr>
                        <a:t> </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ru-RU"/>
                    </a:p>
                  </a:txBody>
                  <a:tcPr/>
                </a:tc>
                <a:tc>
                  <a:txBody>
                    <a:bodyPr/>
                    <a:lstStyle/>
                    <a:p>
                      <a:pPr algn="ctr" fontAlgn="ctr"/>
                      <a:r>
                        <a:rPr lang="ru-RU" sz="1100" b="0" i="0" u="none" strike="noStrike" dirty="0" smtClean="0">
                          <a:solidFill>
                            <a:srgbClr val="000000"/>
                          </a:solidFill>
                          <a:latin typeface="Calibri"/>
                        </a:rPr>
                        <a:t>Год  </a:t>
                      </a:r>
                      <a:r>
                        <a:rPr lang="ru-RU" sz="1100" b="0" i="0" u="none" strike="noStrike" dirty="0">
                          <a:solidFill>
                            <a:srgbClr val="000000"/>
                          </a:solidFill>
                          <a:latin typeface="Calibri"/>
                        </a:rPr>
                        <a:t>рождения</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smtClean="0">
                          <a:solidFill>
                            <a:srgbClr val="000000"/>
                          </a:solidFill>
                          <a:latin typeface="Calibri"/>
                        </a:rPr>
                        <a:t>Пол  </a:t>
                      </a:r>
                      <a:r>
                        <a:rPr lang="ru-RU" sz="1100" b="0" i="0" u="none" strike="noStrike" dirty="0">
                          <a:solidFill>
                            <a:srgbClr val="000000"/>
                          </a:solidFill>
                          <a:latin typeface="Calibri"/>
                        </a:rPr>
                        <a:t>ребенка</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Диагноз</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100" b="0" i="0" u="none" strike="noStrike" dirty="0">
                          <a:solidFill>
                            <a:srgbClr val="000000"/>
                          </a:solidFill>
                          <a:latin typeface="Calibri"/>
                        </a:rPr>
                        <a:t>адрес МО г.Москва,                                                                   иной город, субъект</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rowSpan="5">
                  <a:txBody>
                    <a:bodyPr/>
                    <a:lstStyle/>
                    <a:p>
                      <a:pPr algn="ctr" fontAlgn="ctr"/>
                      <a:r>
                        <a:rPr lang="ru-RU" sz="1400" b="0" i="0" u="none" strike="noStrike">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rowSpan="5">
                  <a:txBody>
                    <a:bodyPr/>
                    <a:lstStyle/>
                    <a:p>
                      <a:pPr algn="l" fontAlgn="ctr"/>
                      <a:r>
                        <a:rPr lang="ru-RU" sz="1400" b="0" i="0" u="none" strike="noStrike" dirty="0">
                          <a:solidFill>
                            <a:srgbClr val="000000"/>
                          </a:solidFill>
                          <a:latin typeface="Calibri"/>
                        </a:rPr>
                        <a:t>прибыло с впервые установленной инвалидностью, </a:t>
                      </a:r>
                      <a:r>
                        <a:rPr lang="ru-RU" sz="1400" b="0" i="0" u="none" strike="noStrike" dirty="0" smtClean="0">
                          <a:solidFill>
                            <a:srgbClr val="000000"/>
                          </a:solidFill>
                          <a:latin typeface="Calibri"/>
                        </a:rPr>
                        <a:t>направленные на МСЭ</a:t>
                      </a:r>
                      <a:r>
                        <a:rPr lang="ru-RU" sz="1400" b="0" i="0" u="none" strike="noStrike" baseline="0" dirty="0" smtClean="0">
                          <a:solidFill>
                            <a:srgbClr val="000000"/>
                          </a:solidFill>
                          <a:latin typeface="Calibri"/>
                        </a:rPr>
                        <a:t> </a:t>
                      </a:r>
                      <a:r>
                        <a:rPr lang="ru-RU" sz="1400" b="0" i="0" u="none" strike="noStrike" dirty="0" smtClean="0">
                          <a:solidFill>
                            <a:srgbClr val="000000"/>
                          </a:solidFill>
                          <a:latin typeface="Calibri"/>
                        </a:rPr>
                        <a:t> </a:t>
                      </a:r>
                      <a:r>
                        <a:rPr lang="ru-RU" sz="1400" b="0" i="0" u="none" strike="noStrike" dirty="0">
                          <a:solidFill>
                            <a:srgbClr val="000000"/>
                          </a:solidFill>
                          <a:latin typeface="Calibri"/>
                        </a:rPr>
                        <a:t>другой МО</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rowSpan="5">
                  <a:txBody>
                    <a:bodyPr/>
                    <a:lstStyle/>
                    <a:p>
                      <a:pPr algn="ctr" fontAlgn="ctr"/>
                      <a:r>
                        <a:rPr lang="ru-RU" sz="1400" b="0" i="0" u="none" strike="noStrike">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ru-RU" sz="1400" b="0" i="0" u="none" strike="noStrike" dirty="0">
                          <a:solidFill>
                            <a:srgbClr val="000000"/>
                          </a:solidFill>
                          <a:latin typeface="Calibri"/>
                        </a:rPr>
                        <a:t>прибыло с впервые установленной инвалидностью, направленные </a:t>
                      </a:r>
                      <a:r>
                        <a:rPr lang="ru-RU" sz="1400" b="0" i="0" u="none" strike="noStrike" dirty="0" smtClean="0">
                          <a:solidFill>
                            <a:srgbClr val="000000"/>
                          </a:solidFill>
                          <a:latin typeface="Calibri"/>
                        </a:rPr>
                        <a:t>на</a:t>
                      </a:r>
                      <a:r>
                        <a:rPr lang="ru-RU" sz="1400" b="0" i="0" u="none" strike="noStrike" baseline="0" dirty="0" smtClean="0">
                          <a:solidFill>
                            <a:srgbClr val="000000"/>
                          </a:solidFill>
                          <a:latin typeface="Calibri"/>
                        </a:rPr>
                        <a:t> МСЭ </a:t>
                      </a:r>
                      <a:r>
                        <a:rPr lang="ru-RU" sz="1400" b="0" i="0" u="none" strike="noStrike" dirty="0" smtClean="0">
                          <a:solidFill>
                            <a:srgbClr val="000000"/>
                          </a:solidFill>
                          <a:latin typeface="Calibri"/>
                        </a:rPr>
                        <a:t>из </a:t>
                      </a:r>
                      <a:r>
                        <a:rPr lang="ru-RU" sz="1400" b="0" i="0" u="none" strike="noStrike" dirty="0">
                          <a:solidFill>
                            <a:srgbClr val="000000"/>
                          </a:solidFill>
                          <a:latin typeface="Calibri"/>
                        </a:rPr>
                        <a:t>своей МО</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rowSpan="5">
                  <a:txBody>
                    <a:bodyPr/>
                    <a:lstStyle/>
                    <a:p>
                      <a:pPr algn="ctr" fontAlgn="ctr"/>
                      <a:r>
                        <a:rPr lang="ru-RU" sz="1400" b="0" i="0" u="none" strike="noStrike">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rowSpan="5">
                  <a:txBody>
                    <a:bodyPr/>
                    <a:lstStyle/>
                    <a:p>
                      <a:pPr algn="l" fontAlgn="ctr"/>
                      <a:r>
                        <a:rPr lang="ru-RU" sz="1400" b="0" i="0" u="none" strike="noStrike" dirty="0">
                          <a:solidFill>
                            <a:srgbClr val="000000"/>
                          </a:solidFill>
                          <a:latin typeface="Calibri"/>
                        </a:rPr>
                        <a:t>прибыло с ранее установленной инвалидностью из другой МО</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0">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rowSpan="5">
                  <a:txBody>
                    <a:bodyPr/>
                    <a:lstStyle/>
                    <a:p>
                      <a:pPr algn="ctr" fontAlgn="ctr"/>
                      <a:r>
                        <a:rPr lang="ru-RU" sz="1400" b="0" i="0" u="none" strike="noStrike">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ru-RU" sz="1400" b="0" i="0" u="none" strike="noStrike" dirty="0">
                          <a:solidFill>
                            <a:srgbClr val="000000"/>
                          </a:solidFill>
                          <a:latin typeface="Calibri"/>
                        </a:rPr>
                        <a:t>выехало с переездом на новое место жительства</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rowSpan="5">
                  <a:txBody>
                    <a:bodyPr/>
                    <a:lstStyle/>
                    <a:p>
                      <a:pPr algn="ctr" fontAlgn="ctr"/>
                      <a:r>
                        <a:rPr lang="ru-RU" sz="1400" b="0" i="0" u="none" strike="noStrike">
                          <a:solidFill>
                            <a:srgbClr val="000000"/>
                          </a:solidFill>
                          <a:latin typeface="Calibri"/>
                        </a:rPr>
                        <a:t>6</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rowSpan="5">
                  <a:txBody>
                    <a:bodyPr/>
                    <a:lstStyle/>
                    <a:p>
                      <a:pPr algn="l" fontAlgn="ctr"/>
                      <a:r>
                        <a:rPr lang="ru-RU" sz="1400" b="0" i="0" u="none" strike="noStrike" dirty="0">
                          <a:solidFill>
                            <a:srgbClr val="000000"/>
                          </a:solidFill>
                          <a:latin typeface="Calibri"/>
                        </a:rPr>
                        <a:t>снятие инвалидности МСЭК</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rowSpan="5">
                  <a:txBody>
                    <a:bodyPr/>
                    <a:lstStyle/>
                    <a:p>
                      <a:pPr algn="ctr" fontAlgn="ctr"/>
                      <a:r>
                        <a:rPr lang="ru-RU" sz="1400" b="0" i="0" u="none" strike="noStrike">
                          <a:solidFill>
                            <a:srgbClr val="000000"/>
                          </a:solidFill>
                          <a:latin typeface="Calibri"/>
                        </a:rPr>
                        <a:t>7</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l" fontAlgn="ctr"/>
                      <a:r>
                        <a:rPr lang="ru-RU" sz="1400" b="0" i="0" u="none" strike="noStrike" dirty="0">
                          <a:solidFill>
                            <a:srgbClr val="000000"/>
                          </a:solidFill>
                          <a:latin typeface="Calibri"/>
                        </a:rPr>
                        <a:t>умерло</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8368">
                <a:tc rowSpan="5">
                  <a:txBody>
                    <a:bodyPr/>
                    <a:lstStyle/>
                    <a:p>
                      <a:pPr algn="ctr" fontAlgn="ctr"/>
                      <a:r>
                        <a:rPr lang="ru-RU" sz="1400" b="0" i="0" u="none" strike="noStrike">
                          <a:solidFill>
                            <a:srgbClr val="000000"/>
                          </a:solidFill>
                          <a:latin typeface="Calibri"/>
                        </a:rPr>
                        <a:t>8</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rowSpan="5">
                  <a:txBody>
                    <a:bodyPr/>
                    <a:lstStyle/>
                    <a:p>
                      <a:pPr algn="l" fontAlgn="ctr"/>
                      <a:r>
                        <a:rPr lang="ru-RU" sz="1400" b="0" i="0" u="none" strike="noStrike" dirty="0">
                          <a:solidFill>
                            <a:srgbClr val="000000"/>
                          </a:solidFill>
                          <a:latin typeface="Calibri"/>
                        </a:rPr>
                        <a:t>выбыло по возрасту (18 лет)</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ru-RU" sz="700" b="0" i="0" u="none" strike="noStrike" dirty="0">
                          <a:solidFill>
                            <a:srgbClr val="000000"/>
                          </a:solidFill>
                          <a:latin typeface="Calibri"/>
                        </a:rPr>
                        <a:t>1</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2</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3</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4</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138368">
                <a:tc vMerge="1">
                  <a:txBody>
                    <a:bodyPr/>
                    <a:lstStyle/>
                    <a:p>
                      <a:endParaRPr lang="ru-RU"/>
                    </a:p>
                  </a:txBody>
                  <a:tcPr/>
                </a:tc>
                <a:tc vMerge="1">
                  <a:txBody>
                    <a:bodyPr/>
                    <a:lstStyle/>
                    <a:p>
                      <a:endParaRPr lang="ru-RU"/>
                    </a:p>
                  </a:txBody>
                  <a:tcPr/>
                </a:tc>
                <a:tc>
                  <a:txBody>
                    <a:bodyPr/>
                    <a:lstStyle/>
                    <a:p>
                      <a:pPr algn="ctr" fontAlgn="ctr"/>
                      <a:r>
                        <a:rPr lang="ru-RU" sz="700" b="0" i="0" u="none" strike="noStrike" dirty="0">
                          <a:solidFill>
                            <a:srgbClr val="000000"/>
                          </a:solidFill>
                          <a:latin typeface="Calibri"/>
                        </a:rPr>
                        <a:t>5</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83656">
                <a:tc gridSpan="2">
                  <a:txBody>
                    <a:bodyPr/>
                    <a:lstStyle/>
                    <a:p>
                      <a:pPr algn="ctr" fontAlgn="ctr"/>
                      <a:r>
                        <a:rPr lang="ru-RU" sz="1400" b="1" i="0" u="none" strike="noStrike" dirty="0" smtClean="0">
                          <a:solidFill>
                            <a:srgbClr val="000000"/>
                          </a:solidFill>
                          <a:latin typeface="Calibri"/>
                        </a:rPr>
                        <a:t>Количество </a:t>
                      </a:r>
                      <a:r>
                        <a:rPr lang="ru-RU" sz="1400" b="1" i="0" u="none" strike="noStrike" dirty="0">
                          <a:solidFill>
                            <a:srgbClr val="000000"/>
                          </a:solidFill>
                          <a:latin typeface="Calibri"/>
                        </a:rPr>
                        <a:t>детей-инвалидов на </a:t>
                      </a:r>
                      <a:r>
                        <a:rPr lang="ru-RU" sz="1400" b="1" i="0" u="none" strike="noStrike" dirty="0" smtClean="0">
                          <a:solidFill>
                            <a:srgbClr val="000000"/>
                          </a:solidFill>
                          <a:latin typeface="Calibri"/>
                        </a:rPr>
                        <a:t>31.12.2018</a:t>
                      </a:r>
                      <a:endParaRPr lang="ru-RU" sz="1400" b="1" i="0" u="none" strike="noStrike" dirty="0">
                        <a:solidFill>
                          <a:srgbClr val="000000"/>
                        </a:solidFill>
                        <a:latin typeface="Calibri"/>
                      </a:endParaRP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pPr algn="ctr" fontAlgn="ctr"/>
                      <a:endParaRPr lang="ru-RU" sz="1400" b="1" i="0" u="none" strike="noStrike" dirty="0">
                        <a:solidFill>
                          <a:srgbClr val="000000"/>
                        </a:solidFill>
                        <a:latin typeface="Calibri"/>
                      </a:endParaRP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ru-RU" sz="700" b="1" i="0" u="none" strike="noStrike" dirty="0">
                          <a:solidFill>
                            <a:srgbClr val="000000"/>
                          </a:solidFill>
                          <a:latin typeface="Calibri"/>
                        </a:rPr>
                        <a:t> </a:t>
                      </a:r>
                    </a:p>
                  </a:txBody>
                  <a:tcPr marL="5630" marR="5630" marT="56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lumMod val="20000"/>
                        <a:lumOff val="80000"/>
                      </a:schemeClr>
                    </a:solidFill>
                  </a:tcPr>
                </a:tc>
                <a:tc hMerge="1">
                  <a:txBody>
                    <a:bodyPr/>
                    <a:lstStyle/>
                    <a:p>
                      <a:endParaRPr lang="ru-RU"/>
                    </a:p>
                  </a:txBody>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700" b="0" i="0" u="none" strike="noStrike" dirty="0">
                          <a:solidFill>
                            <a:srgbClr val="000000"/>
                          </a:solidFill>
                          <a:latin typeface="Calibri"/>
                        </a:rPr>
                        <a:t> </a:t>
                      </a:r>
                    </a:p>
                  </a:txBody>
                  <a:tcPr marL="5630" marR="5630" marT="563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Скругленная прямоугольная выноска 5"/>
          <p:cNvSpPr/>
          <p:nvPr/>
        </p:nvSpPr>
        <p:spPr>
          <a:xfrm>
            <a:off x="8001001" y="1038225"/>
            <a:ext cx="1714500" cy="647700"/>
          </a:xfrm>
          <a:prstGeom prst="wedgeRoundRectCallout">
            <a:avLst>
              <a:gd name="adj1" fmla="val -307300"/>
              <a:gd name="adj2" fmla="val 8798"/>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Из какой ДГП прибыл инвалид, снят ли с учета?</a:t>
            </a:r>
            <a:endParaRPr lang="ru-RU" sz="1400" dirty="0">
              <a:solidFill>
                <a:schemeClr val="tx1"/>
              </a:solidFill>
            </a:endParaRPr>
          </a:p>
        </p:txBody>
      </p:sp>
      <p:sp>
        <p:nvSpPr>
          <p:cNvPr id="7" name="Скругленная прямоугольная выноска 6"/>
          <p:cNvSpPr/>
          <p:nvPr/>
        </p:nvSpPr>
        <p:spPr>
          <a:xfrm>
            <a:off x="4200525" y="5153025"/>
            <a:ext cx="1971675" cy="523875"/>
          </a:xfrm>
          <a:prstGeom prst="wedgeRoundRectCallout">
            <a:avLst>
              <a:gd name="adj1" fmla="val 182740"/>
              <a:gd name="adj2" fmla="val -9863"/>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В какую ГП выбыл, взят ли на учет?</a:t>
            </a:r>
            <a:endParaRPr lang="ru-RU" sz="1400" dirty="0">
              <a:solidFill>
                <a:schemeClr val="tx1"/>
              </a:solidFill>
            </a:endParaRPr>
          </a:p>
        </p:txBody>
      </p:sp>
      <p:sp>
        <p:nvSpPr>
          <p:cNvPr id="8" name="Скругленная прямоугольная выноска 7"/>
          <p:cNvSpPr/>
          <p:nvPr/>
        </p:nvSpPr>
        <p:spPr>
          <a:xfrm>
            <a:off x="8048625" y="2333626"/>
            <a:ext cx="1676400" cy="628650"/>
          </a:xfrm>
          <a:prstGeom prst="wedgeRoundRectCallout">
            <a:avLst>
              <a:gd name="adj1" fmla="val -326231"/>
              <a:gd name="adj2" fmla="val -9511"/>
              <a:gd name="adj3" fmla="val 16667"/>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Из какой ДГП прибыл инвалид, снят ли с учета?</a:t>
            </a:r>
            <a:endParaRPr lang="ru-RU" sz="1400" dirty="0">
              <a:solidFill>
                <a:schemeClr val="tx1"/>
              </a:solidFill>
            </a:endParaRPr>
          </a:p>
        </p:txBody>
      </p:sp>
      <p:sp>
        <p:nvSpPr>
          <p:cNvPr id="9" name="Скругленная прямоугольная выноска 8"/>
          <p:cNvSpPr/>
          <p:nvPr/>
        </p:nvSpPr>
        <p:spPr>
          <a:xfrm>
            <a:off x="4152901" y="3057525"/>
            <a:ext cx="2124074" cy="581026"/>
          </a:xfrm>
          <a:prstGeom prst="wedgeRoundRectCallout">
            <a:avLst>
              <a:gd name="adj1" fmla="val 177955"/>
              <a:gd name="adj2" fmla="val 1255"/>
              <a:gd name="adj3" fmla="val 1666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dirty="0" smtClean="0">
                <a:solidFill>
                  <a:schemeClr val="tx1"/>
                </a:solidFill>
              </a:rPr>
              <a:t>В какую ДГП выбыл, взят ли на учет?</a:t>
            </a:r>
            <a:endParaRPr lang="ru-RU" sz="1400" dirty="0">
              <a:solidFill>
                <a:schemeClr val="tx1"/>
              </a:soli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7115</TotalTime>
  <Words>5116</Words>
  <Application>Microsoft Office PowerPoint</Application>
  <PresentationFormat>Лист A4 (210x297 мм)</PresentationFormat>
  <Paragraphs>1287</Paragraphs>
  <Slides>28</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ddzuvao</dc:creator>
  <cp:lastModifiedBy>Stat_u104</cp:lastModifiedBy>
  <cp:revision>542</cp:revision>
  <dcterms:created xsi:type="dcterms:W3CDTF">2016-12-20T09:23:07Z</dcterms:created>
  <dcterms:modified xsi:type="dcterms:W3CDTF">2018-11-23T05:48:41Z</dcterms:modified>
</cp:coreProperties>
</file>