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5"/>
  </p:notesMasterIdLst>
  <p:sldIdLst>
    <p:sldId id="294" r:id="rId2"/>
    <p:sldId id="298" r:id="rId3"/>
    <p:sldId id="289" r:id="rId4"/>
    <p:sldId id="299" r:id="rId5"/>
    <p:sldId id="295" r:id="rId6"/>
    <p:sldId id="306" r:id="rId7"/>
    <p:sldId id="296" r:id="rId8"/>
    <p:sldId id="307" r:id="rId9"/>
    <p:sldId id="305" r:id="rId10"/>
    <p:sldId id="297" r:id="rId11"/>
    <p:sldId id="301" r:id="rId12"/>
    <p:sldId id="300" r:id="rId13"/>
    <p:sldId id="303" r:id="rId14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376" userDrawn="1">
          <p15:clr>
            <a:srgbClr val="A4A3A4"/>
          </p15:clr>
        </p15:guide>
        <p15:guide id="3" pos="2145" userDrawn="1">
          <p15:clr>
            <a:srgbClr val="A4A3A4"/>
          </p15:clr>
        </p15:guide>
        <p15:guide id="5" pos="4118" userDrawn="1">
          <p15:clr>
            <a:srgbClr val="A4A3A4"/>
          </p15:clr>
        </p15:guide>
        <p15:guide id="6" pos="5887" userDrawn="1">
          <p15:clr>
            <a:srgbClr val="A4A3A4"/>
          </p15:clr>
        </p15:guide>
        <p15:guide id="7" orient="horz" pos="709" userDrawn="1">
          <p15:clr>
            <a:srgbClr val="A4A3A4"/>
          </p15:clr>
        </p15:guide>
        <p15:guide id="8" orient="horz" pos="35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E80BD"/>
    <a:srgbClr val="324959"/>
    <a:srgbClr val="388E3C"/>
    <a:srgbClr val="363537"/>
    <a:srgbClr val="E1E4E7"/>
    <a:srgbClr val="2F4858"/>
    <a:srgbClr val="95B4D7"/>
    <a:srgbClr val="2E4757"/>
    <a:srgbClr val="D7D7D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9" autoAdjust="0"/>
    <p:restoredTop sz="86359" autoAdjust="0"/>
  </p:normalViewPr>
  <p:slideViewPr>
    <p:cSldViewPr snapToGrid="0">
      <p:cViewPr>
        <p:scale>
          <a:sx n="100" d="100"/>
          <a:sy n="100" d="100"/>
        </p:scale>
        <p:origin x="-1146" y="24"/>
      </p:cViewPr>
      <p:guideLst>
        <p:guide orient="horz" pos="709"/>
        <p:guide orient="horz" pos="3589"/>
        <p:guide pos="376"/>
        <p:guide pos="2145"/>
        <p:guide pos="4118"/>
        <p:guide pos="58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78436-6067-47ED-9A54-22D05071E65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14D1D-9349-4F5C-B324-65ECAC74C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4690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14D1D-9349-4F5C-B324-65ECAC74C26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14D1D-9349-4F5C-B324-65ECAC74C26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14D1D-9349-4F5C-B324-65ECAC74C26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29163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2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0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899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7213761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FD36D613-9DCE-AD4B-A150-82F5391A6B8E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E4BB8A0A-26AE-6046-8633-C74DA66AD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432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5113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8" r:id="rId2"/>
    <p:sldLayoutId id="214748371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ltfederav@zdrav.mos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ormativ.kontur.ru/document?moduleid=1&amp;documentid=11109" TargetMode="External"/><Relationship Id="rId2" Type="http://schemas.openxmlformats.org/officeDocument/2006/relationships/hyperlink" Target="https://normativ.kontur.ru/document?moduleid=1&amp;documentid=11459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1382213"/>
            <a:ext cx="9906000" cy="4179093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203200">
              <a:prstClr val="black">
                <a:alpha val="26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472057" y="0"/>
            <a:ext cx="1136577" cy="1220950"/>
            <a:chOff x="8630473" y="4709556"/>
            <a:chExt cx="1136577" cy="1220949"/>
          </a:xfrm>
          <a:effectLst/>
        </p:grpSpPr>
        <p:sp>
          <p:nvSpPr>
            <p:cNvPr id="5" name="TextBox 4"/>
            <p:cNvSpPr txBox="1"/>
            <p:nvPr/>
          </p:nvSpPr>
          <p:spPr>
            <a:xfrm>
              <a:off x="8769424" y="5581808"/>
              <a:ext cx="958776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100" b="1" spc="550" dirty="0" smtClean="0">
                  <a:solidFill>
                    <a:srgbClr val="C00000"/>
                  </a:solidFill>
                  <a:latin typeface="Arial Narrow" charset="0"/>
                  <a:ea typeface="Arial Narrow" charset="0"/>
                  <a:cs typeface="Arial Narrow" charset="0"/>
                </a:rPr>
                <a:t>МОСКВА</a:t>
              </a:r>
              <a:endParaRPr lang="ru-RU" sz="1100" b="1" spc="550" dirty="0">
                <a:solidFill>
                  <a:srgbClr val="C00000"/>
                </a:solidFill>
                <a:latin typeface="Arial Narrow" charset="0"/>
                <a:ea typeface="Arial Narrow" charset="0"/>
                <a:cs typeface="Arial Narrow" charset="0"/>
              </a:endParaRP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8769424" y="4709556"/>
              <a:ext cx="858676" cy="858676"/>
              <a:chOff x="1" y="5445222"/>
              <a:chExt cx="1224135" cy="1224135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1" y="5445222"/>
                <a:ext cx="1224135" cy="122413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ru-RU"/>
              </a:p>
            </p:txBody>
          </p:sp>
          <p:pic>
            <p:nvPicPr>
              <p:cNvPr id="9" name="Изображение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1504" y="5634335"/>
                <a:ext cx="841132" cy="841132"/>
              </a:xfrm>
              <a:prstGeom prst="rect">
                <a:avLst/>
              </a:prstGeom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8630473" y="5768922"/>
              <a:ext cx="1136577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ru-RU" sz="1050" spc="300" dirty="0" smtClean="0">
                  <a:solidFill>
                    <a:srgbClr val="C00000"/>
                  </a:solidFill>
                  <a:latin typeface="Arial Narrow" charset="0"/>
                  <a:ea typeface="Arial Narrow" charset="0"/>
                  <a:cs typeface="Arial Narrow" charset="0"/>
                </a:rPr>
                <a:t>2018</a:t>
              </a:r>
              <a:endParaRPr lang="ru-RU" sz="1050" spc="300" dirty="0">
                <a:solidFill>
                  <a:srgbClr val="C00000"/>
                </a:solidFill>
                <a:latin typeface="Arial Narrow" charset="0"/>
                <a:ea typeface="Arial Narrow" charset="0"/>
                <a:cs typeface="Arial Narrow" charset="0"/>
              </a:endParaRPr>
            </a:p>
          </p:txBody>
        </p:sp>
      </p:grpSp>
      <p:pic>
        <p:nvPicPr>
          <p:cNvPr id="10" name="Изображение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16" y="5570987"/>
            <a:ext cx="1828313" cy="130335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09551" y="1476375"/>
            <a:ext cx="9420224" cy="41242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Форма N 1-РБ                                                           </a:t>
            </a:r>
            <a:r>
              <a:rPr lang="ru-RU" sz="3200" dirty="0" smtClean="0">
                <a:solidFill>
                  <a:schemeClr val="bg1"/>
                </a:solidFill>
              </a:rPr>
              <a:t>«</a:t>
            </a:r>
            <a:r>
              <a:rPr lang="ru-RU" sz="2800" dirty="0" smtClean="0">
                <a:solidFill>
                  <a:schemeClr val="bg1"/>
                </a:solidFill>
              </a:rPr>
              <a:t>Сведения об оказании медицинской помощи гражданам Республики Беларусь в государственных и муниципальных учреждениях здравоохранения Российской Федерации</a:t>
            </a:r>
            <a:r>
              <a:rPr lang="ru-RU" sz="3200" dirty="0" smtClean="0">
                <a:solidFill>
                  <a:schemeClr val="bg1"/>
                </a:solidFill>
              </a:rPr>
              <a:t>»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утверждена </a:t>
            </a:r>
            <a:r>
              <a:rPr lang="ru-RU" sz="2400" b="1" dirty="0" smtClean="0">
                <a:solidFill>
                  <a:schemeClr val="bg1"/>
                </a:solidFill>
              </a:rPr>
              <a:t>приказом МЗ СР РФ N 12 от 21.01.2009 г</a:t>
            </a:r>
            <a:r>
              <a:rPr lang="ru-RU" sz="2400" b="1" dirty="0" smtClean="0">
                <a:solidFill>
                  <a:schemeClr val="bg1"/>
                </a:solidFill>
              </a:rPr>
              <a:t>.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algn="ctr"/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Альтфедер Анна Владимировна</a:t>
            </a:r>
          </a:p>
          <a:p>
            <a:pPr algn="ctr"/>
            <a:endParaRPr lang="ru-RU" sz="2000" spc="2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24325" y="5972175"/>
            <a:ext cx="1200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2018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329980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Проверки по разделу 1.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47800" y="653442"/>
          <a:ext cx="7705726" cy="5995016"/>
        </p:xfrm>
        <a:graphic>
          <a:graphicData uri="http://schemas.openxmlformats.org/drawingml/2006/table">
            <a:tbl>
              <a:tblPr/>
              <a:tblGrid>
                <a:gridCol w="7705726"/>
              </a:tblGrid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 1001 строка 1&gt; или = строке 2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т.1001 строка 1= строке 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т.1001 строка2 = строке 4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т.1001 строка 7 = строке </a:t>
                      </a:r>
                      <a:r>
                        <a:rPr lang="ru-RU" sz="105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  <a:r>
                        <a:rPr lang="ru-RU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; </a:t>
                      </a:r>
                      <a:r>
                        <a:rPr lang="ru-RU" sz="105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                                     </a:t>
                      </a:r>
                      <a:endParaRPr lang="ru-RU" sz="105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 1002 стр. 1+ т. 1003 стр.1 &gt;=т.1001 по строке 1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 1002 стр. 2 + т. 1003 стр.2 &gt;=т.1001 по строке 2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т.1002 стр.7 + т.1003 стр.7 &gt;= т.1001 стр.7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 1002 строка 1&gt; или = строке 2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т.1002 строка 1= строке 3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т.1002 строка2 = строке 4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т.1002 строка 7 = строке 8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 1003 строка 1&gt; или = строке 2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т.1003 строка 1= строке 3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т.1003 строка2 = строке 4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т.1003 строка 7 = строке 8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графа 4&gt;= графа 5 по всем строкам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1.0 по гр.4=2.0+3.0+4.0+5.0+6.0+7.0+8.0+9.0+10.0+11.0+12.0+13.0+14.0+15.0+16.0+18.0+19.0+20.0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1.0 по гр.5=2.0+3.0+4.0+5.0+6.0+7.0+8.0+9.0+10.0+11.0+12.0+13.0+14.0+15.0+16.0+18.0+19.0+20.0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4.0&gt;=4.1+4.2+4.3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4.2&gt;=4.2.1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5.0&gt;=5.1+5.2+5.3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 1004 строка 5.2=5.2.1+5.2.2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7.0&gt;=7.1+7.2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8.0&gt;=8.1+8.2+8.3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9.0&gt;=9.1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10.0&gt;=10.1+10.2+10.3+10.410.10+10.11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10.4&gt;=10.5+10.6+10.7+10.8+10.9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11.0&gt;=11.1+11.2+11.3+11.4+11.5+11.6+11.7+11.8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12.0&gt;=12.1+12.2+12.3+12.4+12.5+12.6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13.0&gt;=13.1+13.2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14.0&gt;=14.1+14.2+14.3+14.4+14.5+14.6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15.0&gt;=15.1+15.2+15.3+15.4+15.5+15.6+15.7+15.8+15.9+15.10+15.11+15.12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строка 18.0&gt;=18.1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т.1004 (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кроме того, так как не учитывается в строке 1.0)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строка 21.0&gt;=21.1</a:t>
                      </a:r>
                    </a:p>
                  </a:txBody>
                  <a:tcPr marL="5976" marR="5976" marT="5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Загнутый угол 3"/>
          <p:cNvSpPr/>
          <p:nvPr/>
        </p:nvSpPr>
        <p:spPr>
          <a:xfrm>
            <a:off x="4676775" y="1333500"/>
            <a:ext cx="4895849" cy="1295400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933951" y="1400176"/>
            <a:ext cx="4314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Внимание:                                                               </a:t>
            </a:r>
            <a:r>
              <a:rPr lang="ru-RU" b="1" dirty="0" smtClean="0">
                <a:solidFill>
                  <a:srgbClr val="0070C0"/>
                </a:solidFill>
              </a:rPr>
              <a:t>т.1001 строка 1+строка 7 </a:t>
            </a:r>
            <a:r>
              <a:rPr lang="en-US" b="1" dirty="0" smtClean="0">
                <a:solidFill>
                  <a:srgbClr val="0070C0"/>
                </a:solidFill>
              </a:rPr>
              <a:t>&lt;= </a:t>
            </a:r>
            <a:r>
              <a:rPr lang="ru-RU" b="1" dirty="0" smtClean="0">
                <a:solidFill>
                  <a:srgbClr val="0070C0"/>
                </a:solidFill>
              </a:rPr>
              <a:t>т.1004 строка 1 + строка 21!!!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Проверки по разделу 2.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47650" y="587240"/>
          <a:ext cx="9420225" cy="5508751"/>
        </p:xfrm>
        <a:graphic>
          <a:graphicData uri="http://schemas.openxmlformats.org/drawingml/2006/table">
            <a:tbl>
              <a:tblPr/>
              <a:tblGrid>
                <a:gridCol w="9420225"/>
              </a:tblGrid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т.2001 строка 1&gt;= строке 2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т.2001 строка 1= строке 3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т.2001 строка 2= строке 4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т.2001 строка 7 = строке 8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т.2002 строка 1&gt;= строке 2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т.2002 строка 1= строке 3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т.2002 строка 2= строке 4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0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т.2002 строка 7 = строке 8 (только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взрослые -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старше 18 лет)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т.2003 строка 1&gt;= строке 2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т.2003 строка 1= строке 3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т.2003 строка 2= строке 4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т.2003 строка 7 = строке 8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гр.4 = т.2001 стр. 1+ стр.7 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гр.5 = т.2001 стр.2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гр.4 = стр. 1.0 гр.6 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гр.5 = стр. 1.0 гр.7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гр.10 = стр. 1.0 гр.12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гр.11 = стр. 1.0 гр.13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гр.16 = стр. 1.0 гр.18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гр.17 = стр. 1.0 гр.19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гр.10=т.2002 стр. 1+ стр.7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гр.11=т.2002 стр. 2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гр.16=т.2003 стр. 1+стр.7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гр.17=т.2003 стр. 2</a:t>
                      </a: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0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т.2004 строка 1.0 по всем графам с 4 по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19=2.0+3.0+4.0+5.0+6.0+7.0+8.0+9.0+10.0+11.0+12.0+13.0+14.0+15.0+16.0+17.0+18.0+19.0+20.0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0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 2004 по строкам 2.0, 3.0, 4.0, 5.0, 7.0, 8.0, 10.0, 11.0, 12.0, 14.0, 15.0, 18.0, 20.0 &gt;= суммы входящих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строк подстрочника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57" marR="7357" marT="7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Загнутый угол 4"/>
          <p:cNvSpPr/>
          <p:nvPr/>
        </p:nvSpPr>
        <p:spPr>
          <a:xfrm>
            <a:off x="4371974" y="685801"/>
            <a:ext cx="5267326" cy="4924424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267450" y="34004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43424" y="828675"/>
            <a:ext cx="471487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Внимание:</a:t>
            </a:r>
          </a:p>
          <a:p>
            <a:r>
              <a:rPr lang="ru-RU" dirty="0" smtClean="0"/>
              <a:t>Форма 1-РБ не имеет указаний, инструкций и пояснений МЗРФ по правилам заполнения, поэтому необходимо помнить, что раздел 2 формируется из формы ФСН №14 согласно указаниям к заполнению данной отчетной формы.</a:t>
            </a:r>
          </a:p>
          <a:p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Строка 21.0 является самостоятельной и не суммируется в строку 1.0!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Строка 21.0 </a:t>
            </a:r>
            <a:r>
              <a:rPr lang="en-US" dirty="0" smtClean="0">
                <a:solidFill>
                  <a:srgbClr val="7030A0"/>
                </a:solidFill>
              </a:rPr>
              <a:t>&gt;</a:t>
            </a:r>
            <a:r>
              <a:rPr lang="ru-RU" dirty="0" smtClean="0">
                <a:solidFill>
                  <a:srgbClr val="7030A0"/>
                </a:solidFill>
              </a:rPr>
              <a:t>=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строки 21.1;   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В случае заполнения строки 21.0, количество пациентов добавить в т.1001, койко-дней в т. 2002!!!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Проверка: сумма строк 1.0 и 21.0 = т.2001 по выписанным пациентам, и т.2002 по койко-дням</a:t>
            </a:r>
          </a:p>
          <a:p>
            <a:endParaRPr lang="ru-RU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Проверки по разделам 3 и 4.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2425" y="619131"/>
          <a:ext cx="9086850" cy="5467344"/>
        </p:xfrm>
        <a:graphic>
          <a:graphicData uri="http://schemas.openxmlformats.org/drawingml/2006/table">
            <a:tbl>
              <a:tblPr/>
              <a:tblGrid>
                <a:gridCol w="9086850"/>
              </a:tblGrid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т.3000 строка 1&gt;= строке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2;       </a:t>
                      </a:r>
                      <a:r>
                        <a:rPr lang="ru-RU" sz="14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т.3000 строка 1</a:t>
                      </a:r>
                      <a:r>
                        <a:rPr lang="en-US" sz="14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&gt;= </a:t>
                      </a:r>
                      <a:r>
                        <a:rPr lang="ru-RU" sz="14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т.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B05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1001</a:t>
                      </a:r>
                      <a:r>
                        <a:rPr lang="ru-RU" sz="14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 строка 1 по стоматологическим поликлиникам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 3000 строка 1 = строке 3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 3000 строка 2 = строке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;</a:t>
                      </a:r>
                      <a:r>
                        <a:rPr lang="ru-RU" sz="14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        т.3000 строка 2</a:t>
                      </a:r>
                      <a:r>
                        <a:rPr lang="en-US" sz="14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</a:rPr>
                        <a:t>&gt;=</a:t>
                      </a:r>
                      <a:r>
                        <a:rPr lang="ru-RU" sz="14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</a:rPr>
                        <a:t>т.1001 строка 2 по стоматологическим поликлиникам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 3000 строка 7 = строке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  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(работающие взрослые)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т.4000 графа 3 по всем строкам &gt; графы 8 по всем строкам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т.4000 графа 3 по всем строкам &gt;=гр.4+гр.5+гр.6+гр.7 по всем строкам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т.4000 по строке 01 по всем графам = стр. 02+04+05 по всем графам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т.4000 строка 02 по всем графам&gt;= строке 03 по всем графам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т.4000 строка 05 по всем графам&gt;= строке 06 по всем графам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т.4000 строка 07 по всем графам = строка 08+10+11 по всем графам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т.4000 строка 08 по всем графам &gt;= строке 09 по всем графам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т.4000 строка 11 по всем графам &gt;= строке 12 по всем графам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т.4000 строка 13 по всем графам = строки 14+16+17 по всем графам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т.4000 строка 14 по всем графам &gt;= строке 15 по всем графам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т.4000 строка 17 по всем графам &gt;= строке 18 по всем графам</a:t>
                      </a:r>
                    </a:p>
                  </a:txBody>
                  <a:tcPr marL="8389" marR="8389" marT="83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нутый угол 4"/>
          <p:cNvSpPr/>
          <p:nvPr/>
        </p:nvSpPr>
        <p:spPr>
          <a:xfrm>
            <a:off x="6010275" y="2085975"/>
            <a:ext cx="3676650" cy="3981450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Внимание: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раздел 4 т.4000 заполняет только СМП им. </a:t>
            </a:r>
            <a:r>
              <a:rPr lang="ru-RU" b="1" dirty="0" err="1" smtClean="0">
                <a:solidFill>
                  <a:schemeClr val="tx1"/>
                </a:solidFill>
              </a:rPr>
              <a:t>Пучкова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8675" y="1228725"/>
            <a:ext cx="84486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Спасибо за внимание,            успехов в заполнении форм федерального статистического наблюдения!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76500" y="3876675"/>
            <a:ext cx="4953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Контактный телефон:  8(499)2492249 доб. 557                      </a:t>
            </a:r>
            <a:r>
              <a:rPr lang="en-US" sz="2400" dirty="0" smtClean="0"/>
              <a:t>e-mail</a:t>
            </a:r>
            <a:r>
              <a:rPr lang="ru-RU" sz="2400" dirty="0" smtClean="0"/>
              <a:t>:</a:t>
            </a:r>
            <a:r>
              <a:rPr lang="en-US" sz="2400" smtClean="0"/>
              <a:t> </a:t>
            </a:r>
            <a:r>
              <a:rPr lang="en-US" sz="2400" smtClean="0">
                <a:hlinkClick r:id="rId2"/>
              </a:rPr>
              <a:t>altfederav@zdrav.mos.ru</a:t>
            </a:r>
            <a:r>
              <a:rPr lang="en-US" sz="2400" smtClean="0"/>
              <a:t>  </a:t>
            </a:r>
            <a:r>
              <a:rPr lang="ru-RU" sz="2400" dirty="0" smtClean="0"/>
              <a:t>                       Альтфедер Анна Владимировна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sz="2400" b="1" dirty="0" smtClean="0"/>
              <a:t>Требования МЗ РФ к заполнению формы.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625" y="904875"/>
            <a:ext cx="900112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/>
              <a:t>М</a:t>
            </a:r>
            <a:r>
              <a:rPr lang="ru-RU" sz="2400" b="1" dirty="0" smtClean="0"/>
              <a:t>едицинские </a:t>
            </a:r>
            <a:r>
              <a:rPr lang="ru-RU" sz="2400" b="1" dirty="0" smtClean="0"/>
              <a:t>организации </a:t>
            </a:r>
            <a:r>
              <a:rPr lang="ru-RU" sz="2400" dirty="0" smtClean="0"/>
              <a:t>должны </a:t>
            </a:r>
            <a:r>
              <a:rPr lang="ru-RU" sz="2400" dirty="0" smtClean="0"/>
              <a:t>предоставлять </a:t>
            </a:r>
            <a:r>
              <a:rPr lang="ru-RU" sz="2400" dirty="0" smtClean="0"/>
              <a:t>форму отчетности по профилю, независимо от наличия отчетных данных.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В  случае отсутствия информации по форме отчета, необходимо сдать «нулевую» форму с печатью и подписью руководителя медицинской организации для последующей проверки достоверности отчетной формы со стороны МЗРФ. 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b="1" dirty="0" smtClean="0"/>
              <a:t>СПРАВОЧНО: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Нарушение </a:t>
            </a:r>
            <a:r>
              <a:rPr lang="ru-RU" b="1" dirty="0" smtClean="0"/>
              <a:t>порядка представления статистической информации, а равно представление недостоверной статистической информации влечет ответственность, установленную </a:t>
            </a:r>
            <a:r>
              <a:rPr lang="ru-RU" b="1" dirty="0" smtClean="0">
                <a:hlinkClick r:id="rId2"/>
              </a:rPr>
              <a:t>статьей 13.19</a:t>
            </a:r>
            <a:r>
              <a:rPr lang="ru-RU" b="1" dirty="0" smtClean="0"/>
              <a:t> Кодекса Российской Федерации об административных правонарушениях от 30.12.2001 N 195-ФЗ, а также </a:t>
            </a:r>
            <a:r>
              <a:rPr lang="ru-RU" b="1" dirty="0" smtClean="0">
                <a:hlinkClick r:id="rId3"/>
              </a:rPr>
              <a:t>статьей 3</a:t>
            </a:r>
            <a:r>
              <a:rPr lang="ru-RU" b="1" dirty="0" smtClean="0"/>
              <a:t> Закона Российской Федерации от 13.05.92 N 2761-1 "Об ответственности за нарушение порядка представления государственной статистической отчетности" 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sz="1800" b="1" dirty="0" smtClean="0"/>
              <a:t>Информация об организации медицинского обслуживания граждан республики Беларусь.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1950" y="828675"/>
            <a:ext cx="93821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Граждане Республики Беларусь, </a:t>
            </a:r>
            <a:r>
              <a:rPr lang="ru-RU" b="1" dirty="0" smtClean="0"/>
              <a:t>постоянно</a:t>
            </a:r>
            <a:r>
              <a:rPr lang="ru-RU" dirty="0" smtClean="0"/>
              <a:t> </a:t>
            </a:r>
            <a:r>
              <a:rPr lang="ru-RU" b="1" dirty="0" smtClean="0"/>
              <a:t>проживающие</a:t>
            </a:r>
            <a:r>
              <a:rPr lang="ru-RU" dirty="0" smtClean="0"/>
              <a:t> в Российской Федерации, в соответствии с Соглашением, </a:t>
            </a:r>
            <a:r>
              <a:rPr lang="ru-RU" u="sng" dirty="0" smtClean="0"/>
              <a:t>имеют равные права с гражданами Российской Федерации на получение медицинской помощи, включая бесплатное лечение </a:t>
            </a:r>
            <a:r>
              <a:rPr lang="ru-RU" dirty="0" smtClean="0"/>
              <a:t>в государственных учреждениях здравоохранения РФ.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Граждане Республики Беларусь, </a:t>
            </a:r>
            <a:r>
              <a:rPr lang="ru-RU" b="1" dirty="0" smtClean="0"/>
              <a:t>временно пребывающие </a:t>
            </a:r>
            <a:r>
              <a:rPr lang="ru-RU" dirty="0" smtClean="0"/>
              <a:t>и </a:t>
            </a:r>
            <a:r>
              <a:rPr lang="ru-RU" b="1" dirty="0" smtClean="0"/>
              <a:t>временно проживающие </a:t>
            </a:r>
            <a:r>
              <a:rPr lang="ru-RU" dirty="0" smtClean="0"/>
              <a:t>в РФ, в соответствии с Соглашением, имеют равные права с гражданами РФ </a:t>
            </a:r>
            <a:r>
              <a:rPr lang="ru-RU" u="sng" dirty="0" smtClean="0"/>
              <a:t>на получение скорой медицинской помощи и медицинской помощи, в случае возникновения у них в период пребывания на территории РФ заболеваний, представляющих опасность для окружающих.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 </a:t>
            </a:r>
            <a:r>
              <a:rPr lang="ru-RU" b="1" dirty="0" smtClean="0"/>
              <a:t>работающих по трудовым и гражданско-правовым договорам </a:t>
            </a:r>
            <a:r>
              <a:rPr lang="ru-RU" dirty="0" smtClean="0"/>
              <a:t>граждан Республики Беларусь производятся отчисления единого социального налога, включающего уплату взносов на обязательное медицинское страхование.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 </a:t>
            </a:r>
            <a:r>
              <a:rPr lang="ru-RU" b="1" dirty="0" smtClean="0"/>
              <a:t>неработающих граждан Республики Беларусь </a:t>
            </a:r>
            <a:r>
              <a:rPr lang="ru-RU" dirty="0" smtClean="0"/>
              <a:t>платежи на обязательное медицинское страхование осуществляют субъекты Российской Федерации, на территории которых зарегистрированы эти граждане.</a:t>
            </a:r>
          </a:p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9132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/>
              <a:t>Предоставление формы медицинскими </a:t>
            </a:r>
            <a:r>
              <a:rPr lang="ru-RU" b="1" dirty="0" smtClean="0"/>
              <a:t>организациями.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4325" y="742951"/>
            <a:ext cx="920115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Отчетную форму </a:t>
            </a:r>
            <a:r>
              <a:rPr lang="ru-RU" sz="2400" dirty="0" smtClean="0"/>
              <a:t>предоставляют </a:t>
            </a:r>
            <a:r>
              <a:rPr lang="ru-RU" sz="2400" dirty="0" smtClean="0"/>
              <a:t>все медицинские организации, в которые в течение отчетного года обращались за медицинской помощью граждане республики Беларусь.</a:t>
            </a:r>
          </a:p>
          <a:p>
            <a:endParaRPr lang="ru-RU" sz="2400" dirty="0" smtClean="0"/>
          </a:p>
          <a:p>
            <a:r>
              <a:rPr lang="ru-RU" sz="2400" dirty="0" smtClean="0"/>
              <a:t>Амбулаторно-поликлинические медицинские организации предоставляют форму по разделам:</a:t>
            </a:r>
          </a:p>
          <a:p>
            <a:r>
              <a:rPr lang="ru-RU" sz="2400" dirty="0" smtClean="0"/>
              <a:t> 1 -  «Амбулаторно-поликлиническая помощь»;</a:t>
            </a:r>
          </a:p>
          <a:p>
            <a:r>
              <a:rPr lang="ru-RU" sz="2400" dirty="0" smtClean="0"/>
              <a:t> 3 -  «Стоматологическая помощь»;</a:t>
            </a:r>
          </a:p>
          <a:p>
            <a:endParaRPr lang="ru-RU" sz="2400" dirty="0" smtClean="0"/>
          </a:p>
          <a:p>
            <a:r>
              <a:rPr lang="ru-RU" sz="2400" dirty="0" smtClean="0"/>
              <a:t>Медицинские организации, оказывающие стационарную медицинскую помощь, предоставляют форму по разделу 2;</a:t>
            </a:r>
          </a:p>
          <a:p>
            <a:endParaRPr lang="ru-RU" sz="2400" dirty="0" smtClean="0"/>
          </a:p>
          <a:p>
            <a:r>
              <a:rPr lang="ru-RU" sz="2400" dirty="0" smtClean="0"/>
              <a:t>Раздел 4 заполняет только </a:t>
            </a:r>
            <a:r>
              <a:rPr lang="ru-RU" sz="2400" dirty="0" err="1" smtClean="0"/>
              <a:t>ССиНМП</a:t>
            </a:r>
            <a:r>
              <a:rPr lang="ru-RU" sz="2400" dirty="0" smtClean="0"/>
              <a:t> им. </a:t>
            </a:r>
            <a:r>
              <a:rPr lang="ru-RU" sz="2400" dirty="0" err="1" smtClean="0"/>
              <a:t>А.С.Пучкова</a:t>
            </a:r>
            <a:r>
              <a:rPr lang="ru-RU" sz="2400" dirty="0" smtClean="0"/>
              <a:t>, как оказывающая скорую медицинскую помощь в г.Москве.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Таблицы формы по разделам.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5775" y="600075"/>
            <a:ext cx="88773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400" b="1" dirty="0" smtClean="0"/>
              <a:t>1. АМБУЛАТОРНО-ПОЛИКЛИНИЧЕСКАЯ ПОМОЩЬ</a:t>
            </a:r>
            <a:r>
              <a:rPr lang="ru-RU" sz="1400" dirty="0" smtClean="0"/>
              <a:t> </a:t>
            </a:r>
          </a:p>
          <a:p>
            <a:r>
              <a:rPr lang="ru-RU" sz="1400" b="1" dirty="0" smtClean="0"/>
              <a:t>1.1. Сведения об оказании медицинской помощи гражданам Республики Беларусь в государственных и муниципальных амбулаторно-поликлинических учреждениях Российской Федерации: </a:t>
            </a:r>
          </a:p>
          <a:p>
            <a:pPr>
              <a:buNone/>
            </a:pPr>
            <a:r>
              <a:rPr lang="ru-RU" sz="1400" b="1" dirty="0" smtClean="0"/>
              <a:t>таблица 1001 </a:t>
            </a:r>
            <a:r>
              <a:rPr lang="ru-RU" sz="1400" dirty="0" smtClean="0"/>
              <a:t>«Число граждан, обратившихся в </a:t>
            </a:r>
            <a:r>
              <a:rPr lang="ru-RU" sz="1400" u="sng" dirty="0" smtClean="0"/>
              <a:t>государственные </a:t>
            </a:r>
            <a:r>
              <a:rPr lang="ru-RU" sz="1400" dirty="0" smtClean="0"/>
              <a:t>и муниципальные амбулаторно-поликлинические учреждения Российской Федерации (АПУ)»; </a:t>
            </a:r>
          </a:p>
          <a:p>
            <a:pPr>
              <a:buNone/>
            </a:pPr>
            <a:r>
              <a:rPr lang="ru-RU" sz="1400" b="1" dirty="0" smtClean="0"/>
              <a:t>таблица 1002 </a:t>
            </a:r>
            <a:r>
              <a:rPr lang="ru-RU" sz="1400" dirty="0" smtClean="0"/>
              <a:t>«Число посещений врачей </a:t>
            </a:r>
            <a:r>
              <a:rPr lang="ru-RU" sz="1400" u="sng" dirty="0" smtClean="0"/>
              <a:t>государственных</a:t>
            </a:r>
            <a:r>
              <a:rPr lang="ru-RU" sz="1400" dirty="0" smtClean="0"/>
              <a:t> и муниципальных АПУ, включая профилактические»; </a:t>
            </a:r>
          </a:p>
          <a:p>
            <a:pPr>
              <a:buNone/>
            </a:pPr>
            <a:r>
              <a:rPr lang="ru-RU" sz="1400" b="1" dirty="0" smtClean="0"/>
              <a:t>таблица 1003 </a:t>
            </a:r>
            <a:r>
              <a:rPr lang="ru-RU" sz="1400" dirty="0" smtClean="0"/>
              <a:t>«Число посещений врачей </a:t>
            </a:r>
            <a:r>
              <a:rPr lang="ru-RU" sz="1400" u="sng" dirty="0" smtClean="0"/>
              <a:t>государственных </a:t>
            </a:r>
            <a:r>
              <a:rPr lang="ru-RU" sz="1400" dirty="0" smtClean="0"/>
              <a:t>и муниципальных АПУ на дому»</a:t>
            </a:r>
          </a:p>
          <a:p>
            <a:r>
              <a:rPr lang="ru-RU" sz="1400" b="1" dirty="0" smtClean="0"/>
              <a:t>1.2. Сведения о заболеваниях, зарегистрированных у больных граждан Республики Беларусь в </a:t>
            </a:r>
            <a:r>
              <a:rPr lang="ru-RU" sz="1400" b="1" u="sng" dirty="0" smtClean="0"/>
              <a:t>государственных</a:t>
            </a:r>
            <a:r>
              <a:rPr lang="ru-RU" sz="1400" b="1" dirty="0" smtClean="0"/>
              <a:t> и муниципальных амбулаторно-поликлинических учреждениях Российской Федерации: таблица 1004 </a:t>
            </a:r>
            <a:r>
              <a:rPr lang="ru-RU" sz="1400" dirty="0" smtClean="0"/>
              <a:t>отражает сведения о зарегистрированных больных с заболеваниями</a:t>
            </a:r>
          </a:p>
          <a:p>
            <a:pPr>
              <a:buNone/>
            </a:pPr>
            <a:endParaRPr lang="ru-RU" sz="1400" b="1" dirty="0" smtClean="0"/>
          </a:p>
          <a:p>
            <a:pPr>
              <a:buNone/>
            </a:pPr>
            <a:r>
              <a:rPr lang="ru-RU" sz="1400" b="1" dirty="0" smtClean="0"/>
              <a:t>2. СТАЦИОНАРНАЯ ПОМОЩЬ</a:t>
            </a:r>
            <a:endParaRPr lang="ru-RU" sz="1400" dirty="0" smtClean="0"/>
          </a:p>
          <a:p>
            <a:r>
              <a:rPr lang="ru-RU" sz="1400" b="1" dirty="0" smtClean="0"/>
              <a:t>2.1. Сведения об оказании медицинской помощи гражданам Республики Беларусь в </a:t>
            </a:r>
            <a:r>
              <a:rPr lang="ru-RU" sz="1400" b="1" u="sng" dirty="0" smtClean="0"/>
              <a:t>государственных</a:t>
            </a:r>
            <a:r>
              <a:rPr lang="ru-RU" sz="1400" b="1" dirty="0" smtClean="0"/>
              <a:t> и муниципальных больничных учреждениях Российской Федерации: </a:t>
            </a:r>
          </a:p>
          <a:p>
            <a:pPr>
              <a:buNone/>
            </a:pPr>
            <a:r>
              <a:rPr lang="ru-RU" sz="1400" b="1" dirty="0" smtClean="0"/>
              <a:t>таблица 2001 </a:t>
            </a:r>
            <a:r>
              <a:rPr lang="ru-RU" sz="1400" dirty="0" smtClean="0"/>
              <a:t>«Выписано больных»;</a:t>
            </a:r>
          </a:p>
          <a:p>
            <a:pPr>
              <a:buNone/>
            </a:pPr>
            <a:r>
              <a:rPr lang="ru-RU" sz="1400" b="1" dirty="0" smtClean="0"/>
              <a:t>таблица 2002 </a:t>
            </a:r>
            <a:r>
              <a:rPr lang="ru-RU" sz="1400" dirty="0" smtClean="0"/>
              <a:t>«Проведено койко-дней» (в абсолютных числах); </a:t>
            </a:r>
          </a:p>
          <a:p>
            <a:pPr>
              <a:buNone/>
            </a:pPr>
            <a:r>
              <a:rPr lang="ru-RU" sz="1400" b="1" dirty="0" smtClean="0"/>
              <a:t>таблица 2003 </a:t>
            </a:r>
            <a:r>
              <a:rPr lang="ru-RU" sz="1400" dirty="0" smtClean="0"/>
              <a:t>«Умерло»</a:t>
            </a:r>
          </a:p>
          <a:p>
            <a:r>
              <a:rPr lang="ru-RU" sz="1400" b="1" dirty="0" smtClean="0"/>
              <a:t>2.2. Состав больных граждан Республики Беларусь в </a:t>
            </a:r>
            <a:r>
              <a:rPr lang="ru-RU" sz="1400" b="1" u="sng" dirty="0" smtClean="0"/>
              <a:t>государственных</a:t>
            </a:r>
            <a:r>
              <a:rPr lang="ru-RU" sz="1400" b="1" dirty="0" smtClean="0"/>
              <a:t> и муниципальных больничных учреждениях Российской Федерации, сроки и исходы лечения: таблица 2004</a:t>
            </a:r>
          </a:p>
          <a:p>
            <a:pPr>
              <a:buNone/>
            </a:pPr>
            <a:endParaRPr lang="ru-RU" sz="1400" b="1" dirty="0" smtClean="0"/>
          </a:p>
          <a:p>
            <a:pPr>
              <a:buNone/>
            </a:pPr>
            <a:r>
              <a:rPr lang="ru-RU" sz="1400" b="1" dirty="0" smtClean="0"/>
              <a:t>3. СТОМАТОЛОГИЧЕСКАЯ ПОМОЩЬ: таблица 3000 </a:t>
            </a:r>
            <a:r>
              <a:rPr lang="ru-RU" sz="1400" dirty="0" smtClean="0"/>
              <a:t>заполняется стоматологическими поликлиниками и медицинскими организациями, в составе которых имеются стоматологические кабинеты (при этом в т.1001 отражаются сведения о количестве лиц, обратившихся за медицинской помощью)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b="1" dirty="0" smtClean="0"/>
              <a:t>4. СКОРАЯ МЕДИЦИНСКАЯ ПОМОЩЬ: таблица 4000 </a:t>
            </a:r>
            <a:r>
              <a:rPr lang="ru-RU" sz="1400" b="1" dirty="0" smtClean="0">
                <a:solidFill>
                  <a:srgbClr val="C00000"/>
                </a:solidFill>
              </a:rPr>
              <a:t>(не </a:t>
            </a:r>
            <a:r>
              <a:rPr lang="ru-RU" sz="1400" b="1" dirty="0" smtClean="0">
                <a:solidFill>
                  <a:srgbClr val="C00000"/>
                </a:solidFill>
              </a:rPr>
              <a:t>заполнялась в 2014-2017 годах, хотя граждане республики Беларусь доставлялись автомобилями СМП в стационары в течение года!)</a:t>
            </a:r>
          </a:p>
          <a:p>
            <a:endParaRPr lang="ru-RU" sz="1400" b="1" dirty="0" smtClean="0"/>
          </a:p>
          <a:p>
            <a:endParaRPr lang="ru-RU" sz="14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Особенности заполнения таблиц 1001, 1002, 1003.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7176" y="733427"/>
          <a:ext cx="3257550" cy="4804587"/>
        </p:xfrm>
        <a:graphic>
          <a:graphicData uri="http://schemas.openxmlformats.org/drawingml/2006/table">
            <a:tbl>
              <a:tblPr/>
              <a:tblGrid>
                <a:gridCol w="2427681"/>
                <a:gridCol w="445900"/>
                <a:gridCol w="383969"/>
              </a:tblGrid>
              <a:tr h="952498">
                <a:tc>
                  <a:txBody>
                    <a:bodyPr/>
                    <a:lstStyle/>
                    <a:p>
                      <a:pPr algn="ctr" fontAlgn="t"/>
                      <a:endParaRPr lang="ru-RU" sz="975" b="1" i="0" u="none" strike="noStrike" dirty="0" smtClean="0">
                        <a:solidFill>
                          <a:srgbClr val="000000"/>
                        </a:solidFill>
                        <a:latin typeface="Tahoma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т. 1001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&lt;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т.1002 + т.1003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                                               «число обратившихся»     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№ строки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Число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28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8850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граждан Республики Беларусь, постоянно проживающих в Российской Федерации: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6894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в том числе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smtClean="0">
                          <a:solidFill>
                            <a:srgbClr val="00B0F0"/>
                          </a:solidFill>
                          <a:latin typeface="Tahoma"/>
                        </a:rPr>
                        <a:t>из </a:t>
                      </a:r>
                      <a:r>
                        <a:rPr lang="ru-RU" sz="900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них: в государственные АПУ: </a:t>
                      </a:r>
                      <a:r>
                        <a:rPr lang="ru-RU" sz="900" b="1" i="0" u="none" strike="noStrike" dirty="0" smtClean="0">
                          <a:solidFill>
                            <a:srgbClr val="00B0F0"/>
                          </a:solidFill>
                          <a:latin typeface="Tahoma"/>
                        </a:rPr>
                        <a:t>   всего</a:t>
                      </a:r>
                      <a:endParaRPr lang="ru-RU" sz="900" b="1" i="0" u="none" strike="noStrike" dirty="0">
                        <a:solidFill>
                          <a:srgbClr val="00B0F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100" b="0" i="0" u="none" strike="noStrike" dirty="0">
                        <a:solidFill>
                          <a:srgbClr val="00B0F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955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       в том числе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100" b="0" i="0" u="none" strike="noStrike" dirty="0">
                        <a:solidFill>
                          <a:srgbClr val="00B0F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     в муниципальные   АПУ: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ahoma"/>
                        </a:rPr>
                        <a:t>Х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       в том числе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ahoma"/>
                        </a:rPr>
                        <a:t>Х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81575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граждан Республики Беларусь, временно пребывающих и временно проживающих в Российской Федерации и работающих в  организациях Российской Федерации по трудовым договорам: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   из них: в государственные АПУ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477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   в муниципальные АПУ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ahoma"/>
                        </a:rPr>
                        <a:t>Х</a:t>
                      </a:r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90925" y="725398"/>
          <a:ext cx="3076574" cy="4818153"/>
        </p:xfrm>
        <a:graphic>
          <a:graphicData uri="http://schemas.openxmlformats.org/drawingml/2006/table">
            <a:tbl>
              <a:tblPr/>
              <a:tblGrid>
                <a:gridCol w="2305756"/>
                <a:gridCol w="382058"/>
                <a:gridCol w="388760"/>
              </a:tblGrid>
              <a:tr h="1021576">
                <a:tc>
                  <a:txBody>
                    <a:bodyPr/>
                    <a:lstStyle/>
                    <a:p>
                      <a:pPr algn="ctr" fontAlgn="t"/>
                      <a:endParaRPr lang="ru-RU" sz="975" b="1" i="0" u="none" strike="noStrike" dirty="0" smtClean="0">
                        <a:solidFill>
                          <a:srgbClr val="000000"/>
                        </a:solidFill>
                        <a:latin typeface="Tahoma"/>
                      </a:endParaRPr>
                    </a:p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  <a:endParaRPr lang="ru-RU" sz="975" b="1" i="0" u="none" strike="noStrike" dirty="0" smtClean="0">
                        <a:solidFill>
                          <a:srgbClr val="000000"/>
                        </a:solidFill>
                        <a:latin typeface="Tahoma"/>
                      </a:endParaRPr>
                    </a:p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т.1002                                                   «число посещений на приеме»</a:t>
                      </a:r>
                    </a:p>
                    <a:p>
                      <a:pPr algn="ctr" fontAlgn="t"/>
                      <a:endParaRPr lang="ru-RU" sz="975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№ строки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Число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65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56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граждан Республики Беларусь, постоянно проживающих в Российской Федерации: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71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в том числе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9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smtClean="0">
                          <a:solidFill>
                            <a:srgbClr val="00B0F0"/>
                          </a:solidFill>
                          <a:latin typeface="Tahoma"/>
                        </a:rPr>
                        <a:t>из </a:t>
                      </a:r>
                      <a:r>
                        <a:rPr lang="ru-RU" sz="900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них: в государственные АПУ: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100" b="0" i="0" u="none" strike="noStrike" dirty="0">
                        <a:solidFill>
                          <a:srgbClr val="00B0F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92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       в том числе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100" b="0" i="0" u="none" strike="noStrike" dirty="0">
                        <a:solidFill>
                          <a:srgbClr val="00B0F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96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     в муниципальные   АПУ: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ahoma"/>
                        </a:rPr>
                        <a:t>Х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96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       в том числе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ahoma"/>
                        </a:rPr>
                        <a:t>Х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9927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граждан Республики Беларусь, временно пребывающих и временно проживающих в Российской Федерации и работающих в  организациях Российской Федерации по трудовым договорам: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96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   из них: в государственные АПУ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96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   в муниципальные АПУ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7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ahoma"/>
                        </a:rPr>
                        <a:t>Х</a:t>
                      </a:r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724650" y="752470"/>
          <a:ext cx="3067050" cy="4792625"/>
        </p:xfrm>
        <a:graphic>
          <a:graphicData uri="http://schemas.openxmlformats.org/drawingml/2006/table">
            <a:tbl>
              <a:tblPr/>
              <a:tblGrid>
                <a:gridCol w="2371725"/>
                <a:gridCol w="352425"/>
                <a:gridCol w="342900"/>
              </a:tblGrid>
              <a:tr h="9334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т.1003                                                   «число посещений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на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дому»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№ строки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Число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01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граждан Республики Беларусь, постоянно проживающих в Российской Федерации: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50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в том числе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 </a:t>
                      </a:r>
                      <a:r>
                        <a:rPr lang="ru-RU" sz="900" b="1" i="0" u="none" strike="noStrike" dirty="0" smtClean="0">
                          <a:solidFill>
                            <a:srgbClr val="00B0F0"/>
                          </a:solidFill>
                          <a:latin typeface="Tahoma"/>
                        </a:rPr>
                        <a:t>из </a:t>
                      </a:r>
                      <a:r>
                        <a:rPr lang="ru-RU" sz="900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них: в государственные АПУ: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0" i="0" u="none" strike="noStrike" dirty="0">
                        <a:solidFill>
                          <a:srgbClr val="00B0F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171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       в том числе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0" i="0" u="none" strike="noStrike" dirty="0">
                        <a:solidFill>
                          <a:srgbClr val="00B0F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54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     в муниципальные   АПУ: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>
                          <a:solidFill>
                            <a:srgbClr val="00B050"/>
                          </a:solidFill>
                          <a:latin typeface="Tahoma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ahoma"/>
                        </a:rPr>
                        <a:t>Х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446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       в том числе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ahoma"/>
                        </a:rPr>
                        <a:t>Х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919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граждан Республики Беларусь, временно пребывающих и временно проживающих в Российской Федерации и работающих в  организациях Российской Федерации по трудовым договорам: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3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   из них: в государственные АПУ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 dirty="0">
                          <a:solidFill>
                            <a:srgbClr val="00B0F0"/>
                          </a:solidFill>
                          <a:latin typeface="Tahoma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17">
                <a:tc>
                  <a:txBody>
                    <a:bodyPr/>
                    <a:lstStyle/>
                    <a:p>
                      <a:pPr algn="l" fontAlgn="t"/>
                      <a:r>
                        <a:rPr lang="ru-RU" sz="82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   в муниципальные АПУ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75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ahoma"/>
                        </a:rPr>
                        <a:t>Х</a:t>
                      </a:r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Загнутый угол 7"/>
          <p:cNvSpPr/>
          <p:nvPr/>
        </p:nvSpPr>
        <p:spPr>
          <a:xfrm>
            <a:off x="133351" y="5600700"/>
            <a:ext cx="9629774" cy="571500"/>
          </a:xfrm>
          <a:prstGeom prst="foldedCorner">
            <a:avLst>
              <a:gd name="adj" fmla="val 2659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Количество </a:t>
            </a:r>
            <a:r>
              <a:rPr lang="ru-RU" sz="1600" b="1" dirty="0" smtClean="0">
                <a:solidFill>
                  <a:schemeClr val="tx1"/>
                </a:solidFill>
              </a:rPr>
              <a:t>лиц, обратившихся за медицинской помощью,  не может быть меньше суммы количества посещений на приеме и на дому, сравните значения по графе 3 т.1001 и (т.1002+т.1003)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Инструкция по заполнению формы.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3399" y="742949"/>
            <a:ext cx="907732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Внимание: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sz="1600" b="1" dirty="0" smtClean="0"/>
              <a:t>Дети  - это возраст от 0 до 17 лет 11 месяцев 30 дней.</a:t>
            </a:r>
          </a:p>
          <a:p>
            <a:pPr>
              <a:buNone/>
            </a:pPr>
            <a:r>
              <a:rPr lang="ru-RU" sz="1400" dirty="0" smtClean="0"/>
              <a:t> </a:t>
            </a:r>
          </a:p>
          <a:p>
            <a:pPr>
              <a:buNone/>
            </a:pPr>
            <a:r>
              <a:rPr lang="ru-RU" sz="1400" b="1" dirty="0" smtClean="0"/>
              <a:t>Если по т.1001 и т.1002 по строке 7 будут показаны дети</a:t>
            </a:r>
            <a:r>
              <a:rPr lang="ru-RU" sz="1400" dirty="0" smtClean="0"/>
              <a:t>, необходимо подготовить </a:t>
            </a:r>
            <a:r>
              <a:rPr lang="ru-RU" sz="1400" b="1" u="sng" dirty="0" smtClean="0"/>
              <a:t>пояснение</a:t>
            </a:r>
            <a:r>
              <a:rPr lang="ru-RU" sz="1400" dirty="0" smtClean="0"/>
              <a:t> по возрасту и наличию трудового договора, так как по этой строке должны быть показаны только работающие граждане (взрослые).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b="1" dirty="0" smtClean="0"/>
              <a:t>Стоматологические поликлиники </a:t>
            </a:r>
            <a:r>
              <a:rPr lang="ru-RU" sz="1400" dirty="0" smtClean="0"/>
              <a:t>показывают обратившихся в т.1001, зарегистрированных больных в т.1004 согласно приказа по профилю оказания медицинской помощи, а посещения в разделе 3 т.3000.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b="1" dirty="0" smtClean="0"/>
              <a:t>Амбулаторно-поликлинические учреждения  </a:t>
            </a:r>
            <a:r>
              <a:rPr lang="ru-RU" sz="1400" u="sng" dirty="0" smtClean="0"/>
              <a:t>не показывают </a:t>
            </a:r>
            <a:r>
              <a:rPr lang="ru-RU" sz="1400" dirty="0" smtClean="0"/>
              <a:t>сведения в разделе 2. 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b="1" dirty="0" smtClean="0"/>
              <a:t>Стационары </a:t>
            </a:r>
            <a:r>
              <a:rPr lang="ru-RU" sz="1400" u="sng" dirty="0" smtClean="0"/>
              <a:t>не показывают </a:t>
            </a:r>
            <a:r>
              <a:rPr lang="ru-RU" sz="1400" dirty="0" smtClean="0"/>
              <a:t>сведения по разделу 1.</a:t>
            </a:r>
          </a:p>
          <a:p>
            <a:pPr>
              <a:buNone/>
            </a:pPr>
            <a:r>
              <a:rPr lang="ru-RU" sz="1400" dirty="0" smtClean="0"/>
              <a:t>  </a:t>
            </a:r>
          </a:p>
          <a:p>
            <a:pPr>
              <a:buNone/>
            </a:pPr>
            <a:r>
              <a:rPr lang="ru-RU" sz="1400" b="1" dirty="0" smtClean="0"/>
              <a:t>Стационары</a:t>
            </a:r>
            <a:r>
              <a:rPr lang="ru-RU" sz="1400" dirty="0" smtClean="0"/>
              <a:t>, имеющие амбулаторно-поликлинические подразделения, показывают сведения  по разделу 1 и по разделу 2.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u="sng" dirty="0" smtClean="0"/>
              <a:t>Графы и строки таблиц по </a:t>
            </a:r>
            <a:r>
              <a:rPr lang="ru-RU" sz="1400" b="1" u="sng" dirty="0" smtClean="0"/>
              <a:t>муниципальным</a:t>
            </a:r>
            <a:r>
              <a:rPr lang="ru-RU" sz="1400" u="sng" dirty="0" smtClean="0"/>
              <a:t> учреждениям не заполнять, так как все медицинские организации Департамента здравоохранения г.Москвы являются государственными. </a:t>
            </a:r>
          </a:p>
          <a:p>
            <a:pPr>
              <a:buNone/>
            </a:pPr>
            <a:endParaRPr lang="ru-RU" sz="1400" u="sng" dirty="0" smtClean="0"/>
          </a:p>
          <a:p>
            <a:pPr>
              <a:buNone/>
            </a:pPr>
            <a:r>
              <a:rPr lang="ru-RU" sz="1400" dirty="0" smtClean="0"/>
              <a:t>Все отклонения от проверок принимаются с предоставлением </a:t>
            </a:r>
            <a:r>
              <a:rPr lang="ru-RU" sz="1400" b="1" u="sng" dirty="0" smtClean="0"/>
              <a:t>пояснения</a:t>
            </a:r>
            <a:r>
              <a:rPr lang="ru-RU" sz="1400" dirty="0" smtClean="0"/>
              <a:t>.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Посещений не может быть меньше, чем человек, обратившихся за медицинской помощью .</a:t>
            </a:r>
          </a:p>
          <a:p>
            <a:pPr>
              <a:buNone/>
            </a:pPr>
            <a:r>
              <a:rPr lang="ru-RU" sz="1400" dirty="0" smtClean="0"/>
              <a:t>Провести контроль соответствия человек по т. 2001 и койко-дней по т. 2002 по каждой заполненной строке, например: если есть данные по строке 1 т. 2001, то обязательно должны быть сведения по строке 1 т.2002 и т.д.</a:t>
            </a:r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Заполнение таблицы 1004.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3349" y="657233"/>
          <a:ext cx="9601201" cy="5476829"/>
        </p:xfrm>
        <a:graphic>
          <a:graphicData uri="http://schemas.openxmlformats.org/drawingml/2006/table">
            <a:tbl>
              <a:tblPr/>
              <a:tblGrid>
                <a:gridCol w="5657851"/>
                <a:gridCol w="457200"/>
                <a:gridCol w="923925"/>
                <a:gridCol w="1257300"/>
                <a:gridCol w="1304925"/>
              </a:tblGrid>
              <a:tr h="188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Наименование классов и отдельных болезней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№ строки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Код по МКБ-10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Зарегистрировано больных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                с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данным заболеванием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8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в том числе детей (0-17 лет)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5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Всего               (гр.4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&gt;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= гр.5);  (строка 1= стр.2+3+4+5+6+7+8+9+10+11+12+13+14+15+16+…+20)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А00-Т98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в том числе: некоторые инфекционные и паразитарные болезни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A00-B99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новообразования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C00-D48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болезни крови, кроветворных  органов и отдельные нарушения, вовлекающие иммунный  механизм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D50-D89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из них: анемии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4.1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D50-D64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болезни эндокринной системы, расстройства питания и нарушения обмена веществ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5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E00-E89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ожирение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5.3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E66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психические расстройства и расстройства поведения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6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F01-F99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болезни нервной системы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7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G00-G98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болезни глаза и его придаточного аппарата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8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H00-H59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глаукома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8.2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H40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миопия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8.3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H52.1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болезни уха и сосцевидного отростка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9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H60-H95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из них: хронический отит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9.1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H65.2-9; H66.1-4.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болезни системы кровообращения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10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I00-I99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болезни, характеризующиеся повышенным кровяным давлением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10.3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I10-I13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ишемическая болезнь сердца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10.4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I20-I25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  из общего числа больных ишемической болезнью больных: стенокардией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10.5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I20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  цереброваскулярные болезни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10.10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I60-I69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болезни органов дыхания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11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J00 - J98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болезни органов пищеварения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12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K00-K92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болезни кожи и подкожной клетчатки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13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L00-L98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болезни костно-мышечной системы и соединительной ткани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14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M00-M99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болезни мочеполовой системы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15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N00-N99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беременность, роды и послеродовой период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16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O00-O99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  травмы, отравления и некоторые другие последствия воздействия внешних причин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20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S00-T98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Кроме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того: факторы, влияющие на состояние здоровья и обращения в учреждения здравоохранения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21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Z00-Z99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из них: носители инфекционных заболеваний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21.1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Z22</a:t>
                      </a: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6946" marR="6946" marT="6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ая выноска 4"/>
          <p:cNvSpPr/>
          <p:nvPr/>
        </p:nvSpPr>
        <p:spPr>
          <a:xfrm>
            <a:off x="7791450" y="3467100"/>
            <a:ext cx="1895475" cy="612648"/>
          </a:xfrm>
          <a:prstGeom prst="wedgeRectCallout">
            <a:avLst>
              <a:gd name="adj1" fmla="val -85657"/>
              <a:gd name="adj2" fmla="val 3423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7772400" y="3467101"/>
            <a:ext cx="1914525" cy="609600"/>
          </a:xfrm>
          <a:prstGeom prst="wedgeRectCallout">
            <a:avLst>
              <a:gd name="adj1" fmla="val -87997"/>
              <a:gd name="adj2" fmla="val -39057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Строки 1 и 21 самостоятельные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Заполнение таблицы 2004.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1448" y="771525"/>
          <a:ext cx="9591683" cy="3905913"/>
        </p:xfrm>
        <a:graphic>
          <a:graphicData uri="http://schemas.openxmlformats.org/drawingml/2006/table">
            <a:tbl>
              <a:tblPr/>
              <a:tblGrid>
                <a:gridCol w="1845717"/>
                <a:gridCol w="378221"/>
                <a:gridCol w="559767"/>
                <a:gridCol w="378221"/>
                <a:gridCol w="378221"/>
                <a:gridCol w="378221"/>
                <a:gridCol w="378221"/>
                <a:gridCol w="378221"/>
                <a:gridCol w="378221"/>
                <a:gridCol w="378221"/>
                <a:gridCol w="378221"/>
                <a:gridCol w="378221"/>
                <a:gridCol w="378221"/>
                <a:gridCol w="378221"/>
                <a:gridCol w="378221"/>
                <a:gridCol w="378221"/>
                <a:gridCol w="378221"/>
                <a:gridCol w="378221"/>
                <a:gridCol w="378221"/>
                <a:gridCol w="378221"/>
                <a:gridCol w="378221"/>
              </a:tblGrid>
              <a:tr h="42862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Наименование болезни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№ строки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Код по МКБ-10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Выписано  больных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Проведено всеми больными койко-дней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Умерло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3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в т.ч. детей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в том числе из больничных учреждений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в т.ч. детей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в том числе в больничных учреждений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в т.ч. детей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в том числе в больничных учреждений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государственных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муниципальных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государственных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муниципальных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государственных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муниципальных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9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538ED5"/>
                          </a:solidFill>
                          <a:latin typeface="Tahoma"/>
                        </a:rPr>
                        <a:t>в т.ч. детей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latin typeface="Tahoma"/>
                        </a:rPr>
                        <a:t>в т.ч. детей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538ED5"/>
                          </a:solidFill>
                          <a:latin typeface="Tahoma"/>
                        </a:rPr>
                        <a:t>в т.ч. детей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в т.ч. детей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538ED5"/>
                          </a:solidFill>
                          <a:latin typeface="Tahoma"/>
                        </a:rPr>
                        <a:t>в т.ч. детей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latin typeface="Tahoma"/>
                        </a:rPr>
                        <a:t>в т.ч. детей</a:t>
                      </a:r>
                    </a:p>
                  </a:txBody>
                  <a:tcPr marL="7812" marR="7812" marT="78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5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538ED5"/>
                          </a:solidFill>
                          <a:latin typeface="Tahoma"/>
                        </a:rPr>
                        <a:t>6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7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latin typeface="Tahoma"/>
                        </a:rPr>
                        <a:t>8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latin typeface="Tahoma"/>
                        </a:rPr>
                        <a:t>9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10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11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538ED5"/>
                          </a:solidFill>
                          <a:latin typeface="Tahoma"/>
                        </a:rPr>
                        <a:t>12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538ED5"/>
                          </a:solidFill>
                          <a:latin typeface="Tahoma"/>
                        </a:rPr>
                        <a:t>13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latin typeface="Tahoma"/>
                        </a:rPr>
                        <a:t>14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latin typeface="Tahoma"/>
                        </a:rPr>
                        <a:t>15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16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17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538ED5"/>
                          </a:solidFill>
                          <a:latin typeface="Tahoma"/>
                        </a:rPr>
                        <a:t>18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538ED5"/>
                          </a:solidFill>
                          <a:latin typeface="Tahoma"/>
                        </a:rPr>
                        <a:t>19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latin typeface="Tahoma"/>
                        </a:rPr>
                        <a:t>20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latin typeface="Tahoma"/>
                        </a:rPr>
                        <a:t>21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3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7812" marR="7812" marT="78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А00-Т98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2000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500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538ED5"/>
                          </a:solidFill>
                          <a:latin typeface="Tahoma"/>
                        </a:rPr>
                        <a:t>2000</a:t>
                      </a:r>
                      <a:endParaRPr lang="ru-RU" sz="1100" b="0" i="0" u="none" strike="noStrike" dirty="0">
                        <a:solidFill>
                          <a:srgbClr val="538ED5"/>
                        </a:solidFill>
                        <a:latin typeface="Tahoma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538ED5"/>
                          </a:solidFill>
                          <a:latin typeface="Tahoma"/>
                        </a:rPr>
                        <a:t>500</a:t>
                      </a:r>
                      <a:endParaRPr lang="ru-RU" sz="1100" b="0" i="0" u="none" strike="noStrike" dirty="0">
                        <a:solidFill>
                          <a:srgbClr val="538ED5"/>
                        </a:solidFill>
                        <a:latin typeface="Tahoma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9600</a:t>
                      </a:r>
                      <a:endParaRPr lang="ru-RU" sz="1200" dirty="0"/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2600</a:t>
                      </a:r>
                      <a:endParaRPr lang="ru-RU" sz="1200" dirty="0"/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4E80BD"/>
                          </a:solidFill>
                        </a:rPr>
                        <a:t>9600</a:t>
                      </a:r>
                      <a:endParaRPr lang="ru-RU" sz="1200" dirty="0">
                        <a:solidFill>
                          <a:srgbClr val="4E80BD"/>
                        </a:solidFill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4E80BD"/>
                          </a:solidFill>
                        </a:rPr>
                        <a:t>2600</a:t>
                      </a:r>
                      <a:endParaRPr lang="ru-RU" sz="1200" dirty="0">
                        <a:solidFill>
                          <a:srgbClr val="4E80BD"/>
                        </a:solidFill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/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/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538ED5"/>
                          </a:solidFill>
                          <a:latin typeface="Tahoma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538ED5"/>
                        </a:solidFill>
                        <a:latin typeface="Tahoma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 </a:t>
                      </a:r>
                      <a:r>
                        <a:rPr lang="ru-RU" sz="1100" b="0" i="0" u="none" strike="noStrike" dirty="0" smtClean="0">
                          <a:solidFill>
                            <a:srgbClr val="538ED5"/>
                          </a:solidFill>
                          <a:latin typeface="Tahoma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538ED5"/>
                        </a:solidFill>
                        <a:latin typeface="Tahoma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6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Кроме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того:                 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факторы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влияющие на состояние здоровья и обращения в учреждения здравоохранения</a:t>
                      </a:r>
                    </a:p>
                  </a:txBody>
                  <a:tcPr marL="7812" marR="7812" marT="78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21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Z00-Z99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из них: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                             носители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инфекционных заболеваний</a:t>
                      </a:r>
                    </a:p>
                  </a:txBody>
                  <a:tcPr marL="7812" marR="7812" marT="78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21.1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Z22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538ED5"/>
                          </a:solidFill>
                          <a:latin typeface="Tahoma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538ED5"/>
                        </a:solidFill>
                        <a:latin typeface="Tahoma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538ED5"/>
                          </a:solidFill>
                          <a:latin typeface="Tahoma"/>
                        </a:rPr>
                        <a:t>21</a:t>
                      </a:r>
                      <a:endParaRPr lang="ru-RU" sz="1100" b="0" i="0" u="none" strike="noStrike" dirty="0">
                        <a:solidFill>
                          <a:srgbClr val="538ED5"/>
                        </a:solidFill>
                        <a:latin typeface="Tahoma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538ED5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538ED5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538ED5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Скругленная прямоугольная выноска 4"/>
          <p:cNvSpPr/>
          <p:nvPr/>
        </p:nvSpPr>
        <p:spPr>
          <a:xfrm>
            <a:off x="3495674" y="5553075"/>
            <a:ext cx="5438775" cy="612648"/>
          </a:xfrm>
          <a:prstGeom prst="wedgeRoundRectCallout">
            <a:avLst>
              <a:gd name="adj1" fmla="val -14965"/>
              <a:gd name="adj2" fmla="val -34484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648074" y="5657850"/>
            <a:ext cx="5153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гр.10 </a:t>
            </a:r>
            <a:r>
              <a:rPr lang="en-US" dirty="0" smtClean="0"/>
              <a:t>&gt; = </a:t>
            </a:r>
            <a:r>
              <a:rPr lang="ru-RU" dirty="0" smtClean="0"/>
              <a:t>гр.11; гр.10= гр.12; гр.11=гр.13</a:t>
            </a:r>
            <a:endParaRPr lang="ru-RU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7010400" y="4714876"/>
            <a:ext cx="2781300" cy="514350"/>
          </a:xfrm>
          <a:prstGeom prst="wedgeRoundRectCallout">
            <a:avLst>
              <a:gd name="adj1" fmla="val -22194"/>
              <a:gd name="adj2" fmla="val -23546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171449" y="4772025"/>
            <a:ext cx="1390651" cy="1352550"/>
          </a:xfrm>
          <a:prstGeom prst="wedgeRoundRectCallout">
            <a:avLst>
              <a:gd name="adj1" fmla="val 153499"/>
              <a:gd name="adj2" fmla="val -12440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8343900" y="5991225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105649" y="4762500"/>
            <a:ext cx="2676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Гр. 16 = гр.18; гр.17=гр.19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28601" y="4848226"/>
            <a:ext cx="34099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гр.4 </a:t>
            </a:r>
            <a:r>
              <a:rPr lang="en-US" sz="1600" dirty="0" smtClean="0"/>
              <a:t>&gt; = </a:t>
            </a:r>
            <a:r>
              <a:rPr lang="ru-RU" sz="1600" dirty="0" smtClean="0"/>
              <a:t>гр.5; </a:t>
            </a:r>
          </a:p>
          <a:p>
            <a:r>
              <a:rPr lang="ru-RU" sz="1600" dirty="0" smtClean="0"/>
              <a:t>гр.4= гр.6; </a:t>
            </a:r>
          </a:p>
          <a:p>
            <a:r>
              <a:rPr lang="ru-RU" sz="1600" dirty="0" smtClean="0"/>
              <a:t>гр.5=гр.7;</a:t>
            </a:r>
          </a:p>
          <a:p>
            <a:r>
              <a:rPr lang="ru-RU" sz="1600" dirty="0" smtClean="0"/>
              <a:t>гр.4</a:t>
            </a:r>
            <a:r>
              <a:rPr lang="en-US" sz="1600" dirty="0" smtClean="0"/>
              <a:t> &lt; </a:t>
            </a:r>
            <a:r>
              <a:rPr lang="ru-RU" sz="1600" dirty="0" smtClean="0"/>
              <a:t>гр.10; </a:t>
            </a:r>
          </a:p>
          <a:p>
            <a:r>
              <a:rPr lang="ru-RU" sz="1600" dirty="0" smtClean="0"/>
              <a:t>гр.5</a:t>
            </a:r>
            <a:r>
              <a:rPr lang="en-US" sz="1600" dirty="0" smtClean="0"/>
              <a:t>&lt; </a:t>
            </a:r>
            <a:r>
              <a:rPr lang="ru-RU" sz="1600" dirty="0" smtClean="0"/>
              <a:t>гр.11</a:t>
            </a:r>
            <a:endParaRPr lang="ru-RU" sz="1600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2124075" y="4781550"/>
            <a:ext cx="4743450" cy="466725"/>
          </a:xfrm>
          <a:prstGeom prst="wedgeRoundRectCallout">
            <a:avLst>
              <a:gd name="adj1" fmla="val -29284"/>
              <a:gd name="adj2" fmla="val -16876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Ошибка:  </a:t>
            </a:r>
            <a:r>
              <a:rPr lang="ru-RU" sz="1400" b="1" dirty="0" smtClean="0">
                <a:solidFill>
                  <a:schemeClr val="tx1"/>
                </a:solidFill>
              </a:rPr>
              <a:t>основная строка 21 не содержит данных при заполненной строке подстрочника 21.1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6998</TotalTime>
  <Words>2206</Words>
  <Application>Microsoft Office PowerPoint</Application>
  <PresentationFormat>Лист A4 (210x297 мм)</PresentationFormat>
  <Paragraphs>476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ddzuvao</dc:creator>
  <cp:lastModifiedBy>Stat_u104</cp:lastModifiedBy>
  <cp:revision>492</cp:revision>
  <dcterms:created xsi:type="dcterms:W3CDTF">2016-12-20T09:23:07Z</dcterms:created>
  <dcterms:modified xsi:type="dcterms:W3CDTF">2018-10-25T07:33:56Z</dcterms:modified>
</cp:coreProperties>
</file>