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8" r:id="rId1"/>
    <p:sldMasterId id="2147483734" r:id="rId2"/>
    <p:sldMasterId id="2147483760" r:id="rId3"/>
  </p:sldMasterIdLst>
  <p:notesMasterIdLst>
    <p:notesMasterId r:id="rId51"/>
  </p:notesMasterIdLst>
  <p:sldIdLst>
    <p:sldId id="294" r:id="rId4"/>
    <p:sldId id="295" r:id="rId5"/>
    <p:sldId id="374" r:id="rId6"/>
    <p:sldId id="470" r:id="rId7"/>
    <p:sldId id="471" r:id="rId8"/>
    <p:sldId id="472" r:id="rId9"/>
    <p:sldId id="464" r:id="rId10"/>
    <p:sldId id="417" r:id="rId11"/>
    <p:sldId id="362" r:id="rId12"/>
    <p:sldId id="418" r:id="rId13"/>
    <p:sldId id="421" r:id="rId14"/>
    <p:sldId id="419" r:id="rId15"/>
    <p:sldId id="434" r:id="rId16"/>
    <p:sldId id="435" r:id="rId17"/>
    <p:sldId id="436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73" r:id="rId31"/>
    <p:sldId id="450" r:id="rId32"/>
    <p:sldId id="451" r:id="rId33"/>
    <p:sldId id="465" r:id="rId34"/>
    <p:sldId id="456" r:id="rId35"/>
    <p:sldId id="460" r:id="rId36"/>
    <p:sldId id="469" r:id="rId37"/>
    <p:sldId id="461" r:id="rId38"/>
    <p:sldId id="452" r:id="rId39"/>
    <p:sldId id="453" r:id="rId40"/>
    <p:sldId id="454" r:id="rId41"/>
    <p:sldId id="455" r:id="rId42"/>
    <p:sldId id="426" r:id="rId43"/>
    <p:sldId id="349" r:id="rId44"/>
    <p:sldId id="380" r:id="rId45"/>
    <p:sldId id="463" r:id="rId46"/>
    <p:sldId id="466" r:id="rId47"/>
    <p:sldId id="467" r:id="rId48"/>
    <p:sldId id="468" r:id="rId49"/>
    <p:sldId id="392" r:id="rId50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A06AD"/>
    <a:srgbClr val="388E3C"/>
    <a:srgbClr val="1D2BB3"/>
    <a:srgbClr val="4E80BD"/>
    <a:srgbClr val="95B4D7"/>
    <a:srgbClr val="324959"/>
    <a:srgbClr val="363537"/>
    <a:srgbClr val="E1E4E7"/>
    <a:srgbClr val="2F4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2" autoAdjust="0"/>
    <p:restoredTop sz="98986" autoAdjust="0"/>
  </p:normalViewPr>
  <p:slideViewPr>
    <p:cSldViewPr snapToGrid="0">
      <p:cViewPr varScale="1">
        <p:scale>
          <a:sx n="116" d="100"/>
          <a:sy n="116" d="100"/>
        </p:scale>
        <p:origin x="-1158" y="-102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71288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7854" y="6113770"/>
            <a:ext cx="9906000" cy="691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5" y="6113769"/>
            <a:ext cx="1406542" cy="691988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4" y="0"/>
            <a:ext cx="9913855" cy="702892"/>
          </a:xfrm>
          <a:prstGeom prst="rect">
            <a:avLst/>
          </a:prstGeom>
          <a:solidFill>
            <a:srgbClr val="2F4858">
              <a:alpha val="80000"/>
            </a:srgb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12201" cy="70289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913185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27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64" userDrawn="1">
          <p15:clr>
            <a:srgbClr val="FBAE40"/>
          </p15:clr>
        </p15:guide>
        <p15:guide id="4" orient="horz" pos="379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655060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19835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3514313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3192637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57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F9812-D811-4233-B3D2-22314F14E1B8}" type="datetime1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96F47-FEC8-48B7-B9A9-3E812AD92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8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7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6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985369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B6FC-4DCA-42E4-A263-BF1B21EED29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992B-D63F-474E-AE55-B7FEF2B215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927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6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5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1376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2B99-EB5B-4EC2-BE71-0AEDF23608D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BAB9D-BEFD-4517-A012-14437F59B0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896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168-1435-470E-85DE-2AA3B9DBCE0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351C0-DD14-480F-B504-8B5FA88AD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5678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943-C8CD-4DE8-BC88-BCED85B5842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54989-E722-49F4-871C-0D5795A5E7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847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FCE3-90D0-4530-9174-F66C7F2648B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2C72-C437-4CCD-9805-CB57EA021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118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BEB2-A2E5-487F-ADC0-3F072D253C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E887F-783F-4C68-9291-D2BDEC7806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003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DFB2-7CEB-474E-A698-86BA6BD9C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9F38C-A203-4E3C-AB95-D9FB9C258B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556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95FF-93A3-42DD-B55A-00F282A9900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F385E-C54F-45CF-83C9-F96944CD5D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7964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3FE1-D3A4-4F7F-90FB-92A6304147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38FA-D51C-4288-A4BD-730D4D6C4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2181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468F-70F7-4558-8FF7-5D1D709EF5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4237-DB1B-4072-B239-75B7AB1E8F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312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BA19-175A-4565-9D55-1139989963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62FE-B8E4-4EFC-977A-838109A3B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165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64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9" y="6356364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64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23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447602-46D8-47F7-A7DE-0EC39A68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6B5493-D9CD-47D3-BD16-04D3ECFD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3E177D-9E7F-48C1-9C45-D930D745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D7BD9CEE-C200-4D7B-B3DC-EBA5BC833C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706827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B6FC-4DCA-42E4-A263-BF1B21EED29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992B-D63F-474E-AE55-B7FEF2B215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0769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2B99-EB5B-4EC2-BE71-0AEDF23608D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BAB9D-BEFD-4517-A012-14437F59B0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850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168-1435-470E-85DE-2AA3B9DBCE0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351C0-DD14-480F-B504-8B5FA88AD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6909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943-C8CD-4DE8-BC88-BCED85B5842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54989-E722-49F4-871C-0D5795A5E7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38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FCE3-90D0-4530-9174-F66C7F2648B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2C72-C437-4CCD-9805-CB57EA021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250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BEB2-A2E5-487F-ADC0-3F072D253C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E887F-783F-4C68-9291-D2BDEC7806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9132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DFB2-7CEB-474E-A698-86BA6BD9C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9F38C-A203-4E3C-AB95-D9FB9C258B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544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95FF-93A3-42DD-B55A-00F282A9900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F385E-C54F-45CF-83C9-F96944CD5D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1649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3FE1-D3A4-4F7F-90FB-92A6304147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38FA-D51C-4288-A4BD-730D4D6C4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9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20250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468F-70F7-4558-8FF7-5D1D709EF5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4237-DB1B-4072-B239-75B7AB1E8F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6844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BA19-175A-4565-9D55-1139989963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62FE-B8E4-4EFC-977A-838109A3B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97518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447602-46D8-47F7-A7DE-0EC39A68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6B5493-D9CD-47D3-BD16-04D3ECFD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3E177D-9E7F-48C1-9C45-D930D745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D7BD9CEE-C200-4D7B-B3DC-EBA5BC833C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62662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7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6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824063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7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6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970296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01540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36376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35360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7854" y="6113770"/>
            <a:ext cx="9906000" cy="691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5" y="6113769"/>
            <a:ext cx="1406542" cy="691988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4" y="0"/>
            <a:ext cx="9913855" cy="702892"/>
          </a:xfrm>
          <a:prstGeom prst="rect">
            <a:avLst/>
          </a:prstGeom>
          <a:solidFill>
            <a:srgbClr val="2F4858">
              <a:alpha val="80000"/>
            </a:srgb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12201" cy="70289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23472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27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64" userDrawn="1">
          <p15:clr>
            <a:srgbClr val="FBAE40"/>
          </p15:clr>
        </p15:guide>
        <p15:guide id="4" orient="horz" pos="37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1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5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904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087724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75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F9900-E62C-4C7D-A62E-E0AD0ECFA3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253DE-D32F-45AA-AF2F-6CD2FC6330A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6BA30-51F2-4DE0-93A6-458C58D23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F9900-E62C-4C7D-A62E-E0AD0ECFA3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AFFBA-B5AA-43EF-9B8C-E5D19B8EC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36FA82-49B5-47FA-95C1-419036B42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253DE-D32F-45AA-AF2F-6CD2FC6330A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9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1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48058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4100000/" TargetMode="Externa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4100000/" TargetMode="Externa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49829"/>
            <a:ext cx="9906000" cy="4310742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4400" b="1" dirty="0" smtClean="0"/>
              <a:t>ФФСН №14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«Сведения о деятельности подразделений медицинской организации, оказывающих медицинскую помощь в стационарных условиях»</a:t>
            </a:r>
            <a:endParaRPr lang="ru-RU" sz="28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 dirty="0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4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96900" y="2043582"/>
            <a:ext cx="799624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000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7909" y="3492137"/>
            <a:ext cx="8368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утверждена  Приказом  Федеральной  службы  государственной  статистики №679 от 19.11.2018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1041" y="5939246"/>
            <a:ext cx="1229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2018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11680" y="4920343"/>
            <a:ext cx="6287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Мартыненко Елена Викторовна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Межформенный  контроль  с  ФСН№ 30 таб. 5503  на  своде</a:t>
            </a:r>
          </a:p>
          <a:p>
            <a:r>
              <a:rPr lang="ru-RU" sz="1600" b="1" dirty="0" smtClean="0"/>
              <a:t>(если  все  вскрытия  в  «своем» морге)</a:t>
            </a:r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40561"/>
              </p:ext>
            </p:extLst>
          </p:nvPr>
        </p:nvGraphicFramePr>
        <p:xfrm>
          <a:off x="115915" y="708477"/>
          <a:ext cx="9569002" cy="5260312"/>
        </p:xfrm>
        <a:graphic>
          <a:graphicData uri="http://schemas.openxmlformats.org/drawingml/2006/table">
            <a:tbl>
              <a:tblPr/>
              <a:tblGrid>
                <a:gridCol w="4108359"/>
                <a:gridCol w="708338"/>
                <a:gridCol w="605307"/>
                <a:gridCol w="1120462"/>
                <a:gridCol w="927279"/>
                <a:gridCol w="566671"/>
                <a:gridCol w="1532586"/>
              </a:tblGrid>
              <a:tr h="2703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ф.30  таб.  5530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ф.14</a:t>
                      </a:r>
                    </a:p>
                  </a:txBody>
                  <a:tcPr marL="8923" marR="8923" marT="89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3">
                <a:tc rowSpan="2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строки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Патолого-анатомические вскрытия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из гр.3 умерло в медицинских организаций, оказывающих медицинскую помощь в стационарных условиях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9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вне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медицинских организаций, оказывающих медицинскую помощь в стационарных условиях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(из гр. 3)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Число патологоанатомических вскрытий, всего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в том числе: умерших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таб.2000 гр.9+29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в том числе:  детей (0–17 лет включительно)                                                     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1.1.1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таб.2000 гр.29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из них: новорожденных, умерших в возрасте 0–6 суток (168 час.)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1.1.1.1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таб.2200 гр.3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лиц в трудоспособном возрасте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1.1.2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таб.2000 гр.9-18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лиц в возрасте старше трудоспособного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1.1.3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923" marR="8923" marT="89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8923" marR="8923" marT="89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таб.2000 гр.18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8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Какую  информацию  необходимо  предоставить   по  вскрытиям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5560"/>
              </p:ext>
            </p:extLst>
          </p:nvPr>
        </p:nvGraphicFramePr>
        <p:xfrm>
          <a:off x="5" y="927279"/>
          <a:ext cx="9906005" cy="4769546"/>
        </p:xfrm>
        <a:graphic>
          <a:graphicData uri="http://schemas.openxmlformats.org/drawingml/2006/table">
            <a:tbl>
              <a:tblPr/>
              <a:tblGrid>
                <a:gridCol w="3129567"/>
                <a:gridCol w="1687134"/>
                <a:gridCol w="1365160"/>
                <a:gridCol w="914400"/>
                <a:gridCol w="914400"/>
                <a:gridCol w="824826"/>
                <a:gridCol w="1070518"/>
              </a:tblGrid>
              <a:tr h="881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2000" algn="l" fontAlgn="t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ctr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патологоанатомическое 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вскрытие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судебно-медицинское вскрытие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  морге своего ЮЛ </a:t>
                      </a:r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t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отражено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таб.5503 ф.30  гр.10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  морге 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другого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Arial"/>
                        </a:rPr>
                        <a:t> 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ЮЛ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,  </a:t>
                      </a:r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указать 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какого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КИБ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№1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КИБ №2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endParaRPr lang="ru-RU" sz="14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t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всего 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ПАВ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200">
                <a:tc>
                  <a:txBody>
                    <a:bodyPr/>
                    <a:lstStyle/>
                    <a:p>
                      <a:pPr marL="72000" algn="l" fontAlgn="b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b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А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. Взрослые (18 лет и старше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</a:p>
                    <a:p>
                      <a:pPr marL="72000"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92"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Б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. в том числе взрослые старше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трудоспособного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 возраста</a:t>
                      </a:r>
                    </a:p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98">
                <a:tc>
                  <a:txBody>
                    <a:bodyPr/>
                    <a:lstStyle/>
                    <a:p>
                      <a:pPr marL="72000" algn="l" fontAlgn="b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l" fontAlgn="b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В.Дети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( в возрасте 0-17 вкл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.)</a:t>
                      </a:r>
                    </a:p>
                    <a:p>
                      <a:pPr marL="72000"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98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всего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(А+ В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)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Что  необходимо  иметь  по  вскрытиям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33527"/>
              </p:ext>
            </p:extLst>
          </p:nvPr>
        </p:nvGraphicFramePr>
        <p:xfrm>
          <a:off x="0" y="927291"/>
          <a:ext cx="9906004" cy="3370267"/>
        </p:xfrm>
        <a:graphic>
          <a:graphicData uri="http://schemas.openxmlformats.org/drawingml/2006/table">
            <a:tbl>
              <a:tblPr/>
              <a:tblGrid>
                <a:gridCol w="3958683"/>
                <a:gridCol w="1471961"/>
                <a:gridCol w="1263805"/>
                <a:gridCol w="749541"/>
                <a:gridCol w="677817"/>
                <a:gridCol w="713679"/>
                <a:gridCol w="1070518"/>
              </a:tblGrid>
              <a:tr h="881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2000" algn="l" fontAlgn="t"/>
                      <a:endParaRPr lang="ru-RU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72000" algn="ctr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патологоанатомическое 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вскрытие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судебно-медицинское вскрытие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  морге своего ЮЛ отражено в таб.5503 ф.30  гр.10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  морге  др. ЮЛ,  указать  какого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КИБ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№1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КИБ </a:t>
                      </a:r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№2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всего  ПАВ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2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А. Взрослые (18 лет и старше)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9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Б. в том числе взрослые старше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трудоспособного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/>
                        </a:rPr>
                        <a:t> возраста 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98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В.Дети ( в возрасте 0-17 вкл.)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всего (А+ 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6310652" y="5492849"/>
            <a:ext cx="1841679" cy="1102045"/>
          </a:xfrm>
          <a:prstGeom prst="wedgeRectCallout">
            <a:avLst>
              <a:gd name="adj1" fmla="val 66041"/>
              <a:gd name="adj2" fmla="val -266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Соответствует  графе  9 стр.1 таб. 2000</a:t>
            </a:r>
            <a:endParaRPr lang="ru-RU" b="1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8244626" y="5226063"/>
            <a:ext cx="1661374" cy="991673"/>
          </a:xfrm>
          <a:prstGeom prst="wedgeRectCallout">
            <a:avLst>
              <a:gd name="adj1" fmla="val -26904"/>
              <a:gd name="adj2" fmla="val -187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Соответствует графе 29 стр.1 таб. 2000</a:t>
            </a:r>
            <a:endParaRPr lang="ru-RU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208726" y="5052187"/>
            <a:ext cx="2434107" cy="807700"/>
          </a:xfrm>
          <a:prstGeom prst="wedgeRectCallout">
            <a:avLst>
              <a:gd name="adj1" fmla="val 50722"/>
              <a:gd name="adj2" fmla="val -1367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Соответствует  гр. 10 стр. 1.1 таб.  5530 ф.30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36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4768" y="78577"/>
            <a:ext cx="6152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262626"/>
                </a:solidFill>
                <a:latin typeface="Georgia" pitchFamily="18" charset="0"/>
                <a:cs typeface="Tahoma" pitchFamily="34" charset="0"/>
              </a:rPr>
              <a:t>ФЕДЕРАЛЬНЫЙ ПРОЕКТ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262626"/>
                </a:solidFill>
                <a:latin typeface="Georgia" pitchFamily="18" charset="0"/>
                <a:cs typeface="Tahoma" pitchFamily="34" charset="0"/>
              </a:rPr>
              <a:t>«РАЗВИТИЕ ПЕРВИЧНОЙ МЕДИКО-САНИТАРНОЙ ПОМОЩИ»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18168"/>
              </p:ext>
            </p:extLst>
          </p:nvPr>
        </p:nvGraphicFramePr>
        <p:xfrm>
          <a:off x="116462" y="1484784"/>
          <a:ext cx="9142867" cy="2477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01595"/>
                <a:gridCol w="1422223"/>
                <a:gridCol w="1219049"/>
              </a:tblGrid>
              <a:tr h="9861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95" marR="73995" marT="34151" marB="34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95" marR="73995" marT="34151" marB="34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95" marR="73995" marT="34151" marB="34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1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лиц, госпитализированных по экстренным показаниям в течение первых суток 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(форма ФСН № 14, табл. 2300, стр. 1 + табл. 2301, стр.1 / табл. 2000, стр. 10.4.2+10.4.3+10.7.1+ 10.7.2+10.7.3+10.7.4+10.7.5</a:t>
                      </a:r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гр. 4+8+22+28)</a:t>
                      </a:r>
                      <a:endParaRPr lang="ru-RU" sz="16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3995" marR="73995" marT="34151" marB="341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95" marR="73995" marT="34151" marB="34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 (РФ)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95" marR="73995" marT="34151" marB="34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996307" y="5125498"/>
            <a:ext cx="5516866" cy="298067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 defTabSz="685800" eaLnBrk="1" latinLnBrk="0" hangingPunct="1">
              <a:lnSpc>
                <a:spcPct val="90000"/>
              </a:lnSpc>
              <a:buNone/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cxnSp>
        <p:nvCxnSpPr>
          <p:cNvPr id="9" name="Прямая соединительная линия 9"/>
          <p:cNvCxnSpPr/>
          <p:nvPr/>
        </p:nvCxnSpPr>
        <p:spPr>
          <a:xfrm flipV="1">
            <a:off x="2144688" y="529607"/>
            <a:ext cx="7183986" cy="7899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5"/>
          <p:cNvCxnSpPr/>
          <p:nvPr/>
        </p:nvCxnSpPr>
        <p:spPr>
          <a:xfrm>
            <a:off x="9328674" y="529597"/>
            <a:ext cx="496589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2"/>
            <a:ext cx="199260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96113" y="6356362"/>
            <a:ext cx="2228850" cy="365125"/>
          </a:xfrm>
          <a:prstGeom prst="rect">
            <a:avLst/>
          </a:prstGeom>
        </p:spPr>
        <p:txBody>
          <a:bodyPr/>
          <a:lstStyle/>
          <a:p>
            <a:fld id="{A558E71C-4822-45F3-83C5-4AF5BEAEA2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6679" y="4797152"/>
            <a:ext cx="5928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017"/>
            </a:pPr>
            <a:r>
              <a:rPr lang="ru-RU" dirty="0" smtClean="0"/>
              <a:t> год:</a:t>
            </a:r>
          </a:p>
          <a:p>
            <a:endParaRPr lang="ru-RU" dirty="0" smtClean="0"/>
          </a:p>
          <a:p>
            <a:r>
              <a:rPr lang="ru-RU" dirty="0" smtClean="0"/>
              <a:t>Москва-73,5</a:t>
            </a:r>
          </a:p>
          <a:p>
            <a:endParaRPr lang="ru-RU" dirty="0" smtClean="0"/>
          </a:p>
          <a:p>
            <a:r>
              <a:rPr lang="ru-RU" dirty="0" smtClean="0"/>
              <a:t>Территория-69,9        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6574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94471" y="2908"/>
            <a:ext cx="9711529" cy="596718"/>
          </a:xfrm>
        </p:spPr>
        <p:txBody>
          <a:bodyPr/>
          <a:lstStyle/>
          <a:p>
            <a:r>
              <a:rPr lang="ru-RU" b="1" dirty="0" smtClean="0"/>
              <a:t>Инфаркт  миокарда: особенности  регистрации заболеваемости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0385" y="620696"/>
            <a:ext cx="934170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Острый  инфаркт  миокарда - до  28 дней,</a:t>
            </a:r>
          </a:p>
          <a:p>
            <a:r>
              <a:rPr lang="ru-RU" sz="2400" dirty="0" smtClean="0"/>
              <a:t>Повторный  инфаркт  миокарда - это  ИМ,  случившийся  в  срок  до  28  дней  от  начала  регистрации  острого  инфаркта  миокарда.</a:t>
            </a:r>
          </a:p>
          <a:p>
            <a:r>
              <a:rPr lang="ru-RU" sz="2400" dirty="0" smtClean="0"/>
              <a:t>Каждый  следующий  инфаркт  миокарда,  случившийся  в  сроки  позднее  28  дней  считается  острым. </a:t>
            </a:r>
          </a:p>
          <a:p>
            <a:r>
              <a:rPr lang="ru-RU" sz="2400" dirty="0" smtClean="0"/>
              <a:t>Вся  госпитализация  по  инфаркту  миокарда  осуществляется  по  экстренным  показаниям.</a:t>
            </a:r>
          </a:p>
          <a:p>
            <a:endParaRPr lang="ru-RU" sz="2400" b="1" dirty="0" smtClean="0"/>
          </a:p>
          <a:p>
            <a:r>
              <a:rPr lang="ru-RU" sz="2000" i="1" dirty="0" smtClean="0"/>
              <a:t>Из  письма  МЗ РФ №13-7/10/2-1691 от 14 марта 2013 г.:</a:t>
            </a:r>
          </a:p>
          <a:p>
            <a:r>
              <a:rPr lang="ru-RU" sz="2400" dirty="0" smtClean="0"/>
              <a:t>4.2 Блок «Ишемические  болезни  сердца» (</a:t>
            </a:r>
            <a:r>
              <a:rPr lang="en-US" sz="2400" dirty="0" smtClean="0"/>
              <a:t>I20-I25)</a:t>
            </a:r>
            <a:r>
              <a:rPr lang="ru-RU" sz="2400" dirty="0" smtClean="0"/>
              <a:t>…</a:t>
            </a:r>
          </a:p>
          <a:p>
            <a:r>
              <a:rPr lang="ru-RU" sz="2400" dirty="0" smtClean="0"/>
              <a:t>4.2.3. Если  в  пределах  одного  эпизода  оказания  медицинской  помощи закончилась  первая  госпитализация  и  началась  вторая,  то  </a:t>
            </a:r>
            <a:r>
              <a:rPr lang="ru-RU" sz="2400" u="sng" dirty="0" smtClean="0"/>
              <a:t>при  второй  госпитализации  регистрируется  постинфарктный  кардиосклероз (</a:t>
            </a:r>
            <a:r>
              <a:rPr lang="en-US" sz="2400" u="sng" dirty="0" smtClean="0"/>
              <a:t>I2</a:t>
            </a:r>
            <a:r>
              <a:rPr lang="ru-RU" sz="2400" u="sng" dirty="0" smtClean="0"/>
              <a:t>5.8)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47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Инсульты: особенности  регистрация  заболеваемости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02" y="692700"/>
            <a:ext cx="912739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Острые  формы  цереброваскулярных  заболеваний </a:t>
            </a:r>
            <a:r>
              <a:rPr lang="ru-RU" dirty="0"/>
              <a:t>(</a:t>
            </a:r>
            <a:r>
              <a:rPr lang="en-US" dirty="0" smtClean="0"/>
              <a:t>I</a:t>
            </a:r>
            <a:r>
              <a:rPr lang="ru-RU" dirty="0" smtClean="0"/>
              <a:t>60</a:t>
            </a:r>
            <a:r>
              <a:rPr lang="en-US" dirty="0" smtClean="0"/>
              <a:t>-I</a:t>
            </a:r>
            <a:r>
              <a:rPr lang="ru-RU" dirty="0" smtClean="0"/>
              <a:t>66</a:t>
            </a:r>
            <a:r>
              <a:rPr lang="en-US" dirty="0" smtClean="0"/>
              <a:t>)</a:t>
            </a:r>
            <a:r>
              <a:rPr lang="ru-RU" dirty="0" smtClean="0"/>
              <a:t>  включают  в  соответствующие  строки  по  заключительному  диагнозу,  если  стационарное  лечение  началось  до  30  дней  от  начала  заболевания.</a:t>
            </a:r>
          </a:p>
          <a:p>
            <a:endParaRPr lang="ru-RU" dirty="0"/>
          </a:p>
          <a:p>
            <a:r>
              <a:rPr lang="ru-RU" dirty="0"/>
              <a:t>Вся  госпитализация  по  </a:t>
            </a:r>
            <a:r>
              <a:rPr lang="ru-RU" dirty="0" smtClean="0"/>
              <a:t>острым формам  ЦВБ </a:t>
            </a:r>
            <a:r>
              <a:rPr lang="ru-RU" dirty="0"/>
              <a:t>осуществляется  по  экстренным  показаниям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1400" dirty="0"/>
              <a:t>Из  письма  МЗ РФ №13-7/10/2-1691 от 14 марта 2013 г.:</a:t>
            </a:r>
          </a:p>
          <a:p>
            <a:r>
              <a:rPr lang="ru-RU" sz="1400" dirty="0" smtClean="0"/>
              <a:t>4.3 </a:t>
            </a:r>
            <a:r>
              <a:rPr lang="ru-RU" sz="1400" dirty="0"/>
              <a:t>Блок </a:t>
            </a:r>
            <a:r>
              <a:rPr lang="ru-RU" sz="1400" dirty="0" smtClean="0"/>
              <a:t>«цереброваскулярные  болезни» </a:t>
            </a:r>
            <a:r>
              <a:rPr lang="ru-RU" sz="1400" dirty="0"/>
              <a:t>(</a:t>
            </a:r>
            <a:r>
              <a:rPr lang="en-US" sz="1400" dirty="0" smtClean="0"/>
              <a:t>I</a:t>
            </a:r>
            <a:r>
              <a:rPr lang="ru-RU" sz="1400" dirty="0" smtClean="0"/>
              <a:t>60</a:t>
            </a:r>
            <a:r>
              <a:rPr lang="en-US" sz="1400" dirty="0" smtClean="0"/>
              <a:t>-I</a:t>
            </a:r>
            <a:r>
              <a:rPr lang="ru-RU" sz="1400" dirty="0" smtClean="0"/>
              <a:t>66</a:t>
            </a:r>
            <a:r>
              <a:rPr lang="en-US" sz="1400" dirty="0" smtClean="0"/>
              <a:t>)</a:t>
            </a:r>
            <a:endParaRPr lang="ru-RU" sz="1400" dirty="0"/>
          </a:p>
          <a:p>
            <a:r>
              <a:rPr lang="ru-RU" dirty="0" smtClean="0"/>
              <a:t>4.3.3</a:t>
            </a:r>
            <a:r>
              <a:rPr lang="ru-RU" dirty="0"/>
              <a:t>. Если  в  пределах  одного  эпизода  оказания  медицинской  помощи закончилась  первая  госпитализация  и  началась  вторая,  то  при  второй  госпитализации  регистрируется  </a:t>
            </a:r>
            <a:r>
              <a:rPr lang="ru-RU" dirty="0" smtClean="0"/>
              <a:t>хроническую  форму цереброваскулярных болезней </a:t>
            </a:r>
            <a:r>
              <a:rPr lang="ru-RU" dirty="0"/>
              <a:t>(</a:t>
            </a:r>
            <a:r>
              <a:rPr lang="en-US" dirty="0" smtClean="0"/>
              <a:t>I</a:t>
            </a:r>
            <a:r>
              <a:rPr lang="ru-RU" dirty="0" smtClean="0"/>
              <a:t>67) или  одно  из  состояний  в  рубриках  конкретных  неврологический  расстройств:</a:t>
            </a:r>
          </a:p>
          <a:p>
            <a:endParaRPr lang="ru-RU" sz="1600" dirty="0" smtClean="0"/>
          </a:p>
          <a:p>
            <a:r>
              <a:rPr lang="ru-RU" sz="1600" i="1" dirty="0" smtClean="0">
                <a:solidFill>
                  <a:srgbClr val="FF0000"/>
                </a:solidFill>
              </a:rPr>
              <a:t>Ишемия  </a:t>
            </a:r>
            <a:r>
              <a:rPr lang="ru-RU" sz="1600" i="1" dirty="0">
                <a:solidFill>
                  <a:srgbClr val="FF0000"/>
                </a:solidFill>
              </a:rPr>
              <a:t>мозга  хроническая </a:t>
            </a:r>
            <a:r>
              <a:rPr lang="en-US" sz="1600" i="1" dirty="0">
                <a:solidFill>
                  <a:srgbClr val="FF0000"/>
                </a:solidFill>
              </a:rPr>
              <a:t>I67,8</a:t>
            </a:r>
            <a:r>
              <a:rPr lang="ru-RU" sz="1600" i="1" dirty="0">
                <a:solidFill>
                  <a:srgbClr val="FF0000"/>
                </a:solidFill>
              </a:rPr>
              <a:t>; </a:t>
            </a:r>
            <a:endParaRPr lang="ru-RU" sz="1600" i="1" dirty="0" smtClean="0">
              <a:solidFill>
                <a:srgbClr val="FF0000"/>
              </a:solidFill>
            </a:endParaRPr>
          </a:p>
          <a:p>
            <a:r>
              <a:rPr lang="ru-RU" sz="1600" i="1" dirty="0">
                <a:solidFill>
                  <a:srgbClr val="FF0000"/>
                </a:solidFill>
              </a:rPr>
              <a:t>Ц</a:t>
            </a:r>
            <a:r>
              <a:rPr lang="ru-RU" sz="1600" i="1" dirty="0" smtClean="0">
                <a:solidFill>
                  <a:srgbClr val="FF0000"/>
                </a:solidFill>
              </a:rPr>
              <a:t>еребральный  </a:t>
            </a:r>
            <a:r>
              <a:rPr lang="ru-RU" sz="1600" i="1" dirty="0">
                <a:solidFill>
                  <a:srgbClr val="FF0000"/>
                </a:solidFill>
              </a:rPr>
              <a:t>атеросклероз </a:t>
            </a:r>
            <a:r>
              <a:rPr lang="en-US" sz="1600" i="1" dirty="0">
                <a:solidFill>
                  <a:srgbClr val="FF0000"/>
                </a:solidFill>
              </a:rPr>
              <a:t> I</a:t>
            </a:r>
            <a:r>
              <a:rPr lang="ru-RU" sz="1600" i="1" dirty="0" smtClean="0">
                <a:solidFill>
                  <a:srgbClr val="FF0000"/>
                </a:solidFill>
              </a:rPr>
              <a:t>67,2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Энцефалопатия неуточненная </a:t>
            </a:r>
            <a:r>
              <a:rPr lang="en-US" sz="1600" i="1" dirty="0" smtClean="0">
                <a:solidFill>
                  <a:srgbClr val="FF0000"/>
                </a:solidFill>
              </a:rPr>
              <a:t>G93,4</a:t>
            </a:r>
            <a:endParaRPr lang="ru-RU" sz="1600" i="1" dirty="0">
              <a:solidFill>
                <a:srgbClr val="FF0000"/>
              </a:solidFill>
            </a:endParaRPr>
          </a:p>
          <a:p>
            <a:r>
              <a:rPr lang="ru-RU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Эпилепсия </a:t>
            </a:r>
            <a:r>
              <a:rPr lang="en-US" sz="1600" i="1" dirty="0">
                <a:solidFill>
                  <a:srgbClr val="FF0000"/>
                </a:solidFill>
              </a:rPr>
              <a:t>G </a:t>
            </a:r>
            <a:r>
              <a:rPr lang="ru-RU" sz="1600" i="1" dirty="0">
                <a:solidFill>
                  <a:srgbClr val="FF0000"/>
                </a:solidFill>
              </a:rPr>
              <a:t>40 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Паралич </a:t>
            </a:r>
            <a:r>
              <a:rPr lang="en-US" sz="1600" i="1" dirty="0" smtClean="0">
                <a:solidFill>
                  <a:srgbClr val="FF0000"/>
                </a:solidFill>
              </a:rPr>
              <a:t>G</a:t>
            </a:r>
            <a:r>
              <a:rPr lang="ru-RU" sz="1600" i="1" dirty="0" smtClean="0">
                <a:solidFill>
                  <a:srgbClr val="FF0000"/>
                </a:solidFill>
              </a:rPr>
              <a:t> 81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Нарушение </a:t>
            </a:r>
            <a:r>
              <a:rPr lang="ru-RU" sz="16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функций мочевого </a:t>
            </a:r>
            <a:r>
              <a:rPr lang="ru-RU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пузыря </a:t>
            </a:r>
            <a:r>
              <a:rPr lang="en-US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N </a:t>
            </a:r>
            <a:r>
              <a:rPr lang="en-US" sz="16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3</a:t>
            </a:r>
            <a:r>
              <a:rPr lang="ru-RU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1.2</a:t>
            </a:r>
            <a:r>
              <a:rPr lang="en-US" sz="1600" i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3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50489" y="2908"/>
            <a:ext cx="9361040" cy="596718"/>
          </a:xfrm>
        </p:spPr>
        <p:txBody>
          <a:bodyPr/>
          <a:lstStyle/>
          <a:p>
            <a:r>
              <a:rPr lang="ru-RU" b="1" dirty="0"/>
              <a:t>ФОРМА № 106/У-08 </a:t>
            </a:r>
            <a:r>
              <a:rPr lang="ru-RU" b="1" dirty="0" smtClean="0"/>
              <a:t>«МЕДИЦИНСКОЕ </a:t>
            </a:r>
            <a:r>
              <a:rPr lang="ru-RU" b="1" dirty="0"/>
              <a:t>СВИДЕТЕЛЬСТВО О </a:t>
            </a:r>
            <a:r>
              <a:rPr lang="ru-RU" b="1" dirty="0" smtClean="0"/>
              <a:t>СМЕРТИ»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02" y="798490"/>
            <a:ext cx="4043965" cy="553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70" y="528034"/>
            <a:ext cx="4353057" cy="580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9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272480" y="2908"/>
            <a:ext cx="9517057" cy="596718"/>
          </a:xfrm>
        </p:spPr>
        <p:txBody>
          <a:bodyPr/>
          <a:lstStyle/>
          <a:p>
            <a:r>
              <a:rPr lang="ru-RU" b="1" dirty="0" smtClean="0"/>
              <a:t>ФОРМА </a:t>
            </a:r>
            <a:r>
              <a:rPr lang="ru-RU" b="1" dirty="0"/>
              <a:t>№ 106/У-08 </a:t>
            </a:r>
            <a:r>
              <a:rPr lang="ru-RU" b="1" dirty="0" smtClean="0"/>
              <a:t>«МЕДИЦИНСКОЕ </a:t>
            </a:r>
            <a:r>
              <a:rPr lang="ru-RU" b="1" dirty="0"/>
              <a:t>СВИДЕТЕЛЬСТВО О </a:t>
            </a:r>
            <a:r>
              <a:rPr lang="ru-RU" b="1" dirty="0" smtClean="0"/>
              <a:t>СМЕРТИ» 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023306"/>
              </p:ext>
            </p:extLst>
          </p:nvPr>
        </p:nvGraphicFramePr>
        <p:xfrm>
          <a:off x="193183" y="1184866"/>
          <a:ext cx="9581882" cy="412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4" imgW="6922053" imgH="2608265" progId="Word.Document.12">
                  <p:embed/>
                </p:oleObj>
              </mc:Choice>
              <mc:Fallback>
                <p:oleObj name="Document" r:id="rId4" imgW="6922053" imgH="2608265" progId="Word.Document.12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83" y="1184866"/>
                        <a:ext cx="9581882" cy="4121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1635617" y="3554569"/>
            <a:ext cx="3979572" cy="0"/>
          </a:xfrm>
          <a:prstGeom prst="line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83335" y="3065172"/>
            <a:ext cx="373488" cy="347730"/>
          </a:xfrm>
          <a:prstGeom prst="ellipse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479971" y="3026230"/>
            <a:ext cx="1164772" cy="386672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06506" y="2908"/>
            <a:ext cx="9283031" cy="596718"/>
          </a:xfrm>
        </p:spPr>
        <p:txBody>
          <a:bodyPr/>
          <a:lstStyle/>
          <a:p>
            <a:r>
              <a:rPr lang="ru-RU" b="1" dirty="0" smtClean="0"/>
              <a:t>Инфаркт  </a:t>
            </a:r>
            <a:r>
              <a:rPr lang="ru-RU" b="1" dirty="0"/>
              <a:t>миокарда: особенности  регистрации  </a:t>
            </a:r>
            <a:r>
              <a:rPr lang="ru-RU" b="1" dirty="0" smtClean="0"/>
              <a:t>смертности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4558" y="1166852"/>
            <a:ext cx="81129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Все  случаи  смерти  от инфаркта  миокарда  относят  к  смерти  от  острого  инфаркта  миокарда. </a:t>
            </a:r>
            <a:endParaRPr lang="ru-RU" sz="2000" dirty="0" smtClean="0"/>
          </a:p>
          <a:p>
            <a:r>
              <a:rPr lang="ru-RU" sz="2000" dirty="0" smtClean="0"/>
              <a:t>В  </a:t>
            </a:r>
            <a:r>
              <a:rPr lang="ru-RU" sz="2000" dirty="0"/>
              <a:t>случае  смерти  от  острого  и  повторного  инфаркта  миокарда  следует  помнить, что  не все  случаи  инфарктов  миокарда  кодируются </a:t>
            </a:r>
            <a:r>
              <a:rPr lang="en-US" sz="2000" dirty="0" smtClean="0"/>
              <a:t>I2</a:t>
            </a:r>
            <a:r>
              <a:rPr lang="ru-RU" sz="2000" dirty="0" smtClean="0"/>
              <a:t>1</a:t>
            </a:r>
            <a:r>
              <a:rPr lang="en-US" sz="2000" dirty="0" smtClean="0"/>
              <a:t>-I2</a:t>
            </a:r>
            <a:r>
              <a:rPr lang="ru-RU" sz="2000" dirty="0"/>
              <a:t>2: </a:t>
            </a:r>
            <a:endParaRPr lang="ru-RU" sz="2000" dirty="0" smtClean="0"/>
          </a:p>
          <a:p>
            <a:r>
              <a:rPr lang="ru-RU" sz="2000" b="1" u="sng" dirty="0" smtClean="0"/>
              <a:t>при  </a:t>
            </a:r>
            <a:r>
              <a:rPr lang="ru-RU" sz="2000" b="1" u="sng" dirty="0"/>
              <a:t>сочетании  острого  или  повторного  инфарктов  миокарда  со  злокачественными  новообразованиями,  сахарным  диабетом  или  бронхиальной  астмой  первоначальной  причиной  смерти  считают  эти  заболевания</a:t>
            </a:r>
            <a:r>
              <a:rPr lang="ru-RU" sz="2000" dirty="0"/>
              <a:t>,  а  инфаркты  миокарда  их  осложнениями (МКБ-10, т.2 стр.75). </a:t>
            </a:r>
            <a:endParaRPr lang="ru-RU" sz="2000" dirty="0" smtClean="0"/>
          </a:p>
          <a:p>
            <a:r>
              <a:rPr lang="ru-RU" sz="2000" dirty="0" smtClean="0"/>
              <a:t>Данные  </a:t>
            </a:r>
            <a:r>
              <a:rPr lang="ru-RU" sz="2000" dirty="0"/>
              <a:t>сочетания  должны  быть  правильно  отражены  в  заключительном  посмертном  диагнозе, промежуток  времени  сохраняется </a:t>
            </a:r>
            <a:r>
              <a:rPr lang="ru-RU" sz="2000" dirty="0" smtClean="0"/>
              <a:t> – не  </a:t>
            </a:r>
            <a:r>
              <a:rPr lang="ru-RU" sz="2000" dirty="0"/>
              <a:t>позднее  28 дней от  начала  заболевания  или  в  пределах эпизода  оказания 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16855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Инсульты: особенности  </a:t>
            </a:r>
            <a:r>
              <a:rPr lang="ru-RU" b="1" dirty="0" smtClean="0"/>
              <a:t>регистрация  смертности.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489" y="1124748"/>
            <a:ext cx="912701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ru-RU" sz="2400" dirty="0"/>
              <a:t>В  случае  смерти  от  острых форм ЦВБ  следует  помнить, что  не все  случаи кодируются </a:t>
            </a:r>
            <a:r>
              <a:rPr lang="en-US" sz="2400" dirty="0"/>
              <a:t>I</a:t>
            </a:r>
            <a:r>
              <a:rPr lang="ru-RU" sz="2400" dirty="0"/>
              <a:t>60</a:t>
            </a:r>
            <a:r>
              <a:rPr lang="en-US" sz="2400" dirty="0"/>
              <a:t>-I</a:t>
            </a:r>
            <a:r>
              <a:rPr lang="ru-RU" sz="2400" dirty="0"/>
              <a:t>64: </a:t>
            </a:r>
            <a:endParaRPr lang="ru-RU" sz="2400" dirty="0" smtClean="0"/>
          </a:p>
          <a:p>
            <a:r>
              <a:rPr lang="ru-RU" sz="2400" b="1" u="sng" dirty="0" smtClean="0"/>
              <a:t>при  </a:t>
            </a:r>
            <a:r>
              <a:rPr lang="ru-RU" sz="2400" b="1" u="sng" dirty="0"/>
              <a:t>сочетании  острых форм ЦВБ  со  злокачественными  новообразованиями,  сахарным  диабетом  или  бронхиальной  астмой  первоначальной  причиной  смерти  считают  эти  заболевания</a:t>
            </a:r>
            <a:r>
              <a:rPr lang="ru-RU" sz="2400" dirty="0"/>
              <a:t>,  а острые формы  ЦВБ их  осложнениями (МКБ-10, т.2 стр.75). </a:t>
            </a:r>
            <a:endParaRPr lang="ru-RU" sz="2400" dirty="0" smtClean="0"/>
          </a:p>
          <a:p>
            <a:r>
              <a:rPr lang="ru-RU" sz="2400" dirty="0" smtClean="0"/>
              <a:t>Данные  </a:t>
            </a:r>
            <a:r>
              <a:rPr lang="ru-RU" sz="2400" dirty="0"/>
              <a:t>сочетания  должны  быть  правильно  отражены  в  заключительном  посмертном  диагнозе, промежуток  времени  сохраняется </a:t>
            </a:r>
            <a:r>
              <a:rPr lang="ru-RU" sz="2400" dirty="0" smtClean="0"/>
              <a:t>– не  </a:t>
            </a:r>
            <a:r>
              <a:rPr lang="ru-RU" sz="2400" dirty="0"/>
              <a:t>позднее  30 дней от  начала  заболевания  или  в  пределах эпизода  оказания  медицинской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5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09090" y="0"/>
            <a:ext cx="8748713" cy="596718"/>
          </a:xfrm>
        </p:spPr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</a:rPr>
              <a:t>Приказ  Федеральной  службы  государственной  статистики (РОССТАТ) </a:t>
            </a:r>
            <a:r>
              <a:rPr lang="ru-RU" sz="1400" b="1" dirty="0" smtClean="0">
                <a:solidFill>
                  <a:srgbClr val="FF0000"/>
                </a:solidFill>
              </a:rPr>
              <a:t>№679 </a:t>
            </a:r>
            <a:r>
              <a:rPr lang="ru-RU" sz="1400" b="1" dirty="0">
                <a:solidFill>
                  <a:srgbClr val="FF0000"/>
                </a:solidFill>
              </a:rPr>
              <a:t>от </a:t>
            </a:r>
            <a:r>
              <a:rPr lang="ru-RU" sz="1400" b="1" dirty="0" smtClean="0">
                <a:solidFill>
                  <a:srgbClr val="FF0000"/>
                </a:solidFill>
              </a:rPr>
              <a:t>19.11.2018 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742" y="946086"/>
            <a:ext cx="8268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"Об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охраны здоровья"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667" y="1967331"/>
            <a:ext cx="887306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/>
              <a:t>Утвердить представленные Министерством здравоохранения Российской Федерации прилагаемые годовые формы федерального статистического наблюдения с указаниями по их заполнению, сбор и обработка данных по которым осуществляется в системе Минздрава России, и ввести их в действие с отчета за 2018 год:</a:t>
            </a:r>
          </a:p>
          <a:p>
            <a:pPr marL="342900" indent="-342900"/>
            <a:r>
              <a:rPr lang="ru-RU" sz="1400" dirty="0" smtClean="0"/>
              <a:t>       -   N 14 "Сведения о деятельности подразделений медицинской организации, оказывающих медицинскую помощь в стационарных условиях ( Приложение  №1)</a:t>
            </a:r>
          </a:p>
          <a:p>
            <a:pPr marL="342900" indent="-342900"/>
            <a:r>
              <a:rPr lang="ru-RU" sz="1400" dirty="0" smtClean="0"/>
              <a:t>…</a:t>
            </a:r>
          </a:p>
          <a:p>
            <a:pPr marL="342900" indent="-342900"/>
            <a:r>
              <a:rPr lang="ru-RU" sz="1400" dirty="0" smtClean="0"/>
              <a:t>2. Установить предоставление данных по указанным в </a:t>
            </a:r>
            <a:r>
              <a:rPr lang="ru-RU" sz="1400" dirty="0" smtClean="0">
                <a:hlinkClick r:id="rId2"/>
              </a:rPr>
              <a:t>пункте 1</a:t>
            </a:r>
            <a:r>
              <a:rPr lang="ru-RU" sz="1400" dirty="0" smtClean="0"/>
              <a:t> настоящего приказа формам федерального статистического наблюдения по адресам и в сроки, установленные в формах.</a:t>
            </a:r>
          </a:p>
          <a:p>
            <a:pPr marL="342900" indent="-342900"/>
            <a:r>
              <a:rPr lang="ru-RU" sz="1400" dirty="0" smtClean="0"/>
              <a:t>…</a:t>
            </a:r>
          </a:p>
          <a:p>
            <a:pPr marL="342900" indent="-342900"/>
            <a:r>
              <a:rPr lang="ru-RU" sz="1400" dirty="0" smtClean="0"/>
              <a:t>3. С введением указанного в </a:t>
            </a:r>
            <a:r>
              <a:rPr lang="ru-RU" sz="1400" dirty="0" smtClean="0">
                <a:hlinkClick r:id="rId2"/>
              </a:rPr>
              <a:t>пункте 1</a:t>
            </a:r>
            <a:r>
              <a:rPr lang="ru-RU" sz="1400" dirty="0" smtClean="0"/>
              <a:t> настоящего приказа статистического инструментария признать утратившими силу:</a:t>
            </a:r>
          </a:p>
          <a:p>
            <a:pPr marL="342900" indent="-342900"/>
            <a:r>
              <a:rPr lang="ru-RU" sz="1400" dirty="0" smtClean="0"/>
              <a:t>…</a:t>
            </a:r>
          </a:p>
          <a:p>
            <a:r>
              <a:rPr lang="ru-RU" sz="1400" dirty="0" smtClean="0"/>
              <a:t>Приложение </a:t>
            </a:r>
            <a:r>
              <a:rPr lang="ru-RU" sz="1400" dirty="0"/>
              <a:t>№</a:t>
            </a:r>
            <a:r>
              <a:rPr lang="ru-RU" sz="1400" dirty="0" smtClean="0"/>
              <a:t>2  «Форма </a:t>
            </a:r>
            <a:r>
              <a:rPr lang="ru-RU" sz="1400" dirty="0"/>
              <a:t>федерального статистического наблюдения N 14 "Сведения о деятельности подразделений медицинской организации, оказывающих медицинскую помощь в стационарных </a:t>
            </a:r>
            <a:r>
              <a:rPr lang="ru-RU" sz="1400" dirty="0" smtClean="0"/>
              <a:t>условиях«,  утвержденное  </a:t>
            </a:r>
            <a:r>
              <a:rPr lang="ru-RU" sz="1400" dirty="0"/>
              <a:t> </a:t>
            </a:r>
            <a:r>
              <a:rPr lang="ru-RU" sz="1400" dirty="0" smtClean="0"/>
              <a:t>Приказом  Росстата от 27 декабря  2016 г. N 866 "Об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охраны здоровья";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«</a:t>
            </a:r>
            <a:r>
              <a:rPr lang="ru-RU" b="1" dirty="0">
                <a:latin typeface="Century Gothic" panose="020B0502020202020204" pitchFamily="34" charset="0"/>
              </a:rPr>
              <a:t>ЗЛОКАЧЕСТВЕННЫЕ НОВООБРАЗОВАНИЯ» (</a:t>
            </a:r>
            <a:r>
              <a:rPr lang="ru-RU" b="1" dirty="0" smtClean="0">
                <a:latin typeface="Century Gothic" panose="020B0502020202020204" pitchFamily="34" charset="0"/>
              </a:rPr>
              <a:t>С00-С97)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6506" y="1052738"/>
            <a:ext cx="88929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ndara" panose="020E0502030303020204" pitchFamily="34" charset="0"/>
              </a:rPr>
              <a:t>У пациентов с диагнозом злокачественного новообразования </a:t>
            </a:r>
          </a:p>
          <a:p>
            <a:r>
              <a:rPr lang="ru-RU" sz="2000" b="1" dirty="0">
                <a:latin typeface="Candara" panose="020E0502030303020204" pitchFamily="34" charset="0"/>
              </a:rPr>
              <a:t>не всегда эти состояния являются первоначальной причиной </a:t>
            </a:r>
            <a:r>
              <a:rPr lang="ru-RU" sz="2000" b="1" dirty="0" smtClean="0">
                <a:latin typeface="Candara" panose="020E0502030303020204" pitchFamily="34" charset="0"/>
              </a:rPr>
              <a:t>смерти.</a:t>
            </a:r>
            <a:endParaRPr lang="ru-RU" sz="2000" b="1" dirty="0">
              <a:latin typeface="Candara" panose="020E0502030303020204" pitchFamily="34" charset="0"/>
            </a:endParaRPr>
          </a:p>
          <a:p>
            <a:r>
              <a:rPr lang="ru-RU" sz="2000" b="1" dirty="0">
                <a:latin typeface="Candara" panose="020E0502030303020204" pitchFamily="34" charset="0"/>
              </a:rPr>
              <a:t>Нужно различать два понятия</a:t>
            </a:r>
            <a:r>
              <a:rPr lang="ru-RU" sz="2000" b="1" dirty="0" smtClean="0">
                <a:latin typeface="Candara" panose="020E0502030303020204" pitchFamily="34" charset="0"/>
              </a:rPr>
              <a:t>:</a:t>
            </a:r>
          </a:p>
          <a:p>
            <a:endParaRPr lang="ru-RU" b="1" dirty="0">
              <a:latin typeface="Candara" panose="020E0502030303020204" pitchFamily="34" charset="0"/>
            </a:endParaRPr>
          </a:p>
          <a:p>
            <a:endParaRPr lang="ru-RU" b="1" dirty="0" smtClean="0">
              <a:latin typeface="Candara" panose="020E0502030303020204" pitchFamily="34" charset="0"/>
            </a:endParaRPr>
          </a:p>
          <a:p>
            <a:pPr algn="just"/>
            <a:r>
              <a:rPr lang="ru-RU" b="1" dirty="0">
                <a:latin typeface="Candara" panose="020E0502030303020204" pitchFamily="34" charset="0"/>
              </a:rPr>
              <a:t>1. Летальный исход онкологического больного, находящегося под диспансерным наблюдением после радикального </a:t>
            </a:r>
            <a:r>
              <a:rPr lang="ru-RU" b="1" dirty="0" smtClean="0">
                <a:latin typeface="Candara" panose="020E0502030303020204" pitchFamily="34" charset="0"/>
              </a:rPr>
              <a:t>лечения </a:t>
            </a:r>
            <a:r>
              <a:rPr lang="ru-RU" b="1" dirty="0">
                <a:latin typeface="Candara" panose="020E0502030303020204" pitchFamily="34" charset="0"/>
              </a:rPr>
              <a:t>и отсутствия рецидива злокачественного новообразования (например, «состояние выздоровления после химиотерапии», код </a:t>
            </a:r>
            <a:r>
              <a:rPr lang="ru-RU" b="1" dirty="0" smtClean="0">
                <a:latin typeface="Candara" panose="020E0502030303020204" pitchFamily="34" charset="0"/>
              </a:rPr>
              <a:t>Z54.2 или  ЗНО  в  личном  анамнезе </a:t>
            </a:r>
            <a:r>
              <a:rPr lang="en-US" b="1" dirty="0" smtClean="0">
                <a:latin typeface="Candara" panose="020E0502030303020204" pitchFamily="34" charset="0"/>
              </a:rPr>
              <a:t>Z</a:t>
            </a:r>
            <a:r>
              <a:rPr lang="ru-RU" b="1" dirty="0" smtClean="0">
                <a:latin typeface="Candara" panose="020E0502030303020204" pitchFamily="34" charset="0"/>
              </a:rPr>
              <a:t> 85) </a:t>
            </a:r>
            <a:r>
              <a:rPr lang="ru-RU" b="1" dirty="0">
                <a:latin typeface="Candara" panose="020E0502030303020204" pitchFamily="34" charset="0"/>
              </a:rPr>
              <a:t>– </a:t>
            </a:r>
            <a:r>
              <a:rPr lang="ru-RU" b="1" u="sng" dirty="0">
                <a:latin typeface="Candara" panose="020E0502030303020204" pitchFamily="34" charset="0"/>
              </a:rPr>
              <a:t>такие случаи не должны входить в статистику смертности от злокачественных </a:t>
            </a:r>
            <a:r>
              <a:rPr lang="ru-RU" b="1" u="sng" dirty="0" smtClean="0">
                <a:latin typeface="Candara" panose="020E0502030303020204" pitchFamily="34" charset="0"/>
              </a:rPr>
              <a:t>новообразований</a:t>
            </a:r>
          </a:p>
          <a:p>
            <a:endParaRPr lang="ru-RU" b="1" dirty="0">
              <a:latin typeface="Candara" panose="020E0502030303020204" pitchFamily="34" charset="0"/>
            </a:endParaRPr>
          </a:p>
          <a:p>
            <a:r>
              <a:rPr lang="ru-RU" b="1" dirty="0">
                <a:latin typeface="Candara" panose="020E0502030303020204" pitchFamily="34" charset="0"/>
              </a:rPr>
              <a:t>2. Летальный исход пациента от прогрессирующего злокачественного новообразования или рецидива его после проведенного лечения. Этот контингент пациентов формирует статистику смертности от злокачественных новообразований</a:t>
            </a:r>
          </a:p>
          <a:p>
            <a:endParaRPr lang="ru-RU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Сепсис,  анемия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6555" y="836721"/>
            <a:ext cx="8580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</a:t>
            </a:r>
            <a:r>
              <a:rPr lang="ru-RU" sz="2400" b="1" dirty="0" smtClean="0"/>
              <a:t>Сепсис - всегда  осложнение  другого  заболевания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0532" y="2708920"/>
            <a:ext cx="819091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</a:t>
            </a:r>
            <a:r>
              <a:rPr lang="ru-RU" sz="2000" dirty="0" smtClean="0"/>
              <a:t>Вторичную </a:t>
            </a:r>
            <a:r>
              <a:rPr lang="ru-RU" sz="2000" dirty="0"/>
              <a:t>или неуточненную анемию, недостаточность питания, маразм или кахексию можно </a:t>
            </a:r>
            <a:r>
              <a:rPr lang="ru-RU" sz="2000" dirty="0" smtClean="0"/>
              <a:t>рассматривать, </a:t>
            </a:r>
            <a:r>
              <a:rPr lang="ru-RU" sz="2000" dirty="0"/>
              <a:t>как следствие любого злокачественного новообразования, паралитической болезни или болезни, которая ограничивается неспособностью к самообслуживанию и включает деменцию и дегенеративные заболевания нервной системы. 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 Острые  респираторные  инфекции  верхних  дыхательных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497" y="2124891"/>
            <a:ext cx="8970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Из   МКБ-10 том 2 стр.63</a:t>
            </a:r>
          </a:p>
          <a:p>
            <a:r>
              <a:rPr lang="en-US" sz="1600" dirty="0" smtClean="0"/>
              <a:t>J </a:t>
            </a:r>
            <a:r>
              <a:rPr lang="ru-RU" sz="1600" dirty="0" smtClean="0"/>
              <a:t>00 </a:t>
            </a:r>
            <a:r>
              <a:rPr lang="ru-RU" sz="1600" dirty="0"/>
              <a:t>Острый назофарингит (насморк)</a:t>
            </a:r>
          </a:p>
          <a:p>
            <a:r>
              <a:rPr lang="en-US" sz="1600" dirty="0" smtClean="0"/>
              <a:t>J </a:t>
            </a:r>
            <a:r>
              <a:rPr lang="ru-RU" sz="1600" dirty="0" smtClean="0"/>
              <a:t>06</a:t>
            </a:r>
            <a:r>
              <a:rPr lang="ru-RU" sz="1600" dirty="0"/>
              <a:t>.— Острые инфекции верхних дыхательных путей </a:t>
            </a:r>
            <a:r>
              <a:rPr lang="ru-RU" sz="1600" dirty="0" smtClean="0"/>
              <a:t>множественной и </a:t>
            </a:r>
            <a:r>
              <a:rPr lang="ru-RU" sz="1600" dirty="0"/>
              <a:t>неуточненной локализации,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когда </a:t>
            </a:r>
            <a:r>
              <a:rPr lang="ru-RU" sz="1600" i="1" dirty="0"/>
              <a:t>указываются в качестве исходной </a:t>
            </a:r>
            <a:r>
              <a:rPr lang="ru-RU" sz="1600" i="1" dirty="0" smtClean="0"/>
              <a:t>предшествовавшей  причины </a:t>
            </a:r>
            <a:r>
              <a:rPr lang="ru-RU" sz="1600" i="1" dirty="0"/>
              <a:t>следующих состояний</a:t>
            </a:r>
            <a:r>
              <a:rPr lang="ru-RU" sz="1600" i="1" dirty="0" smtClean="0"/>
              <a:t>:</a:t>
            </a:r>
          </a:p>
          <a:p>
            <a:endParaRPr lang="ru-RU" sz="1600" dirty="0"/>
          </a:p>
          <a:p>
            <a:r>
              <a:rPr lang="en-US" sz="1600" dirty="0" smtClean="0"/>
              <a:t>G</a:t>
            </a:r>
            <a:r>
              <a:rPr lang="ru-RU" sz="1600" dirty="0" smtClean="0"/>
              <a:t>ОЗ.8 </a:t>
            </a:r>
            <a:r>
              <a:rPr lang="ru-RU" sz="1600" dirty="0"/>
              <a:t>(Менингит, вызванный другими уточненными </a:t>
            </a:r>
            <a:r>
              <a:rPr lang="ru-RU" sz="1600" dirty="0" smtClean="0"/>
              <a:t>возбудителями) кодируют </a:t>
            </a:r>
            <a:r>
              <a:rPr lang="ru-RU" sz="1600" dirty="0"/>
              <a:t>рубрикой </a:t>
            </a:r>
            <a:r>
              <a:rPr lang="en-US" sz="1600" dirty="0" smtClean="0"/>
              <a:t>G</a:t>
            </a:r>
            <a:r>
              <a:rPr lang="ru-RU" sz="1600" dirty="0" smtClean="0"/>
              <a:t>03.8</a:t>
            </a:r>
            <a:endParaRPr lang="ru-RU" sz="1600" dirty="0"/>
          </a:p>
          <a:p>
            <a:r>
              <a:rPr lang="en-US" sz="1600" dirty="0" smtClean="0"/>
              <a:t>G</a:t>
            </a:r>
            <a:r>
              <a:rPr lang="ru-RU" sz="1600" dirty="0" smtClean="0"/>
              <a:t>06.0 </a:t>
            </a:r>
            <a:r>
              <a:rPr lang="ru-RU" sz="1600" dirty="0"/>
              <a:t>(Внутричерепной абсцесс и гранулемы) </a:t>
            </a:r>
            <a:r>
              <a:rPr lang="ru-RU" sz="1600" dirty="0" smtClean="0"/>
              <a:t>кодируют рубрикой </a:t>
            </a:r>
            <a:r>
              <a:rPr lang="en-US" sz="1600" dirty="0" smtClean="0"/>
              <a:t>G</a:t>
            </a:r>
            <a:r>
              <a:rPr lang="ru-RU" sz="1600" dirty="0" smtClean="0"/>
              <a:t>06.0</a:t>
            </a:r>
            <a:endParaRPr lang="ru-RU" sz="1600" dirty="0"/>
          </a:p>
          <a:p>
            <a:r>
              <a:rPr lang="ru-RU" sz="1600" dirty="0" smtClean="0"/>
              <a:t>Н65 Н66— </a:t>
            </a:r>
            <a:r>
              <a:rPr lang="ru-RU" sz="1600" dirty="0"/>
              <a:t>(Средний отит) кодируют рубриками </a:t>
            </a:r>
            <a:r>
              <a:rPr lang="ru-RU" sz="1600" dirty="0" smtClean="0"/>
              <a:t>Н65—Н66</a:t>
            </a:r>
            <a:endParaRPr lang="en-US" sz="1600" dirty="0" smtClean="0"/>
          </a:p>
          <a:p>
            <a:r>
              <a:rPr lang="ru-RU" sz="1600" dirty="0" smtClean="0"/>
              <a:t>Н70</a:t>
            </a:r>
            <a:r>
              <a:rPr lang="ru-RU" sz="1600" dirty="0"/>
              <a:t>.— (Мастоидит и родственные состояния) </a:t>
            </a:r>
            <a:r>
              <a:rPr lang="ru-RU" sz="1600" dirty="0" smtClean="0"/>
              <a:t>кодируют рубрикой </a:t>
            </a:r>
            <a:r>
              <a:rPr lang="ru-RU" sz="1600" dirty="0"/>
              <a:t>Н70.—</a:t>
            </a:r>
          </a:p>
          <a:p>
            <a:r>
              <a:rPr lang="en-US" sz="1600" dirty="0" smtClean="0"/>
              <a:t>J10</a:t>
            </a:r>
            <a:r>
              <a:rPr lang="ru-RU" sz="1600" dirty="0" smtClean="0"/>
              <a:t>—</a:t>
            </a:r>
            <a:r>
              <a:rPr lang="en-US" sz="1600" dirty="0" smtClean="0"/>
              <a:t>J1</a:t>
            </a:r>
            <a:r>
              <a:rPr lang="ru-RU" sz="1600" dirty="0" smtClean="0"/>
              <a:t>8 </a:t>
            </a:r>
            <a:r>
              <a:rPr lang="ru-RU" sz="1600" dirty="0"/>
              <a:t>(Грипп и пневмония) кодируют </a:t>
            </a:r>
            <a:r>
              <a:rPr lang="ru-RU" sz="1600" dirty="0" smtClean="0"/>
              <a:t>рубриками </a:t>
            </a:r>
            <a:r>
              <a:rPr lang="en-US" sz="1600" dirty="0"/>
              <a:t>J10</a:t>
            </a:r>
            <a:r>
              <a:rPr lang="ru-RU" sz="1600" dirty="0"/>
              <a:t>—</a:t>
            </a:r>
            <a:r>
              <a:rPr lang="en-US" sz="1600" dirty="0"/>
              <a:t>J1</a:t>
            </a:r>
            <a:r>
              <a:rPr lang="ru-RU" sz="1600" dirty="0"/>
              <a:t>8 </a:t>
            </a:r>
            <a:endParaRPr lang="en-US" sz="1600" dirty="0" smtClean="0"/>
          </a:p>
          <a:p>
            <a:r>
              <a:rPr lang="en-US" sz="1600" dirty="0"/>
              <a:t>J</a:t>
            </a:r>
            <a:r>
              <a:rPr lang="ru-RU" sz="1600" dirty="0" smtClean="0"/>
              <a:t>20—</a:t>
            </a:r>
            <a:r>
              <a:rPr lang="en-US" sz="1600" dirty="0" smtClean="0"/>
              <a:t>J</a:t>
            </a:r>
            <a:r>
              <a:rPr lang="ru-RU" sz="1600" dirty="0" smtClean="0"/>
              <a:t>21 </a:t>
            </a:r>
            <a:r>
              <a:rPr lang="ru-RU" sz="1600" dirty="0"/>
              <a:t>(Бронхит и бронхиолит) кодируют </a:t>
            </a:r>
            <a:r>
              <a:rPr lang="ru-RU" sz="1600" dirty="0" smtClean="0"/>
              <a:t>рубриками </a:t>
            </a:r>
            <a:r>
              <a:rPr lang="en-US" sz="1600" dirty="0"/>
              <a:t>J</a:t>
            </a:r>
            <a:r>
              <a:rPr lang="ru-RU" sz="1600" dirty="0"/>
              <a:t>20—</a:t>
            </a:r>
            <a:r>
              <a:rPr lang="en-US" sz="1600" dirty="0"/>
              <a:t>J</a:t>
            </a:r>
            <a:r>
              <a:rPr lang="ru-RU" sz="1600" dirty="0"/>
              <a:t>21 </a:t>
            </a:r>
            <a:endParaRPr lang="en-US" sz="1600" dirty="0" smtClean="0"/>
          </a:p>
          <a:p>
            <a:r>
              <a:rPr lang="en-US" sz="1600" dirty="0"/>
              <a:t>J</a:t>
            </a:r>
            <a:r>
              <a:rPr lang="ru-RU" sz="1600" dirty="0" smtClean="0"/>
              <a:t>40—</a:t>
            </a:r>
            <a:r>
              <a:rPr lang="en-US" sz="1600" dirty="0" smtClean="0"/>
              <a:t>J</a:t>
            </a:r>
            <a:r>
              <a:rPr lang="ru-RU" sz="1600" dirty="0" smtClean="0"/>
              <a:t>42 </a:t>
            </a:r>
            <a:r>
              <a:rPr lang="ru-RU" sz="1600" dirty="0"/>
              <a:t>(Неуточненный и хронический бронхит) </a:t>
            </a:r>
            <a:r>
              <a:rPr lang="ru-RU" sz="1600" dirty="0" smtClean="0"/>
              <a:t>кодируют рубриками </a:t>
            </a:r>
            <a:r>
              <a:rPr lang="en-US" sz="1600" dirty="0"/>
              <a:t>J</a:t>
            </a:r>
            <a:r>
              <a:rPr lang="ru-RU" sz="1600" dirty="0"/>
              <a:t>40—</a:t>
            </a:r>
            <a:r>
              <a:rPr lang="en-US" sz="1600" dirty="0"/>
              <a:t>J</a:t>
            </a:r>
            <a:r>
              <a:rPr lang="ru-RU" sz="1600" dirty="0"/>
              <a:t>42 </a:t>
            </a:r>
            <a:endParaRPr lang="en-US" sz="1600" dirty="0" smtClean="0"/>
          </a:p>
          <a:p>
            <a:r>
              <a:rPr lang="en-US" sz="1600" dirty="0"/>
              <a:t>J</a:t>
            </a:r>
            <a:r>
              <a:rPr lang="ru-RU" sz="1600" dirty="0" smtClean="0"/>
              <a:t>44</a:t>
            </a:r>
            <a:r>
              <a:rPr lang="ru-RU" sz="1600" dirty="0"/>
              <a:t>.— (Другая хроническая обструктивная легочная </a:t>
            </a:r>
            <a:r>
              <a:rPr lang="ru-RU" sz="1600" dirty="0" smtClean="0"/>
              <a:t>болезнь) кодируют рубрикой</a:t>
            </a:r>
            <a:r>
              <a:rPr lang="en-US" sz="1600" dirty="0"/>
              <a:t> J</a:t>
            </a:r>
            <a:r>
              <a:rPr lang="ru-RU" sz="1600" dirty="0" smtClean="0"/>
              <a:t>44</a:t>
            </a:r>
            <a:endParaRPr lang="en-US" sz="1600" dirty="0" smtClean="0"/>
          </a:p>
          <a:p>
            <a:r>
              <a:rPr lang="ru-RU" sz="1600" dirty="0" smtClean="0"/>
              <a:t>N00</a:t>
            </a:r>
            <a:r>
              <a:rPr lang="ru-RU" sz="1600" dirty="0"/>
              <a:t>.— (Острый нефритический синдром) кодируют </a:t>
            </a:r>
            <a:r>
              <a:rPr lang="ru-RU" sz="1600" dirty="0" smtClean="0"/>
              <a:t>рубрикой</a:t>
            </a:r>
            <a:r>
              <a:rPr lang="en-US" sz="1600" dirty="0" smtClean="0"/>
              <a:t> </a:t>
            </a:r>
            <a:r>
              <a:rPr lang="ru-RU" sz="1600" dirty="0"/>
              <a:t>N00.—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0532" y="752797"/>
            <a:ext cx="8814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Острые  </a:t>
            </a:r>
            <a:r>
              <a:rPr lang="ru-RU" dirty="0"/>
              <a:t>респираторные  инфекции  верхних  дыхательных  путей  не  могут  быть  выбраны  как  первоначальная  причина  смерти,  т.к.  по  правилам  МКБ-10  являются  банальными  состояниями. (стр. 73 МКБ-10  т.2)</a:t>
            </a:r>
          </a:p>
        </p:txBody>
      </p:sp>
    </p:spTree>
    <p:extLst>
      <p:ext uri="{BB962C8B-B14F-4D97-AF65-F5344CB8AC3E}">
        <p14:creationId xmlns:p14="http://schemas.microsoft.com/office/powerpoint/2010/main" val="16062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ПРИЧИНЫ ХРОНИЧЕСКОЙ ПОЧЕЧНОЙ </a:t>
            </a:r>
            <a:r>
              <a:rPr lang="ru-RU" b="1" dirty="0" smtClean="0"/>
              <a:t>НЕДОСТАТОЧНОСТИ.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2567" y="764704"/>
            <a:ext cx="79568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/>
          </a:p>
          <a:p>
            <a:r>
              <a:rPr lang="ru-RU" sz="2400" dirty="0"/>
              <a:t>1. З</a:t>
            </a:r>
            <a:r>
              <a:rPr lang="ru-RU" sz="2400" dirty="0" smtClean="0"/>
              <a:t>аболевания  почек.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 Вторичные поражения почек, вызванные</a:t>
            </a:r>
            <a:r>
              <a:rPr lang="ru-RU" sz="2400" dirty="0" smtClean="0"/>
              <a:t>: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- </a:t>
            </a:r>
            <a:r>
              <a:rPr lang="ru-RU" sz="2000" dirty="0">
                <a:solidFill>
                  <a:srgbClr val="CC3300"/>
                </a:solidFill>
              </a:rPr>
              <a:t>сахарным диабетом 1 и 2 типа;</a:t>
            </a:r>
            <a:br>
              <a:rPr lang="ru-RU" sz="2000" dirty="0">
                <a:solidFill>
                  <a:srgbClr val="CC3300"/>
                </a:solidFill>
              </a:rPr>
            </a:br>
            <a:r>
              <a:rPr lang="ru-RU" sz="2000" dirty="0">
                <a:solidFill>
                  <a:srgbClr val="CC3300"/>
                </a:solidFill>
              </a:rPr>
              <a:t>	- артериальной гипертензией; </a:t>
            </a:r>
            <a:br>
              <a:rPr lang="ru-RU" sz="2000" dirty="0">
                <a:solidFill>
                  <a:srgbClr val="CC3300"/>
                </a:solidFill>
              </a:rPr>
            </a:br>
            <a:r>
              <a:rPr lang="ru-RU" sz="2000" dirty="0"/>
              <a:t>	- системными заболеваниями соединительной ткани;</a:t>
            </a:r>
            <a:br>
              <a:rPr lang="ru-RU" sz="2000" dirty="0"/>
            </a:br>
            <a:r>
              <a:rPr lang="ru-RU" sz="2000" dirty="0"/>
              <a:t>	- вирусным гепатитом «В» и/или «С»;</a:t>
            </a:r>
            <a:br>
              <a:rPr lang="ru-RU" sz="2000" dirty="0"/>
            </a:br>
            <a:r>
              <a:rPr lang="ru-RU" sz="2000" dirty="0"/>
              <a:t>	- системными васкулитами;</a:t>
            </a:r>
            <a:br>
              <a:rPr lang="ru-RU" sz="2000" dirty="0"/>
            </a:br>
            <a:r>
              <a:rPr lang="ru-RU" sz="2000" dirty="0"/>
              <a:t>	- подагрой;</a:t>
            </a:r>
            <a:br>
              <a:rPr lang="ru-RU" sz="2000" dirty="0"/>
            </a:br>
            <a:r>
              <a:rPr lang="ru-RU" sz="2000" dirty="0"/>
              <a:t>	- малярией;</a:t>
            </a:r>
          </a:p>
          <a:p>
            <a:r>
              <a:rPr lang="ru-RU" sz="2000" dirty="0"/>
              <a:t>	- злокачественными </a:t>
            </a:r>
            <a:r>
              <a:rPr lang="ru-RU" sz="2000" dirty="0" smtClean="0"/>
              <a:t>новообразованиями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3.</a:t>
            </a:r>
            <a:r>
              <a:rPr lang="ru-RU" sz="2400" dirty="0"/>
              <a:t> Действие токсических веществ и </a:t>
            </a:r>
            <a:r>
              <a:rPr lang="ru-RU" sz="2400" dirty="0" smtClean="0"/>
              <a:t>лекарств.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68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Правила  учета  смерти  с  диагнозом  психические  расстройства  и  расстройства  поведения.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0580" y="836722"/>
            <a:ext cx="71767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3300"/>
              </a:solidFill>
            </a:endParaRPr>
          </a:p>
          <a:p>
            <a:endParaRPr lang="ru-RU" b="1" dirty="0">
              <a:solidFill>
                <a:srgbClr val="003300"/>
              </a:solidFill>
            </a:endParaRP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Сосудистая  деменция</a:t>
            </a:r>
          </a:p>
          <a:p>
            <a:pPr algn="ctr"/>
            <a:endParaRPr lang="ru-RU" sz="3600" b="1" dirty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Алкоголизм</a:t>
            </a:r>
            <a:endParaRPr lang="ru-RU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67431" y="2908"/>
            <a:ext cx="9620519" cy="596718"/>
          </a:xfrm>
        </p:spPr>
        <p:txBody>
          <a:bodyPr/>
          <a:lstStyle/>
          <a:p>
            <a:r>
              <a:rPr lang="ru-RU" sz="1400" b="1" dirty="0"/>
              <a:t>Письмо Министерства здравоохранения РФ от 5 октября 2015 г. N 13-2/1112</a:t>
            </a:r>
            <a:br>
              <a:rPr lang="ru-RU" sz="1400" b="1" dirty="0"/>
            </a:br>
            <a:r>
              <a:rPr lang="ru-RU" sz="1400" b="1" dirty="0"/>
              <a:t>"О кодировании состояний "Деменция" и "Старость" в качестве первоначальной причины смерти</a:t>
            </a:r>
            <a:r>
              <a:rPr lang="ru-RU" sz="1200" b="1" dirty="0" smtClean="0"/>
              <a:t>"</a:t>
            </a:r>
            <a:endParaRPr lang="ru-RU" sz="1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25529"/>
              </p:ext>
            </p:extLst>
          </p:nvPr>
        </p:nvGraphicFramePr>
        <p:xfrm>
          <a:off x="2366545" y="5852461"/>
          <a:ext cx="6604000" cy="245364"/>
        </p:xfrm>
        <a:graphic>
          <a:graphicData uri="http://schemas.openxmlformats.org/drawingml/2006/table">
            <a:tbl>
              <a:tblPr/>
              <a:tblGrid>
                <a:gridCol w="4402667"/>
                <a:gridCol w="22013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Департамента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530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Е.П. </a:t>
                      </a:r>
                      <a:r>
                        <a:rPr lang="ru-RU" sz="1400" dirty="0" err="1">
                          <a:solidFill>
                            <a:srgbClr val="464C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Какорина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28497" y="745604"/>
            <a:ext cx="912701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Департамент мониторинга, анализа и стратегического развития здравоохранения разъясняет порядок кодирования причин смерти "Деменция" и "Старость".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соответствии с официальными обновлениями, внесенными Комитетом обновления справочной информации ВОЗ в 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МКБ-10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если в медицинское свидетельство о смерти отобрана причина, классифицированная в рубриках 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F01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(сосудистая деменция) или 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F03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(деменция неуточненная), и эти состояния явились следствием какого-либо из указанных в свидетельстве цереброваскулярных заболеваний (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I60-I69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то в качестве первоначальной причины смерти выбирают состояния, обозначенные в рубрике F01.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медицинском свидетельстве о смерти обязательно должны быть записаны эти состояния в правильной логической последовательности, диагноз "деменции" должен быть установлен и уточнен врачом-психиатром.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Неправильным является указание деменции (</a:t>
            </a:r>
            <a:r>
              <a:rPr lang="ru-RU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F01</a:t>
            </a:r>
            <a:r>
              <a:rPr lang="ru-RU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 </a:t>
            </a:r>
            <a:r>
              <a:rPr lang="ru-RU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F03</a:t>
            </a:r>
            <a:r>
              <a:rPr lang="ru-RU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одной строкой без указания логической последовательности, а также выбор "деменции" (F01; F03) в качестве первоначальной причины смерти вне связи с цереброваскулярными болезнями.</a:t>
            </a:r>
            <a:endParaRPr lang="ru-RU" sz="1400" b="1" u="sng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Одновременно сообщаем, что в соответствии с правилом А модификации выбранной причины смерти термин "Старость" относится к неточно обозначенным состояниям.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Данное состояние не может быть выбрано в качестве первоначальной причины смерти при наличии любого состояния, классифицированного в других рубриках (МКБ-10, 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том 2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стр. 46-47).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Критериями использования кода 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R54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"Старость" в качестве первоначальной причины смерти являются: возраст старше 80 лет, отсутствие в медицинской документации указаний на хронические заболевания, травмы и их последствия, способные вызвать </a:t>
            </a:r>
            <a:r>
              <a:rPr lang="ru-RU" sz="1400" dirty="0" smtClean="0"/>
              <a:t>смерть, отсутствие подозрений на насильственную смерть.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930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! Деменция, </a:t>
            </a:r>
            <a:r>
              <a:rPr lang="ru-RU" sz="2400" b="1" dirty="0">
                <a:solidFill>
                  <a:srgbClr val="FFFF00"/>
                </a:solidFill>
              </a:rPr>
              <a:t>как  причина  смерти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5" y="856736"/>
            <a:ext cx="81884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Таким  образом,  код 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F01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может  быть  выбран  как  первоначальная  причина  смерти  в  случае,  когда  в  медицинском   свидетельстве  о  смерти  указан  код ЦВБ и  при  условии  развития  у  данного пациента  смертельных  осложнений (например, пневмонии)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5792"/>
              </p:ext>
            </p:extLst>
          </p:nvPr>
        </p:nvGraphicFramePr>
        <p:xfrm>
          <a:off x="378942" y="2190676"/>
          <a:ext cx="9275804" cy="3905326"/>
        </p:xfrm>
        <a:graphic>
          <a:graphicData uri="http://schemas.openxmlformats.org/drawingml/2006/table">
            <a:tbl>
              <a:tblPr/>
              <a:tblGrid>
                <a:gridCol w="556517"/>
                <a:gridCol w="5735256"/>
                <a:gridCol w="1297351"/>
                <a:gridCol w="337336"/>
                <a:gridCol w="337336"/>
                <a:gridCol w="337336"/>
                <a:gridCol w="337336"/>
                <a:gridCol w="337336"/>
              </a:tblGrid>
              <a:tr h="7471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19. Причины смерти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Приблизительный период времени между началом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патол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 процесса 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и смертью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Код МКБ-10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первоначальной 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и внешней причины смерти</a:t>
                      </a: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12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3600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а)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Гипостатическая пневмония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Болезнь или состояние, непосредственно приведшее к смерти     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 мес.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J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3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б)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Подкорковая сосудистая деменция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________________________</a:t>
                      </a:r>
                      <a:endParaRPr kumimoji="0" lang="en-US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Патологическое состояние, которое привело к возникновению вышеуказанной причины   </a:t>
                      </a: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 года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F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в)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Хроническая ишемия мозга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_______________________________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Первоначальная причина смерти указывается последней                                 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4 года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4201" marR="44201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г)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________________________________________________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Внешняя причина при травмах и отравлениях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07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3600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Прочие важные состояния, способствовавшие смерти, но не связанные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с болезнью или патологическим состоянием, приведшим к ней, включая употребление алкоголя, наркотических средств, психотропных  и других токсических веществ, содержание их в крови, а также операции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(название, дата)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5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Артериальная гипертензия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лет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67025"/>
              </p:ext>
            </p:extLst>
          </p:nvPr>
        </p:nvGraphicFramePr>
        <p:xfrm>
          <a:off x="272481" y="836720"/>
          <a:ext cx="9439051" cy="5384445"/>
        </p:xfrm>
        <a:graphic>
          <a:graphicData uri="http://schemas.openxmlformats.org/drawingml/2006/table">
            <a:tbl>
              <a:tblPr/>
              <a:tblGrid>
                <a:gridCol w="567025">
                  <a:extLst>
                    <a:ext uri="{9D8B030D-6E8A-4147-A177-3AD203B41FA5}">
                      <a16:colId xmlns:a16="http://schemas.microsoft.com/office/drawing/2014/main" xmlns="" val="2103183107"/>
                    </a:ext>
                  </a:extLst>
                </a:gridCol>
                <a:gridCol w="5851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6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3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13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13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75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19. Причины смерти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Приблизительный период времени между началом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патол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 процесса 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и смертью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Код МКБ-10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первоначальной 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и внешней причины смерти</a:t>
                      </a: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48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7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3600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а)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Стафилококковый сепсис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__________________________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Болезнь или состояние, непосредственно приведшее к смерти     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A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б)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Долевая пневмония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</a:t>
                      </a:r>
                      <a:endParaRPr kumimoji="0" lang="en-US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Патологическое состояние, которое привело к возникновению вышеуказанной причины   </a:t>
                      </a: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нед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J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7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в)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Синдром зависимости, вызванный употреблением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алкоголя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Первоначальная причина смерти указывается последней                                 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3 года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64A19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F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E64A19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64A19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E64A19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64A19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E64A19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64A19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E64A19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64A19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E64A19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3674" marR="43674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519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г)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________________________________________________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________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                      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Внешняя причина при травмах и отравлениях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312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3600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Прочие важные состояния, способствовавшие смерти, но не связанные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с болезнью или патологическим состоянием, приведшим к ней, включая употребление алкоголя, наркотических средств, психотропных  и других токсических веществ, содержание их в крови, а также операции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(название, дата)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06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468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Хронический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обструктивный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 бронхит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8 лет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44.8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5638503"/>
                  </a:ext>
                </a:extLst>
              </a:tr>
              <a:tr h="3106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 pitchFamily="18" charset="0"/>
                        </a:rPr>
                        <a:t>Атеросклеротический кардиосклероз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 marL="108000" marR="468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10 лет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20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25.1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144000" marR="14400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910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Ожирение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8940" y="2685536"/>
            <a:ext cx="9527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Ожирение (Е66)  не  используется  для  кодирования  причин  смерти,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Допускается  использовать  рубрику  Е68- последствия  избыточного питания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93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6900" y="2908"/>
            <a:ext cx="9008420" cy="596718"/>
          </a:xfrm>
        </p:spPr>
        <p:txBody>
          <a:bodyPr/>
          <a:lstStyle/>
          <a:p>
            <a:r>
              <a:rPr lang="ru-RU" b="1" dirty="0" smtClean="0"/>
              <a:t>МКБ-10,  правила  кодирования  симптомов (</a:t>
            </a:r>
            <a:r>
              <a:rPr lang="en-US" b="1" dirty="0" smtClean="0"/>
              <a:t>R)</a:t>
            </a:r>
            <a:r>
              <a:rPr lang="ru-RU" b="1" dirty="0" smtClean="0"/>
              <a:t> и факторов</a:t>
            </a:r>
            <a:r>
              <a:rPr lang="en-US" b="1" dirty="0" smtClean="0"/>
              <a:t> (Z)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10662" y="1087565"/>
            <a:ext cx="5772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3300"/>
                </a:solidFill>
              </a:rPr>
              <a:t>Пациенты с симптомами заболевания ( </a:t>
            </a:r>
            <a:r>
              <a:rPr lang="en-US" sz="2000" b="1" dirty="0">
                <a:solidFill>
                  <a:srgbClr val="003300"/>
                </a:solidFill>
              </a:rPr>
              <a:t>R)</a:t>
            </a:r>
            <a:endParaRPr lang="ru-RU" sz="2000" dirty="0"/>
          </a:p>
          <a:p>
            <a:r>
              <a:rPr lang="ru-RU" sz="2000" b="1" dirty="0" smtClean="0">
                <a:solidFill>
                  <a:srgbClr val="003300"/>
                </a:solidFill>
              </a:rPr>
              <a:t>госпитализируются </a:t>
            </a:r>
            <a:r>
              <a:rPr lang="ru-RU" sz="2000" b="1" dirty="0">
                <a:solidFill>
                  <a:srgbClr val="003300"/>
                </a:solidFill>
              </a:rPr>
              <a:t>для уточнения </a:t>
            </a:r>
            <a:r>
              <a:rPr lang="ru-RU" sz="2000" b="1" dirty="0" smtClean="0">
                <a:solidFill>
                  <a:srgbClr val="003300"/>
                </a:solidFill>
              </a:rPr>
              <a:t>диагноза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362" y="3509324"/>
            <a:ext cx="3451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Диагноз  установлен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Учитывается  в соответствующей</a:t>
            </a:r>
          </a:p>
          <a:p>
            <a:r>
              <a:rPr lang="ru-RU" dirty="0" smtClean="0"/>
              <a:t>рубрике (А00-Т98)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89837" y="3426951"/>
            <a:ext cx="441548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Диагноз  не  подтвержден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Учитывается  в  рубрике 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Z03 (</a:t>
            </a:r>
            <a:r>
              <a:rPr lang="ru-RU" sz="1200" dirty="0" smtClean="0"/>
              <a:t>Медицинское  наблюдение  и  оценка  при  подозрении  на заболевание  или  патологическое  состояние</a:t>
            </a:r>
            <a:r>
              <a:rPr lang="en-US" sz="1200" dirty="0" smtClean="0"/>
              <a:t>)</a:t>
            </a:r>
            <a:r>
              <a:rPr lang="ru-RU" sz="1200" dirty="0" smtClean="0"/>
              <a:t> </a:t>
            </a:r>
          </a:p>
          <a:p>
            <a:r>
              <a:rPr lang="en-US" dirty="0" smtClean="0"/>
              <a:t>Z0</a:t>
            </a:r>
            <a:r>
              <a:rPr lang="ru-RU" dirty="0" smtClean="0"/>
              <a:t>4 </a:t>
            </a:r>
            <a:r>
              <a:rPr lang="ru-RU" sz="1200" dirty="0" smtClean="0"/>
              <a:t>(Обследование  </a:t>
            </a:r>
            <a:r>
              <a:rPr lang="ru-RU" sz="1200" dirty="0"/>
              <a:t>и  наблюдение  с  др.  </a:t>
            </a:r>
            <a:r>
              <a:rPr lang="ru-RU" sz="1200" dirty="0" smtClean="0"/>
              <a:t>целями) </a:t>
            </a:r>
          </a:p>
          <a:p>
            <a:r>
              <a:rPr lang="ru-RU" sz="1200" dirty="0" smtClean="0"/>
              <a:t>и пр.</a:t>
            </a:r>
            <a:endParaRPr lang="ru-RU" sz="1200" dirty="0"/>
          </a:p>
        </p:txBody>
      </p: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 flipH="1">
            <a:off x="2327189" y="1733899"/>
            <a:ext cx="1544606" cy="1775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57168" y="3937696"/>
            <a:ext cx="0" cy="689583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>
            <a:off x="4796988" y="1795451"/>
            <a:ext cx="1818001" cy="166444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647940" y="3838832"/>
            <a:ext cx="32951" cy="7249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2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1600" b="1" dirty="0" smtClean="0"/>
              <a:t>  Из</a:t>
            </a:r>
            <a:r>
              <a:rPr lang="ru-RU" sz="1400" b="1" dirty="0" smtClean="0"/>
              <a:t>  </a:t>
            </a:r>
            <a:r>
              <a:rPr lang="ru-RU" sz="1400" b="1" dirty="0" smtClean="0">
                <a:solidFill>
                  <a:srgbClr val="FF0000"/>
                </a:solidFill>
              </a:rPr>
              <a:t>«У</a:t>
            </a:r>
            <a:r>
              <a:rPr lang="x-none" sz="1400" b="1" smtClean="0">
                <a:solidFill>
                  <a:srgbClr val="FF0000"/>
                </a:solidFill>
              </a:rPr>
              <a:t>казания </a:t>
            </a:r>
            <a:r>
              <a:rPr lang="x-none" sz="1400" b="1" dirty="0">
                <a:solidFill>
                  <a:srgbClr val="FF0000"/>
                </a:solidFill>
              </a:rPr>
              <a:t>по заполнению формы федерального </a:t>
            </a:r>
            <a:r>
              <a:rPr lang="x-none" sz="1400" b="1">
                <a:solidFill>
                  <a:srgbClr val="FF0000"/>
                </a:solidFill>
              </a:rPr>
              <a:t>статистического </a:t>
            </a:r>
            <a:r>
              <a:rPr lang="x-none" sz="1400" b="1" smtClean="0">
                <a:solidFill>
                  <a:srgbClr val="FF0000"/>
                </a:solidFill>
              </a:rPr>
              <a:t>наблюдения</a:t>
            </a:r>
            <a:r>
              <a:rPr lang="ru-RU" sz="1400" b="1" dirty="0" smtClean="0">
                <a:solidFill>
                  <a:srgbClr val="FF0000"/>
                </a:solidFill>
              </a:rPr>
              <a:t>»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010357" y="2750400"/>
            <a:ext cx="836506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…В Форму включаются сведения о числе койко-дней, проведенных пациентами в круглосуточном стационаре, о числе и составе пациентов, исходах их лечения и об объеме хирургической помощи (экстренной и плановой).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 случаях смерти женщин по истечении 42 дней после прерывания беременности показываются в Форме на общих основаниях.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составлении Формы для отнесения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заболеваний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той или иной нозологической форме или классу заболеваний, следует руководствоваться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заключительным клиническим диагнозом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в случае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смерти – первоначальной причиной смерти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Форму включаются только те заболевания, которые выставлены в качестве «основного заболевания». Если состояния, указанные в строках 10.6.5, 10.6.6 и 10.6.7, являются осложнением «основного заболевания», они в Форму не включаются.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Форме отражается число вскрытий умерших и число расхождений диагнозов.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Форме отражаются также сведения о числе операций, независимо от профиля, вида, метода проведения, выполненных пациентам. Из числа проведенных в стационаре операций выделяется число операций, при которых наблюдались осложнения…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83733" y="820797"/>
            <a:ext cx="809413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…Источником информации при составлении Формы являются в стационаре –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№ 066/у-02 «Статистическая карта выбывшего из стационара»;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№ 016/у-02 «Ведомость учета движения больных и коечного фонда стационара»;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003/у «Медицинская карта стационарного больного»;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 №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001/у «Журнал учета приема больных и отказов в госпитализации»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Форма №106/у-08 «Медицинское свидетельство 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смерти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Ф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орма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№106-2/у-08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«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Медицинское свидетельство о перинатальной смертности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МКБ 10,  факторы (</a:t>
            </a:r>
            <a:r>
              <a:rPr lang="en-US" b="1" dirty="0" smtClean="0"/>
              <a:t>Z)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89679"/>
              </p:ext>
            </p:extLst>
          </p:nvPr>
        </p:nvGraphicFramePr>
        <p:xfrm>
          <a:off x="818542" y="980734"/>
          <a:ext cx="8268918" cy="4147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610"/>
                <a:gridCol w="729610"/>
                <a:gridCol w="6809698"/>
              </a:tblGrid>
              <a:tr h="57606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Z 03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Медицинское  наблюдение  и  оценка  при  подозрении  на заболевание  или  патологическое  состояние</a:t>
                      </a:r>
                      <a:r>
                        <a:rPr lang="ru-RU" sz="1400" u="none" strike="noStrike" dirty="0">
                          <a:effectLst/>
                        </a:rPr>
                        <a:t/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 туберкулез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 злокачественную  опухоль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 </a:t>
                      </a:r>
                      <a:r>
                        <a:rPr lang="ru-RU" sz="1400" u="none" strike="noStrike" dirty="0" smtClean="0">
                          <a:effectLst/>
                        </a:rPr>
                        <a:t>психическое </a:t>
                      </a:r>
                      <a:r>
                        <a:rPr lang="ru-RU" sz="1400" u="none" strike="noStrike" dirty="0">
                          <a:effectLst/>
                        </a:rPr>
                        <a:t>заболевание  или нарушении  поведения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расстройство  нервной  системы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инфаркт  миокарда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другую  болезнь ССС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токсическое  действие  проглоченных  веществ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др.  болезни  и  состояния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Z 03.8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наблюдение  при  подозрении  на заболевание  или  состояние  неуточненное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 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Обследование  и  наблюдение  с  др.  целями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 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последующее обследование  после  лечения  ЗНО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 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последующее обследование  после  лечения  состояний,  не относящихся к ЗНО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Необходимо представить подтверждения на следующие случаи смерти: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20688"/>
            <a:ext cx="990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Сепсис (А40-41, строка 2.4)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Анемии (</a:t>
            </a:r>
            <a:r>
              <a:rPr lang="en-US" altLang="ru-RU" dirty="0">
                <a:solidFill>
                  <a:srgbClr val="0C0472"/>
                </a:solidFill>
              </a:rPr>
              <a:t>D50-D64</a:t>
            </a:r>
            <a:r>
              <a:rPr lang="ru-RU" altLang="ru-RU" dirty="0">
                <a:solidFill>
                  <a:srgbClr val="0C0472"/>
                </a:solidFill>
              </a:rPr>
              <a:t>, строка 4.1)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Отдельные нарушения, вовлекающие иммунный механизм (</a:t>
            </a:r>
            <a:r>
              <a:rPr lang="en-US" altLang="ru-RU" dirty="0">
                <a:solidFill>
                  <a:srgbClr val="0C0472"/>
                </a:solidFill>
              </a:rPr>
              <a:t>D80-D89</a:t>
            </a:r>
            <a:r>
              <a:rPr lang="ru-RU" altLang="ru-RU" dirty="0">
                <a:solidFill>
                  <a:srgbClr val="0C0472"/>
                </a:solidFill>
              </a:rPr>
              <a:t>, строка 4.3)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Ожирение (Е66, строка 5.11)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Психические расстройства и расстройства поведения (</a:t>
            </a:r>
            <a:r>
              <a:rPr lang="en-US" altLang="ru-RU" dirty="0">
                <a:solidFill>
                  <a:srgbClr val="0C0472"/>
                </a:solidFill>
              </a:rPr>
              <a:t>F01-F99</a:t>
            </a:r>
            <a:r>
              <a:rPr lang="ru-RU" altLang="ru-RU" dirty="0">
                <a:solidFill>
                  <a:srgbClr val="0C0472"/>
                </a:solidFill>
              </a:rPr>
              <a:t>, строка 6.0)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Острая ревматическая лихорадка (</a:t>
            </a:r>
            <a:r>
              <a:rPr lang="en-US" altLang="ru-RU" dirty="0">
                <a:solidFill>
                  <a:srgbClr val="0C0472"/>
                </a:solidFill>
              </a:rPr>
              <a:t>I00-I02</a:t>
            </a:r>
            <a:r>
              <a:rPr lang="ru-RU" altLang="ru-RU" dirty="0">
                <a:solidFill>
                  <a:srgbClr val="0C0472"/>
                </a:solidFill>
              </a:rPr>
              <a:t>, строка 10.1) – для детей до 1 года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Хронические ревматические болезни сердца (</a:t>
            </a:r>
            <a:r>
              <a:rPr lang="en-US" altLang="ru-RU" dirty="0">
                <a:solidFill>
                  <a:srgbClr val="0C0472"/>
                </a:solidFill>
              </a:rPr>
              <a:t>I05-I09</a:t>
            </a:r>
            <a:r>
              <a:rPr lang="ru-RU" altLang="ru-RU" dirty="0">
                <a:solidFill>
                  <a:srgbClr val="0C0472"/>
                </a:solidFill>
              </a:rPr>
              <a:t>, строка 10.2) </a:t>
            </a:r>
            <a:r>
              <a:rPr lang="en-US" altLang="ru-RU" dirty="0">
                <a:solidFill>
                  <a:srgbClr val="0C0472"/>
                </a:solidFill>
              </a:rPr>
              <a:t>-</a:t>
            </a:r>
            <a:r>
              <a:rPr lang="ru-RU" altLang="ru-RU" dirty="0">
                <a:solidFill>
                  <a:srgbClr val="0C0472"/>
                </a:solidFill>
              </a:rPr>
              <a:t> для детей до 1 года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Грипп (</a:t>
            </a:r>
            <a:r>
              <a:rPr lang="en-US" altLang="ru-RU" dirty="0">
                <a:solidFill>
                  <a:srgbClr val="0C0472"/>
                </a:solidFill>
              </a:rPr>
              <a:t>J09-J11</a:t>
            </a:r>
            <a:r>
              <a:rPr lang="ru-RU" altLang="ru-RU" dirty="0">
                <a:solidFill>
                  <a:srgbClr val="0C0472"/>
                </a:solidFill>
              </a:rPr>
              <a:t>, строка 11.2 )– для детей 0-17 лет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 smtClean="0">
                <a:solidFill>
                  <a:srgbClr val="0C0472"/>
                </a:solidFill>
              </a:rPr>
              <a:t>Острые респираторные  инфекции верхних дыхательных путей (</a:t>
            </a:r>
            <a:r>
              <a:rPr lang="en-US" altLang="ru-RU" dirty="0" smtClean="0">
                <a:solidFill>
                  <a:srgbClr val="0C0472"/>
                </a:solidFill>
              </a:rPr>
              <a:t>J00-J06</a:t>
            </a:r>
            <a:r>
              <a:rPr lang="ru-RU" altLang="ru-RU" dirty="0" smtClean="0">
                <a:solidFill>
                  <a:srgbClr val="0C0472"/>
                </a:solidFill>
              </a:rPr>
              <a:t>, строка 11.1)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 smtClean="0">
                <a:solidFill>
                  <a:srgbClr val="0C0472"/>
                </a:solidFill>
              </a:rPr>
              <a:t>Язва </a:t>
            </a:r>
            <a:r>
              <a:rPr lang="ru-RU" altLang="ru-RU" dirty="0">
                <a:solidFill>
                  <a:srgbClr val="0C0472"/>
                </a:solidFill>
              </a:rPr>
              <a:t>желудка и двенадцатиперстной кишки (К25-К26, строка 12.1) – для детей 0-17 </a:t>
            </a:r>
            <a:r>
              <a:rPr lang="ru-RU" altLang="ru-RU" dirty="0" smtClean="0">
                <a:solidFill>
                  <a:srgbClr val="0C0472"/>
                </a:solidFill>
              </a:rPr>
              <a:t>лет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 smtClean="0">
                <a:solidFill>
                  <a:srgbClr val="0C0472"/>
                </a:solidFill>
              </a:rPr>
              <a:t>Гастрит </a:t>
            </a:r>
            <a:r>
              <a:rPr lang="ru-RU" altLang="ru-RU" dirty="0">
                <a:solidFill>
                  <a:srgbClr val="0C0472"/>
                </a:solidFill>
              </a:rPr>
              <a:t>и дуоденит (К29, строка 12.2) – для взрослых 18 лет и </a:t>
            </a:r>
            <a:r>
              <a:rPr lang="ru-RU" altLang="ru-RU" dirty="0" smtClean="0">
                <a:solidFill>
                  <a:srgbClr val="0C0472"/>
                </a:solidFill>
              </a:rPr>
              <a:t>старше</a:t>
            </a:r>
            <a:endParaRPr lang="ru-RU" altLang="ru-RU" dirty="0">
              <a:solidFill>
                <a:srgbClr val="0C047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altLang="ru-RU" dirty="0" smtClean="0">
                <a:solidFill>
                  <a:srgbClr val="0C0472"/>
                </a:solidFill>
              </a:rPr>
              <a:t>Системные </a:t>
            </a:r>
            <a:r>
              <a:rPr lang="ru-RU" altLang="ru-RU" dirty="0">
                <a:solidFill>
                  <a:srgbClr val="0C0472"/>
                </a:solidFill>
              </a:rPr>
              <a:t>поражения соединительной ткани (М30-М35, строка 14.2)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Все случаи смерти женщин (от внематочной беременности, аборта, беременных, рожениц и родильниц) (О00-О99, строка 16.0)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Туберкулез органов дыхания (А15-А16, строка 2.2) – для детей 0 - 17 лет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Расстройства вегетативной нервной системы (</a:t>
            </a:r>
            <a:r>
              <a:rPr lang="en-US" altLang="ru-RU" dirty="0">
                <a:solidFill>
                  <a:srgbClr val="0C0472"/>
                </a:solidFill>
              </a:rPr>
              <a:t>G90</a:t>
            </a:r>
            <a:r>
              <a:rPr lang="ru-RU" altLang="ru-RU" dirty="0">
                <a:solidFill>
                  <a:srgbClr val="0C0472"/>
                </a:solidFill>
              </a:rPr>
              <a:t>, строка 7.10)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Сосудистые миелопатии (</a:t>
            </a:r>
            <a:r>
              <a:rPr lang="en-US" altLang="ru-RU" dirty="0">
                <a:solidFill>
                  <a:srgbClr val="0C0472"/>
                </a:solidFill>
              </a:rPr>
              <a:t>G95</a:t>
            </a:r>
            <a:r>
              <a:rPr lang="ru-RU" altLang="ru-RU" dirty="0">
                <a:solidFill>
                  <a:srgbClr val="0C0472"/>
                </a:solidFill>
              </a:rPr>
              <a:t>.</a:t>
            </a:r>
            <a:r>
              <a:rPr lang="en-US" altLang="ru-RU" dirty="0">
                <a:solidFill>
                  <a:srgbClr val="0C0472"/>
                </a:solidFill>
              </a:rPr>
              <a:t>1</a:t>
            </a:r>
            <a:r>
              <a:rPr lang="ru-RU" altLang="ru-RU" dirty="0">
                <a:solidFill>
                  <a:srgbClr val="0C0472"/>
                </a:solidFill>
              </a:rPr>
              <a:t>, строка 7.11)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Хронический отит </a:t>
            </a:r>
            <a:r>
              <a:rPr lang="en-US" altLang="ru-RU" dirty="0">
                <a:solidFill>
                  <a:srgbClr val="0C0472"/>
                </a:solidFill>
              </a:rPr>
              <a:t>(H66.2-4, H66.1-3</a:t>
            </a:r>
            <a:r>
              <a:rPr lang="ru-RU" altLang="ru-RU" dirty="0">
                <a:solidFill>
                  <a:srgbClr val="0C0472"/>
                </a:solidFill>
              </a:rPr>
              <a:t>, строка 9.1.2</a:t>
            </a:r>
            <a:r>
              <a:rPr lang="en-US" altLang="ru-RU" dirty="0">
                <a:solidFill>
                  <a:srgbClr val="0C0472"/>
                </a:solidFill>
              </a:rPr>
              <a:t>)</a:t>
            </a:r>
            <a:endParaRPr lang="ru-RU" altLang="ru-RU" dirty="0">
              <a:solidFill>
                <a:srgbClr val="0C047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altLang="ru-RU" dirty="0">
                <a:solidFill>
                  <a:srgbClr val="0C0472"/>
                </a:solidFill>
              </a:rPr>
              <a:t>Геморрой</a:t>
            </a:r>
            <a:r>
              <a:rPr lang="en-US" altLang="ru-RU" dirty="0">
                <a:solidFill>
                  <a:srgbClr val="0C0472"/>
                </a:solidFill>
              </a:rPr>
              <a:t> (K64</a:t>
            </a:r>
            <a:r>
              <a:rPr lang="ru-RU" altLang="ru-RU" dirty="0">
                <a:solidFill>
                  <a:srgbClr val="0C0472"/>
                </a:solidFill>
              </a:rPr>
              <a:t>, строка 12.6)</a:t>
            </a:r>
          </a:p>
          <a:p>
            <a:pPr>
              <a:buSzPts val="2400"/>
            </a:pPr>
            <a:endParaRPr lang="ru-RU" altLang="ru-RU" dirty="0">
              <a:solidFill>
                <a:srgbClr val="0C0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Пути  поступления</a:t>
            </a:r>
            <a:br>
              <a:rPr lang="ru-RU" sz="2400" dirty="0" smtClean="0"/>
            </a:br>
            <a:r>
              <a:rPr lang="ru-RU" sz="2400" dirty="0" smtClean="0"/>
              <a:t>(таб. 2600,  заполняется  только  на  выписанных  пациентов)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96F47-FEC8-48B7-B9A9-3E812AD92263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51594"/>
              </p:ext>
            </p:extLst>
          </p:nvPr>
        </p:nvGraphicFramePr>
        <p:xfrm>
          <a:off x="0" y="1112117"/>
          <a:ext cx="9906000" cy="506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951"/>
                <a:gridCol w="6825049"/>
              </a:tblGrid>
              <a:tr h="1095632">
                <a:tc>
                  <a:txBody>
                    <a:bodyPr/>
                    <a:lstStyle/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Направлены  поликлиникой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u="sng" dirty="0" smtClean="0">
                          <a:solidFill>
                            <a:schemeClr val="tx1"/>
                          </a:solidFill>
                        </a:rPr>
                        <a:t>Обязательно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имеют  направление  врача  амбулаторной  сети. Могут  так  же  иметь  ф.114/у, если  была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 транспортировка  каретой  СМП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554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Доставлены  полицией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516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Обратились  самостоятельно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-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0271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Направлены</a:t>
                      </a:r>
                      <a:r>
                        <a:rPr lang="ru-RU" baseline="0" dirty="0" smtClean="0"/>
                        <a:t>  СМП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Имеют  </a:t>
                      </a:r>
                      <a:r>
                        <a:rPr lang="ru-RU" b="1" u="sng" dirty="0" smtClean="0"/>
                        <a:t>только</a:t>
                      </a:r>
                      <a:r>
                        <a:rPr lang="ru-RU" dirty="0" smtClean="0"/>
                        <a:t> «Сопроводительный лист и талон к сопроводительному листу» (учетная форма № 114/у.)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Сопроводительный лист вклеивается в медицинскую карту стационарного больного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5162">
                <a:tc>
                  <a:txBody>
                    <a:bodyPr/>
                    <a:lstStyle/>
                    <a:p>
                      <a:r>
                        <a:rPr lang="ru-RU" dirty="0" smtClean="0"/>
                        <a:t>Не определены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Новорожденные,</a:t>
                      </a:r>
                    </a:p>
                    <a:p>
                      <a:r>
                        <a:rPr lang="ru-RU" dirty="0" smtClean="0"/>
                        <a:t>Переведенные  из  других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стационаров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114DC9-41C7-4325-8E4F-54E6E3E8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29" y="26035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 Таблица 3000</a:t>
            </a:r>
            <a:br>
              <a:rPr lang="ru-RU" sz="20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«Состав новорожденных с заболеваниями, поступивших в возрасте 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0-6 дней жизни, и исходы их лечения»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2476500" y="2136775"/>
            <a:ext cx="495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.</a:t>
            </a:r>
          </a:p>
        </p:txBody>
      </p:sp>
      <p:sp>
        <p:nvSpPr>
          <p:cNvPr id="25604" name="Прямоугольник 3">
            <a:extLst>
              <a:ext uri="{FF2B5EF4-FFF2-40B4-BE49-F238E27FC236}">
                <a16:creationId xmlns:a16="http://schemas.microsoft.com/office/drawing/2014/main" xmlns="" id="{892ECC4E-DCC9-456D-B777-B213084C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13" y="1403355"/>
            <a:ext cx="842526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Таблицу заполняют только учреждения, имеющие отделения (койки) патологии новорожденных и недоношенных детей, не входящие в состав родовспомогательных учреждений.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таблицу не включают сведения о больных и заболевших детях, оставленных в палатах новорожденных родовспомогательных учреждений (отделений), сведения о заболеваниях этих новорожденных показывают в таблице 2000 в соответствующих строках.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заполняется только теми медицинскими организациями, в которые переводились новорожденные указанного возраста из других ЛПУ и в данной организации есть койки для выхаживания недоношенных и патологии новорожденных!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Форма14 таблица 3000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19473"/>
              </p:ext>
            </p:extLst>
          </p:nvPr>
        </p:nvGraphicFramePr>
        <p:xfrm>
          <a:off x="361245" y="2463773"/>
          <a:ext cx="8882232" cy="3440356"/>
        </p:xfrm>
        <a:graphic>
          <a:graphicData uri="http://schemas.openxmlformats.org/drawingml/2006/table">
            <a:tbl>
              <a:tblPr/>
              <a:tblGrid>
                <a:gridCol w="2305386"/>
                <a:gridCol w="5313265"/>
                <a:gridCol w="1263581"/>
              </a:tblGrid>
              <a:tr h="296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+mn-lt"/>
                        </a:rPr>
                        <a:t>форма  30  </a:t>
                      </a:r>
                      <a:r>
                        <a:rPr lang="ru-RU" sz="1100" b="0" i="0" u="none" strike="noStrike" dirty="0" smtClean="0">
                          <a:latin typeface="+mn-lt"/>
                        </a:rPr>
                        <a:t>таб. 3100,  коечный  фонд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6254" marR="6254" marT="6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n-lt"/>
                        </a:rPr>
                        <a:t>Медицинские  организации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+mn-lt"/>
                        </a:rPr>
                        <a:t>какая  форма  заполняется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для беременных и рожениц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 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патологии новорожденных и недоношенных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детей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254" marR="6254" marT="6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+mn-lt"/>
                        </a:rPr>
                        <a:t>ГБУЗ "Центр планирования семьи и репродукции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+mn-lt"/>
                        </a:rPr>
                        <a:t>ф. 32   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+mn-lt"/>
                        </a:rPr>
                        <a:t>ГБУЗ "Городская клиническая больница им. М.П. Кончаловского ДЗМ «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"Городская клиническая больница №13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"Городская клиническая больница №15 им. О.М. Филатова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"Городская клиническая больница №24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latin typeface="+mn-lt"/>
                        </a:rPr>
                        <a:t>ф.14 таб.3000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"Городская клиническая больница им. Е.О. Мухина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"Городская клиническая больница им. С.С. Юдина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 патологии новорожденных и недоношенных детей/койки  для  новорожденных</a:t>
                      </a:r>
                    </a:p>
                  </a:txBody>
                  <a:tcPr marL="6254" marR="6254" marT="6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+mn-lt"/>
                        </a:rPr>
                        <a:t>ГБУЗ "Морозовская детская городская клиническая больница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latin typeface="+mn-lt"/>
                        </a:rPr>
                        <a:t>ф. 14  таб. 3000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"Детская городская клиническая больница им. З.А. Башляевой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"Детская городская клиническая больница №13 им. Н.Ф. Филатова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"Научно-практический центр медицинской специализированной помощи детям им. В.Ф. Войно-Ясенецкого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"Детская городская клиническая больница Святого Владимира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4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инфекционные  детские (реанимационные  сверхсметные  для  новорожденных, койки  интенсивной  терапии  для  новорожденных)</a:t>
                      </a:r>
                    </a:p>
                  </a:txBody>
                  <a:tcPr marL="6254" marR="6254" marT="62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"Детская городская клиническая больница № 9 им. Г.Н. Сперанского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n-lt"/>
                        </a:rPr>
                        <a:t>ГБУЗ "Детская инфекционная клиническая больница №6 ДЗМ"</a:t>
                      </a:r>
                    </a:p>
                  </a:txBody>
                  <a:tcPr marL="75045" marR="6254" marT="62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ая выноска 10"/>
          <p:cNvSpPr/>
          <p:nvPr/>
        </p:nvSpPr>
        <p:spPr>
          <a:xfrm rot="10800000" flipV="1">
            <a:off x="428497" y="1146693"/>
            <a:ext cx="8658962" cy="1008112"/>
          </a:xfrm>
          <a:prstGeom prst="wedgeRectCallout">
            <a:avLst>
              <a:gd name="adj1" fmla="val -43157"/>
              <a:gd name="adj2" fmla="val 203461"/>
            </a:avLst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Таблица заполняется только теми медицинскими организациями, в которые переводились новорожденные указанного возраста </a:t>
            </a:r>
            <a:r>
              <a:rPr lang="ru-RU" sz="1600" b="1" u="sng" dirty="0">
                <a:solidFill>
                  <a:schemeClr val="tx1"/>
                </a:solidFill>
              </a:rPr>
              <a:t>из других ЛПУ </a:t>
            </a:r>
            <a:r>
              <a:rPr lang="ru-RU" sz="1600" b="1" dirty="0">
                <a:solidFill>
                  <a:schemeClr val="tx1"/>
                </a:solidFill>
              </a:rPr>
              <a:t>и в данной организации есть койки для выхаживания недоношенных и патологии новорожденных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0297" y="764705"/>
            <a:ext cx="9509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заполняется  на  новорожденных,  которым  </a:t>
            </a:r>
            <a:r>
              <a:rPr lang="ru-RU" sz="1600" b="1" u="sng" dirty="0" smtClean="0"/>
              <a:t>на  момент  поступления  </a:t>
            </a:r>
            <a:r>
              <a:rPr lang="ru-RU" sz="1600" dirty="0" smtClean="0"/>
              <a:t>исполнилось  не  более  6  суток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24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z="2400" b="1" smtClean="0">
                <a:solidFill>
                  <a:srgbClr val="75213F"/>
                </a:solidFill>
              </a:rPr>
              <a:t>Форма №14 Таблица 4000</a:t>
            </a:r>
            <a:br>
              <a:rPr lang="ru-RU" altLang="ru-RU" sz="2400" b="1" smtClean="0">
                <a:solidFill>
                  <a:srgbClr val="75213F"/>
                </a:solidFill>
              </a:rPr>
            </a:br>
            <a:r>
              <a:rPr lang="ru-RU" altLang="ru-RU" sz="2400" b="1" smtClean="0">
                <a:solidFill>
                  <a:srgbClr val="75213F"/>
                </a:solidFill>
              </a:rPr>
              <a:t>3. Хирургическая работа стационара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smtClean="0"/>
              <a:t> 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940" y="1196975"/>
            <a:ext cx="858176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В таблицу включаются сведения о всех выполненных операциях (плановых и экстренных), проведенных в лечебном учреждении, независимо от того, в каком отделении была проведена операция.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srgbClr val="0C0472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При проведении нескольких операций  одному и тому же пациенту в таблице показываются все операции, независимо от того, </a:t>
            </a:r>
            <a:r>
              <a:rPr lang="ru-RU" altLang="ru-RU" sz="1600" b="1" dirty="0" err="1" smtClean="0">
                <a:solidFill>
                  <a:srgbClr val="0C0472"/>
                </a:solidFill>
                <a:latin typeface="Arial" charset="0"/>
                <a:cs typeface="Arial" charset="0"/>
              </a:rPr>
              <a:t>одномоментно</a:t>
            </a: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 или в разные сроки были произведены эти операции.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srgbClr val="0C0472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Операция, произведенная в несколько этапов в течение одной госпитализации, учитывается как одна операция.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srgbClr val="0C0472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В графе «умерло оперированных в стационаре» указывается число умерших оперированных пациентов, независимо от причины смерти: заболевание, по поводу которого была произведена операция, осложнение, связанное с операцией или другие заболевания.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srgbClr val="0C0472"/>
              </a:solidFill>
              <a:latin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C0472"/>
                </a:solidFill>
                <a:latin typeface="Arial" charset="0"/>
                <a:cs typeface="Arial" charset="0"/>
              </a:rPr>
              <a:t> В случае смерти пациента, перенесшего несколько операций, как умершего его следуют показывать лишь по одной операции (наиболее сложной и радикальной).  </a:t>
            </a:r>
          </a:p>
        </p:txBody>
      </p:sp>
    </p:spTree>
    <p:extLst>
      <p:ext uri="{BB962C8B-B14F-4D97-AF65-F5344CB8AC3E}">
        <p14:creationId xmlns:p14="http://schemas.microsoft.com/office/powerpoint/2010/main" val="33803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11095" y="2908"/>
            <a:ext cx="9794904" cy="596718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Приказ</a:t>
            </a:r>
            <a:r>
              <a:rPr lang="ru-RU" sz="1400" b="1" dirty="0">
                <a:solidFill>
                  <a:srgbClr val="FF0000"/>
                </a:solidFill>
              </a:rPr>
              <a:t> Минздрава РФ от 13.10.2017 N 804н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</a:rPr>
              <a:t>Об </a:t>
            </a:r>
            <a:r>
              <a:rPr lang="ru-RU" sz="1600" b="1" dirty="0">
                <a:solidFill>
                  <a:srgbClr val="FF0000"/>
                </a:solidFill>
              </a:rPr>
              <a:t>утверждении номенклатуры </a:t>
            </a:r>
            <a:r>
              <a:rPr lang="ru-RU" sz="1600" b="1" dirty="0" smtClean="0">
                <a:solidFill>
                  <a:srgbClr val="FF0000"/>
                </a:solidFill>
              </a:rPr>
              <a:t>медицинских услуг».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0036" y="666750"/>
            <a:ext cx="846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– Действующая первая редакция – Зарегистрировано в Минюсте РФ 07.11.2017 N 48808 – Начало действия документа 01.01.2018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02" y="1268762"/>
            <a:ext cx="9205022" cy="458587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ru-RU" sz="1100" dirty="0" smtClean="0"/>
              <a:t>В соответствии со статьей 14 Федерального закона от 21 ноября 2011 г. N 323-ФЗ "Об основах охраны здоровья граждан в Российской Федерации" (Собрание законодательства Российской Федерации, 2011, </a:t>
            </a:r>
            <a:r>
              <a:rPr lang="en-US" sz="1100" dirty="0" smtClean="0"/>
              <a:t>N 48, </a:t>
            </a:r>
            <a:r>
              <a:rPr lang="ru-RU" sz="1100" dirty="0" smtClean="0"/>
              <a:t>ст. 6724; 2012, </a:t>
            </a:r>
            <a:r>
              <a:rPr lang="en-US" sz="1100" dirty="0" smtClean="0"/>
              <a:t>N 26, </a:t>
            </a:r>
            <a:r>
              <a:rPr lang="ru-RU" sz="1100" dirty="0" smtClean="0"/>
              <a:t>ст. 3442, 3446; 2013, </a:t>
            </a:r>
            <a:r>
              <a:rPr lang="en-US" sz="1100" dirty="0" smtClean="0"/>
              <a:t>N 27, </a:t>
            </a:r>
            <a:r>
              <a:rPr lang="ru-RU" sz="1100" dirty="0" smtClean="0"/>
              <a:t>ст. 3459, 3477; </a:t>
            </a:r>
            <a:r>
              <a:rPr lang="en-US" sz="1100" dirty="0" smtClean="0"/>
              <a:t>N 30, </a:t>
            </a:r>
            <a:r>
              <a:rPr lang="ru-RU" sz="1100" dirty="0" smtClean="0"/>
              <a:t>ст. 4038; </a:t>
            </a:r>
            <a:r>
              <a:rPr lang="pt-BR" sz="1100" dirty="0" smtClean="0"/>
              <a:t>N 39, ст. 4883; N 48, ст. 6165; N 52, ст. 6951; 2014, N 23, ст. 2930; N 30, ст. 4106, 4244, 4247, 4257; N</a:t>
            </a:r>
            <a:r>
              <a:rPr lang="ru-RU" sz="1100" dirty="0" smtClean="0"/>
              <a:t> </a:t>
            </a:r>
            <a:r>
              <a:rPr lang="pt-BR" sz="1100" dirty="0" smtClean="0"/>
              <a:t>43, ст. 5798; N 49, ст. 6927, 6928; 2015, N 1, ст. 72, 85; N 10, ст. 1403, 1425; N 14, ст. 2018; N 27, ст.</a:t>
            </a:r>
            <a:r>
              <a:rPr lang="ru-RU" sz="1100" dirty="0" smtClean="0"/>
              <a:t> </a:t>
            </a:r>
            <a:r>
              <a:rPr lang="pt-BR" sz="1100" dirty="0" smtClean="0"/>
              <a:t>3951; N 29, ст. 4339, 4356, 4359, 4397; N 51, ст. 7245; 2016, N 1, ст. 9, 28; N 18, ст. 2488; N 27, ст. 4219)</a:t>
            </a:r>
          </a:p>
          <a:p>
            <a:pPr algn="just"/>
            <a:r>
              <a:rPr lang="ru-RU" sz="1200" b="1" dirty="0" smtClean="0"/>
              <a:t>приказываю:</a:t>
            </a:r>
          </a:p>
          <a:p>
            <a:pPr algn="just"/>
            <a:r>
              <a:rPr lang="ru-RU" sz="1200" b="1" dirty="0" smtClean="0"/>
              <a:t>1. Утвердить прилагаемую номенклатуру медицинских услуг.</a:t>
            </a:r>
          </a:p>
          <a:p>
            <a:pPr algn="just"/>
            <a:r>
              <a:rPr lang="ru-RU" sz="1200" b="1" dirty="0" smtClean="0"/>
              <a:t>2. Признать утратившими силу:</a:t>
            </a:r>
          </a:p>
          <a:p>
            <a:pPr algn="just"/>
            <a:r>
              <a:rPr lang="ru-RU" sz="1200" b="1" dirty="0" smtClean="0"/>
              <a:t>приказ Министерства здравоохранения и социального развития Российской Федерации от 27 декабря 2011 г. N 1664н "Об утверждении номенклатуры медицинских услуг" </a:t>
            </a:r>
            <a:r>
              <a:rPr lang="ru-RU" sz="1100" dirty="0" smtClean="0"/>
              <a:t>(зарегистрирован Министерством юстиции Российской Федерации 24 января 2012 г., регистрационный N 23010);</a:t>
            </a:r>
          </a:p>
          <a:p>
            <a:pPr algn="just"/>
            <a:r>
              <a:rPr lang="ru-RU" sz="1100" dirty="0" smtClean="0"/>
              <a:t>приказ Министерства здравоохранения Российской Федерации от 28 октября 2013 г. N 794н "О внесении изменений в приказ Министерства здравоохранения и социального развития Российской Федерации от 27 декабря 2011 г. N 1664н "Об утверждении номенклатуры медицинских услуг"(зарегистрирован Министерством юстиции Российской Федерации 31 декабря 2013 г., регистрационный </a:t>
            </a:r>
            <a:r>
              <a:rPr lang="en-US" sz="1100" dirty="0" smtClean="0"/>
              <a:t>N 30977);</a:t>
            </a:r>
          </a:p>
          <a:p>
            <a:pPr algn="just"/>
            <a:r>
              <a:rPr lang="ru-RU" sz="1100" dirty="0" smtClean="0"/>
              <a:t>приказ Министерства здравоохранения Российской Федерации от 10 декабря 2014 г. N 813н "О внесении изменений в номенклатуру медицинских услуг, утвержденную приказом Министерства здравоохранения и социального развития Российской Федерации от 27 декабря 2011 г. N 1664н« (зарегистрирован Министерством юстиции Российской Федерации 19 января 2015 г.,</a:t>
            </a:r>
          </a:p>
          <a:p>
            <a:pPr algn="just"/>
            <a:r>
              <a:rPr lang="ru-RU" sz="1100" dirty="0" smtClean="0"/>
              <a:t>регистрационный </a:t>
            </a:r>
            <a:r>
              <a:rPr lang="en-US" sz="1100" dirty="0" smtClean="0"/>
              <a:t>N 35569);</a:t>
            </a:r>
          </a:p>
          <a:p>
            <a:pPr algn="just"/>
            <a:r>
              <a:rPr lang="ru-RU" sz="1100" dirty="0" smtClean="0"/>
              <a:t>приказ Министерства здравоохранения Российской Федерации от 29 сентября 2016 г. N 751н "О внесении изменений в номенклатуру медицинских услуг, утвержденную приказом Министерства  здравоохранения и социального развития Российской Федерации от 27 декабря 2011 г. N 1664н« (зарегистрирован Министерством юстиции Российской Федерации 25 октября 2016 г.,</a:t>
            </a:r>
          </a:p>
          <a:p>
            <a:pPr algn="just"/>
            <a:r>
              <a:rPr lang="ru-RU" sz="1100" dirty="0" smtClean="0"/>
              <a:t>регистрационный </a:t>
            </a:r>
            <a:r>
              <a:rPr lang="en-US" sz="1100" dirty="0" smtClean="0"/>
              <a:t>N 44131);</a:t>
            </a:r>
          </a:p>
          <a:p>
            <a:pPr algn="just"/>
            <a:r>
              <a:rPr lang="ru-RU" sz="1100" dirty="0" smtClean="0"/>
              <a:t>приказ Министерства здравоохранения Российской Федерации от 24 августа 2017 г. N 548н "О внесении изменения в номенклатуру медицинских услуг, утвержденную приказом Министерства здравоохранения и социального развития Российской Федерации от 27 декабря 2011 г. N 1664н« (зарегистрирован Министерством юстиции Российской Федерации 13 сентября 2017 г.,</a:t>
            </a:r>
          </a:p>
          <a:p>
            <a:pPr algn="just"/>
            <a:r>
              <a:rPr lang="ru-RU" sz="1100" dirty="0" smtClean="0"/>
              <a:t>регистрационный </a:t>
            </a:r>
            <a:r>
              <a:rPr lang="en-US" sz="1100" dirty="0" smtClean="0"/>
              <a:t>N 48161).</a:t>
            </a:r>
          </a:p>
          <a:p>
            <a:pPr algn="just"/>
            <a:r>
              <a:rPr lang="ru-RU" sz="1200" b="1" dirty="0" smtClean="0"/>
              <a:t>3. Настоящий приказ вступает в силу с 1 января 2018 года.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6065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" y="170926"/>
            <a:ext cx="9905999" cy="428709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Приказ</a:t>
            </a:r>
            <a:r>
              <a:rPr lang="ru-RU" sz="1400" b="1" dirty="0">
                <a:solidFill>
                  <a:srgbClr val="FF0000"/>
                </a:solidFill>
              </a:rPr>
              <a:t> Минздрава РФ от 13.10.2017 N 804н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</a:rPr>
              <a:t>Об </a:t>
            </a:r>
            <a:r>
              <a:rPr lang="ru-RU" sz="1600" b="1" dirty="0">
                <a:solidFill>
                  <a:srgbClr val="FF0000"/>
                </a:solidFill>
              </a:rPr>
              <a:t>утверждении номенклатуры </a:t>
            </a:r>
            <a:r>
              <a:rPr lang="ru-RU" sz="1600" b="1" dirty="0" smtClean="0">
                <a:solidFill>
                  <a:srgbClr val="FF0000"/>
                </a:solidFill>
              </a:rPr>
              <a:t>медицинских услуг»</a:t>
            </a:r>
            <a:endParaRPr lang="ru-RU" sz="1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2930" y="661737"/>
            <a:ext cx="8819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разделе "A" обозначают определенный тип медицинской услуги: </a:t>
            </a:r>
          </a:p>
          <a:p>
            <a:r>
              <a:rPr lang="ru-RU" dirty="0" smtClean="0"/>
              <a:t>А 16 - оперативное лечение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625" y="1255874"/>
            <a:ext cx="5462543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 smtClean="0"/>
              <a:t>Класс раздела "A" (от 01 до 31) обозначают анатомо-функциональную область:</a:t>
            </a:r>
          </a:p>
          <a:p>
            <a:r>
              <a:rPr lang="ru-RU" sz="1050" dirty="0" smtClean="0"/>
              <a:t>01 - кожа, подкожно-жировая клетчатка, придатки кожи</a:t>
            </a:r>
          </a:p>
          <a:p>
            <a:r>
              <a:rPr lang="ru-RU" sz="1050" dirty="0" smtClean="0"/>
              <a:t>02 - мышечная система</a:t>
            </a:r>
          </a:p>
          <a:p>
            <a:r>
              <a:rPr lang="ru-RU" sz="1050" dirty="0" smtClean="0"/>
              <a:t>03 - костная система</a:t>
            </a:r>
          </a:p>
          <a:p>
            <a:r>
              <a:rPr lang="ru-RU" sz="1050" dirty="0" smtClean="0"/>
              <a:t>04 - суставы</a:t>
            </a:r>
          </a:p>
          <a:p>
            <a:r>
              <a:rPr lang="ru-RU" sz="1050" dirty="0" smtClean="0"/>
              <a:t>05 - система органов кроветворения и кровь</a:t>
            </a:r>
          </a:p>
          <a:p>
            <a:r>
              <a:rPr lang="ru-RU" sz="1050" dirty="0" smtClean="0"/>
              <a:t>06 - иммунная система</a:t>
            </a:r>
          </a:p>
          <a:p>
            <a:r>
              <a:rPr lang="ru-RU" sz="1050" dirty="0" smtClean="0"/>
              <a:t>07 - полость рта и зубы</a:t>
            </a:r>
          </a:p>
          <a:p>
            <a:r>
              <a:rPr lang="ru-RU" sz="1050" dirty="0" smtClean="0"/>
              <a:t>08 - верхние дыхательные пути</a:t>
            </a:r>
          </a:p>
          <a:p>
            <a:r>
              <a:rPr lang="ru-RU" sz="1050" dirty="0" smtClean="0"/>
              <a:t>09 - нижние дыхательные пути и легочная ткань</a:t>
            </a:r>
          </a:p>
          <a:p>
            <a:r>
              <a:rPr lang="ru-RU" sz="1050" dirty="0" smtClean="0"/>
              <a:t>10 - сердце и перикард</a:t>
            </a:r>
          </a:p>
          <a:p>
            <a:r>
              <a:rPr lang="ru-RU" sz="1050" dirty="0" smtClean="0"/>
              <a:t>11 - средостение</a:t>
            </a:r>
          </a:p>
          <a:p>
            <a:r>
              <a:rPr lang="ru-RU" sz="1050" dirty="0" smtClean="0"/>
              <a:t>12 - крупные кровеносные сосуды</a:t>
            </a:r>
          </a:p>
          <a:p>
            <a:r>
              <a:rPr lang="ru-RU" sz="1050" dirty="0" smtClean="0"/>
              <a:t>13 - система микроциркуляции</a:t>
            </a:r>
          </a:p>
          <a:p>
            <a:r>
              <a:rPr lang="ru-RU" sz="1050" dirty="0" smtClean="0"/>
              <a:t>14 - печень и желчевыводящие пути</a:t>
            </a:r>
          </a:p>
          <a:p>
            <a:r>
              <a:rPr lang="ru-RU" sz="1050" dirty="0" smtClean="0"/>
              <a:t>15 - поджелудочная железа</a:t>
            </a:r>
          </a:p>
          <a:p>
            <a:r>
              <a:rPr lang="ru-RU" sz="1050" dirty="0" smtClean="0"/>
              <a:t>16 - пищевод, желудок, двенадцатиперстная кишка</a:t>
            </a:r>
          </a:p>
          <a:p>
            <a:r>
              <a:rPr lang="ru-RU" sz="1050" dirty="0" smtClean="0"/>
              <a:t>17 - тонкая кишка</a:t>
            </a:r>
          </a:p>
          <a:p>
            <a:r>
              <a:rPr lang="ru-RU" sz="1050" dirty="0" smtClean="0"/>
              <a:t>18 - толстая кишка</a:t>
            </a:r>
          </a:p>
          <a:p>
            <a:r>
              <a:rPr lang="ru-RU" sz="1050" dirty="0" smtClean="0"/>
              <a:t>19 - сигмовидная и прямая кишка</a:t>
            </a:r>
          </a:p>
          <a:p>
            <a:r>
              <a:rPr lang="ru-RU" sz="1050" dirty="0" smtClean="0"/>
              <a:t>20 - женские половые органы</a:t>
            </a:r>
          </a:p>
          <a:p>
            <a:r>
              <a:rPr lang="ru-RU" sz="1050" dirty="0" smtClean="0"/>
              <a:t>21 - мужские половые органы</a:t>
            </a:r>
          </a:p>
          <a:p>
            <a:r>
              <a:rPr lang="ru-RU" sz="1050" dirty="0" smtClean="0"/>
              <a:t>22 - железы внутренней секреции</a:t>
            </a:r>
          </a:p>
          <a:p>
            <a:r>
              <a:rPr lang="ru-RU" sz="1050" dirty="0" smtClean="0"/>
              <a:t>23 - центральная нервная система и головной мозг</a:t>
            </a:r>
          </a:p>
          <a:p>
            <a:r>
              <a:rPr lang="ru-RU" sz="1050" dirty="0" smtClean="0"/>
              <a:t>24 - периферическая нервная система</a:t>
            </a:r>
          </a:p>
          <a:p>
            <a:r>
              <a:rPr lang="ru-RU" sz="1050" dirty="0" smtClean="0"/>
              <a:t>25 - орган слуха</a:t>
            </a:r>
          </a:p>
          <a:p>
            <a:r>
              <a:rPr lang="ru-RU" sz="1050" dirty="0" smtClean="0"/>
              <a:t>26 - орган зрения</a:t>
            </a:r>
          </a:p>
          <a:p>
            <a:r>
              <a:rPr lang="ru-RU" sz="1050" dirty="0" smtClean="0"/>
              <a:t>27 - орган обоняния</a:t>
            </a:r>
          </a:p>
          <a:p>
            <a:r>
              <a:rPr lang="ru-RU" sz="1050" dirty="0" smtClean="0"/>
              <a:t>28 - почки и мочевыделительная система</a:t>
            </a:r>
          </a:p>
          <a:p>
            <a:r>
              <a:rPr lang="ru-RU" sz="1050" dirty="0" smtClean="0"/>
              <a:t>29 - психическая сфера</a:t>
            </a:r>
          </a:p>
          <a:p>
            <a:r>
              <a:rPr lang="ru-RU" sz="1050" dirty="0" smtClean="0"/>
              <a:t>30 - прочие</a:t>
            </a:r>
            <a:endParaRPr lang="ru-RU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4308390" y="4044783"/>
            <a:ext cx="5478162" cy="14773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Всем  представителям  МО  необходимо  получить  методические  материалы  по  электронной  почте. </a:t>
            </a:r>
          </a:p>
          <a:p>
            <a:r>
              <a:rPr lang="ru-RU" dirty="0" smtClean="0"/>
              <a:t> Для  этого необходимо  отправить  запрос  на  адрес</a:t>
            </a:r>
          </a:p>
          <a:p>
            <a:endParaRPr lang="ru-RU" dirty="0" smtClean="0"/>
          </a:p>
          <a:p>
            <a:pPr algn="ctr"/>
            <a:r>
              <a:rPr lang="en-US" dirty="0">
                <a:solidFill>
                  <a:srgbClr val="000000"/>
                </a:solidFill>
              </a:rPr>
              <a:t>E-mail</a:t>
            </a:r>
            <a:r>
              <a:rPr lang="ru-RU" dirty="0">
                <a:solidFill>
                  <a:srgbClr val="0000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MartynenkoEV1@zdrav.mos.ru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06756" y="128196"/>
            <a:ext cx="8738861" cy="471439"/>
          </a:xfrm>
        </p:spPr>
        <p:txBody>
          <a:bodyPr/>
          <a:lstStyle/>
          <a:p>
            <a:pPr algn="ctr"/>
            <a:r>
              <a:rPr lang="ru-RU" b="1" u="sng" dirty="0"/>
              <a:t>Форма  14  таб. 4000,  </a:t>
            </a:r>
            <a:r>
              <a:rPr lang="ru-RU" b="1" u="sng" dirty="0" smtClean="0"/>
              <a:t>4001</a:t>
            </a:r>
            <a:endParaRPr lang="ru-RU" b="1" u="sng" dirty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2927" y="1059678"/>
            <a:ext cx="8955993" cy="193899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u="sng" dirty="0" smtClean="0"/>
              <a:t>В  строке  21  к   «прочим»  операциям  </a:t>
            </a:r>
            <a:r>
              <a:rPr lang="ru-RU" sz="2400" dirty="0" smtClean="0"/>
              <a:t>могут  быть  отнесены  только: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Операции  на  мочевом  пузыре  и  уретре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Операции  на  забрюшинном  пространстве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Трансплантация  костного  мозга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9901" y="3429000"/>
            <a:ext cx="841204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 </a:t>
            </a:r>
            <a:r>
              <a:rPr lang="ru-RU" dirty="0" smtClean="0"/>
              <a:t>  </a:t>
            </a:r>
            <a:r>
              <a:rPr lang="ru-RU" sz="2400" dirty="0" smtClean="0"/>
              <a:t>Все  остальные  операции  должны  быть  учтены  по  анатомическому  признаку;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r>
              <a:rPr lang="ru-RU" sz="2400" dirty="0" smtClean="0"/>
              <a:t>   Не  должно  быть  «прочих» по строкам: </a:t>
            </a:r>
          </a:p>
          <a:p>
            <a:r>
              <a:rPr lang="ru-RU" sz="2400" dirty="0" smtClean="0"/>
              <a:t>2 (операции  на  нервной  системе)  и 8 (операции  на  сосудах).   </a:t>
            </a:r>
          </a:p>
          <a:p>
            <a:pPr algn="ctr"/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26936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49"/>
            <a:ext cx="8915400" cy="706437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Таблица 4000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5299" y="981077"/>
            <a:ext cx="8706188" cy="158382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Из  презентации  ЦНИОиЗ:</a:t>
            </a:r>
          </a:p>
          <a:p>
            <a:pPr>
              <a:buNone/>
            </a:pPr>
            <a:r>
              <a:rPr lang="ru-RU" sz="2000" dirty="0" smtClean="0"/>
              <a:t>      Операции на сосудах  (строка 8) и операции на нервной системе (2)  не должны дублироваться. Если данные операции подходят как для строки 8, так и для строки 2, следует  отметить их только в одной строке.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497" y="2780937"/>
            <a:ext cx="8970997" cy="3170099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Методологический  подход</a:t>
            </a:r>
          </a:p>
          <a:p>
            <a:pPr algn="ctr"/>
            <a:r>
              <a:rPr lang="ru-RU" dirty="0" smtClean="0"/>
              <a:t>(согласно Приказа МЗ РФ от 13.10.2017 N 804н) 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 Если  операция  шифруется  А.16.</a:t>
            </a:r>
            <a:r>
              <a:rPr lang="ru-RU" dirty="0" smtClean="0">
                <a:solidFill>
                  <a:srgbClr val="FF0000"/>
                </a:solidFill>
              </a:rPr>
              <a:t>23</a:t>
            </a:r>
            <a:r>
              <a:rPr lang="ru-RU" dirty="0" smtClean="0"/>
              <a:t>… -учитываем   ее  в  строке  </a:t>
            </a:r>
            <a:r>
              <a:rPr lang="ru-RU" dirty="0" smtClean="0">
                <a:solidFill>
                  <a:srgbClr val="FF0000"/>
                </a:solidFill>
              </a:rPr>
              <a:t>2.0</a:t>
            </a:r>
            <a:r>
              <a:rPr lang="ru-RU" dirty="0" smtClean="0"/>
              <a:t>  таб. 4000;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  Если  операция  шифруется  А.16.</a:t>
            </a:r>
            <a:r>
              <a:rPr lang="ru-RU" dirty="0" smtClean="0">
                <a:solidFill>
                  <a:srgbClr val="FF0000"/>
                </a:solidFill>
              </a:rPr>
              <a:t>12</a:t>
            </a:r>
            <a:r>
              <a:rPr lang="ru-RU" dirty="0" smtClean="0"/>
              <a:t>… - учитываем   ее  в  строке  </a:t>
            </a:r>
            <a:r>
              <a:rPr lang="ru-RU" dirty="0" smtClean="0">
                <a:solidFill>
                  <a:srgbClr val="FF0000"/>
                </a:solidFill>
              </a:rPr>
              <a:t>8.0 </a:t>
            </a:r>
            <a:r>
              <a:rPr lang="ru-RU" dirty="0" smtClean="0"/>
              <a:t> таб. 4000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58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1600" b="1" dirty="0">
                <a:latin typeface="Arial" pitchFamily="34" charset="0"/>
              </a:rPr>
              <a:t>ИЗМЕНЕНИЯ, ВНОСИМЫЕ В ФОРМУ ФЕДЕРАЛЬНОГО </a:t>
            </a:r>
          </a:p>
          <a:p>
            <a:pPr algn="ctr"/>
            <a:r>
              <a:rPr lang="ru-RU" sz="1600" b="1" dirty="0"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latin typeface="Arial" pitchFamily="34" charset="0"/>
              </a:rPr>
              <a:t>14</a:t>
            </a:r>
            <a:endParaRPr lang="ru-RU" sz="1600" b="1" dirty="0"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655638"/>
            <a:ext cx="77358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21463"/>
              </p:ext>
            </p:extLst>
          </p:nvPr>
        </p:nvGraphicFramePr>
        <p:xfrm>
          <a:off x="1" y="1386841"/>
          <a:ext cx="9905999" cy="4561027"/>
        </p:xfrm>
        <a:graphic>
          <a:graphicData uri="http://schemas.openxmlformats.org/drawingml/2006/table">
            <a:tbl>
              <a:tblPr/>
              <a:tblGrid>
                <a:gridCol w="6110242"/>
                <a:gridCol w="1203533"/>
                <a:gridCol w="2592224"/>
              </a:tblGrid>
              <a:tr h="606440">
                <a:tc>
                  <a:txBody>
                    <a:bodyPr/>
                    <a:lstStyle/>
                    <a:p>
                      <a:pPr marL="9017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болезни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эндокринной системы, расстройства 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питания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нарушения обмена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веществ</a:t>
                      </a:r>
                    </a:p>
                    <a:p>
                      <a:pPr marL="9017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Е00-Е89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47">
                <a:tc>
                  <a:txBody>
                    <a:bodyPr/>
                    <a:lstStyle/>
                    <a:p>
                      <a:pPr marL="27051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поражением почек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5.4.3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Е10-Е14 с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четвертым знаком .2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9347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с поражением глаз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5.4.4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Е10-Е14 с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четвертым знаком .3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4755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болезни системы кровообращения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I00-I99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9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другие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формы легочно-сердечной </a:t>
                      </a: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недостаточности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I27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4755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неревматические поражения клапанов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.6.3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I34-I37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1091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синдром слабости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синусового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узла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10.6.9.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I49.5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218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болезни костно-мышечной системы и соединительной ткани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M00-M99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475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другие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дорсопатии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М50-М54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42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поражения синовиальных оболочек и сухожилий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М65-М67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таблица 4000  графа  27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2" y="1034145"/>
          <a:ext cx="8773884" cy="4584956"/>
        </p:xfrm>
        <a:graphic>
          <a:graphicData uri="http://schemas.openxmlformats.org/drawingml/2006/table">
            <a:tbl>
              <a:tblPr/>
              <a:tblGrid>
                <a:gridCol w="5473335"/>
                <a:gridCol w="1079863"/>
                <a:gridCol w="457200"/>
                <a:gridCol w="1763486"/>
              </a:tblGrid>
              <a:tr h="1706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 Наименование операции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Из гр.3: 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проведено операций 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по поводу злокачественных новообразований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ru-RU" sz="14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удаление травматической внутричерепной гематомы, очага ушиба, вдавленного перелома черепа, устранение дефекта черепа и лицевого скелета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операции при церебральном инсульте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2.3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операции на сердце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на желудке по поводу язвенной болезни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аппендэктомии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при хроническом аппендиците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грыжеиссечение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при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неущемленной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грыже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холецистэктомия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при хроническом  холецистите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по поводу геморроя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акушерские операции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14.0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при врожденном вывихе бедра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Межформенный  контроль  по  таблице  4000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0485"/>
              </p:ext>
            </p:extLst>
          </p:nvPr>
        </p:nvGraphicFramePr>
        <p:xfrm>
          <a:off x="0" y="587828"/>
          <a:ext cx="9905998" cy="5573851"/>
        </p:xfrm>
        <a:graphic>
          <a:graphicData uri="http://schemas.openxmlformats.org/drawingml/2006/table">
            <a:tbl>
              <a:tblPr/>
              <a:tblGrid>
                <a:gridCol w="2884714"/>
                <a:gridCol w="2982686"/>
                <a:gridCol w="522514"/>
                <a:gridCol w="3516084"/>
              </a:tblGrid>
              <a:tr h="832099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 кесарево  сечение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ф. 14, таб. 4000, стр. 14.4гр. 03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вкладыш  ф. 32, таб. 100, стр. 8.1, гр.04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3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наложение щипцов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ф. 14, таб. 4000, стр. 14.2, гр. 03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вкладыш Ф. 32, таб. 100, стр. 8.2, гр. 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1033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вакуум-экстракция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ф. 14, таб. 4000, стр. 14.3, гр. 03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вкладыш ф. 32, таб. 100, стр. 8.3, гр. 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2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плодоразрушающие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ф. 14, таб. 4000, стр. 14.7, гр. 03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вкладыш  ф. 32, таб. 100, стр. 8.4, гр. 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2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экстирпация и надвлагалищная ампутация матки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  ф. 14, таб. 4000, стр. 14.8+14.9, гр. 03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latin typeface="+mn-lt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вкладыш ф. 32, таб. 100, стр. 8.5, гр. 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910">
                <a:tc rowSpan="3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аборт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ф. 14, таб. 4000, стр. 14.6, </a:t>
                      </a:r>
                      <a:r>
                        <a:rPr lang="ru-RU" sz="1600" b="0" i="0" u="none" strike="noStrike" dirty="0" err="1" smtClean="0">
                          <a:latin typeface="+mn-lt"/>
                        </a:rPr>
                        <a:t>гр</a:t>
                      </a:r>
                      <a:r>
                        <a:rPr lang="ru-RU" sz="1600" b="0" i="0" u="none" strike="noStrike" dirty="0" smtClean="0">
                          <a:latin typeface="+mn-lt"/>
                        </a:rPr>
                        <a:t> 3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&lt;=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ф.  13, таб.1000, стр.1, гр. 4+таб.2000 стр.1. гр.4</a:t>
                      </a:r>
                      <a:endParaRPr lang="ru-RU" sz="1600" dirty="0"/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+mn-lt"/>
                        </a:rPr>
                        <a:t>ф. 14, таб. 4000, стр. 14.6, гр 19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ф.  13, таб.3000, стр.1, гр. 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+mn-lt"/>
                        </a:rPr>
                        <a:t>ф. 14, таб. 4000, стр. 14.6, </a:t>
                      </a:r>
                      <a:r>
                        <a:rPr lang="ru-RU" sz="1600" b="0" i="0" u="none" strike="noStrike" dirty="0" err="1" smtClean="0">
                          <a:latin typeface="+mn-lt"/>
                        </a:rPr>
                        <a:t>гр</a:t>
                      </a:r>
                      <a:r>
                        <a:rPr lang="ru-RU" sz="1600" b="0" i="0" u="none" strike="noStrike" dirty="0" smtClean="0">
                          <a:latin typeface="+mn-lt"/>
                        </a:rPr>
                        <a:t> 11</a:t>
                      </a: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+mn-lt"/>
                        </a:rPr>
                        <a:t>&lt;=</a:t>
                      </a:r>
                      <a:endParaRPr lang="ru-RU" sz="1600" b="0" i="0" u="none" strike="noStrike" dirty="0"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ф.  13, таб.1100+таб.2100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09" marR="5309" marT="5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6905" y="2919"/>
            <a:ext cx="8973815" cy="742159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j-lt"/>
              </a:rPr>
              <a:t>Соответствие формы 14 по таблице 4201  и  формы 63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01362"/>
            <a:ext cx="9906000" cy="5293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Руководствоваться :</a:t>
            </a:r>
          </a:p>
          <a:p>
            <a:endParaRPr lang="ru-RU" sz="1400" dirty="0" smtClean="0"/>
          </a:p>
          <a:p>
            <a:pPr>
              <a:buFontTx/>
              <a:buChar char="-"/>
            </a:pPr>
            <a:r>
              <a:rPr lang="ru-RU" sz="1600" dirty="0" smtClean="0"/>
              <a:t> письмом МЗРФ от 18.07.2017 № 13-2/2-256; </a:t>
            </a:r>
          </a:p>
          <a:p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Приказом N 355н от 8 июня 2016 г. МЗРФ «ОБ УТВЕРЖДЕНИИ ПОРЯДКА УЧЕТА ДОНОРСКИХ ОРГАНОВ И ТКАНЕЙ ЧЕЛОВЕКА, ДОНОРОВ ОРГАНОВ И ТКАНЕЙ, ПАЦИЕНТОВ (РЕЦИПИЕНТОВ), </a:t>
            </a:r>
            <a:r>
              <a:rPr lang="ru-RU" sz="1600" u="sng" dirty="0" smtClean="0"/>
              <a:t>ФОРМ МЕДИЦИНСКОЙ ДОКУМЕНТАЦИИ И ФОРМЫ СТАТИСТИЧЕСКОЙ ОТЧЕТНОСТИ</a:t>
            </a:r>
            <a:r>
              <a:rPr lang="ru-RU" sz="1600" dirty="0" smtClean="0"/>
              <a:t> В ЦЕЛЯХ ОСУЩЕСТВЛЕНИЯ УЧЕТА ДОНОРСКИХ ОРГАНОВ И ТКАНЕЙ ЧЕЛОВЕКА, ДОНОРОВ ОРГАНОВ И ТКАНЕЙ, ПАЦИЕНТОВ (РЕЦИПИЕНТОВ) И ПОРЯДКА ИХ ЗАПОЛНЕНИЯ»</a:t>
            </a:r>
          </a:p>
          <a:p>
            <a:pPr>
              <a:buFontTx/>
              <a:buChar char="-"/>
            </a:pPr>
            <a:r>
              <a:rPr lang="ru-RU" sz="1600" dirty="0" smtClean="0"/>
              <a:t> Приложение  11- форма  №63</a:t>
            </a:r>
          </a:p>
          <a:p>
            <a:pPr>
              <a:buFontTx/>
              <a:buChar char="-"/>
            </a:pPr>
            <a:r>
              <a:rPr lang="ru-RU" sz="1600" dirty="0" smtClean="0"/>
              <a:t> Приложение 12- «ПОРЯДОК ЗАПОЛНЕНИЯ ФОРМЫ СТАТИСТИЧЕСКОЙ ОТЧЕТНОСТИ N 63» </a:t>
            </a:r>
          </a:p>
          <a:p>
            <a:endParaRPr lang="ru-RU" sz="1600" dirty="0" smtClean="0"/>
          </a:p>
          <a:p>
            <a:r>
              <a:rPr lang="ru-RU" sz="1600" dirty="0" smtClean="0"/>
              <a:t>- Приказом №306н  от  04.06.15  МЗРФ «ОБ УТВЕРЖДЕНИИ ПЕРЕЧНЯ ОБЪЕКТОВ ТРАНСПЛАНТАЦИИ»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2000" b="1" dirty="0" smtClean="0"/>
              <a:t>              т. 4201   принимается в строгом соответствии с формой № 63 «Сведения о донорстве органов и тканей и трансплантации в медицинских организациях»,  а также в соответствии с регистром ФНЦТИО!</a:t>
            </a:r>
          </a:p>
          <a:p>
            <a:pPr algn="ctr"/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662120" y="274641"/>
            <a:ext cx="8748580" cy="706437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660033"/>
                </a:solidFill>
                <a:latin typeface="Arial" charset="0"/>
                <a:cs typeface="Arial" charset="0"/>
              </a:rPr>
              <a:t>Форма 14 Таблица 4201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495300" y="836613"/>
            <a:ext cx="8915400" cy="4525962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0C0472"/>
                </a:solidFill>
              </a:rPr>
              <a:t>В таблицу вносится информация о пересадке органов, а из тканей – только о костном мозге.</a:t>
            </a:r>
          </a:p>
          <a:p>
            <a:r>
              <a:rPr lang="ru-RU" altLang="ru-RU" sz="2000" b="1" smtClean="0">
                <a:solidFill>
                  <a:srgbClr val="0C0472"/>
                </a:solidFill>
              </a:rPr>
              <a:t>Данные о пересадке тканей (роговицы, свободного кожного лоскута и т.д.) не вносятся в таблицу.</a:t>
            </a:r>
          </a:p>
          <a:p>
            <a:r>
              <a:rPr lang="ru-RU" altLang="ru-RU" sz="2000" b="1" smtClean="0">
                <a:solidFill>
                  <a:srgbClr val="0C0472"/>
                </a:solidFill>
              </a:rPr>
              <a:t>В таблице не показываются реконструктивно-пластические операции с использованием аутотрансплантатов органов или тканей человека, а также с использованием медицинских изделий, полученных из органов или тканей человека.</a:t>
            </a:r>
          </a:p>
          <a:p>
            <a:r>
              <a:rPr lang="ru-RU" altLang="ru-RU" sz="2000" b="1" smtClean="0">
                <a:solidFill>
                  <a:srgbClr val="0C0472"/>
                </a:solidFill>
              </a:rPr>
              <a:t>В строку «прочие органы» вносится информация о пересадке трахеи, верхней конечности и ее фрагментов, нижней конечности и ее конечностей.</a:t>
            </a:r>
          </a:p>
          <a:p>
            <a:r>
              <a:rPr lang="ru-RU" altLang="ru-RU" sz="2000" b="1" smtClean="0">
                <a:solidFill>
                  <a:srgbClr val="0C0472"/>
                </a:solidFill>
              </a:rPr>
              <a:t>В графе 9 необходимо указывать число направленных материалов на морфологическое исследование по числу трансплантаций  (Приказ МЗ РФ от 24 марта 2016 г. № 179Н)</a:t>
            </a:r>
          </a:p>
          <a:p>
            <a:r>
              <a:rPr lang="ru-RU" altLang="ru-RU" sz="2000" b="1" smtClean="0">
                <a:solidFill>
                  <a:srgbClr val="0C0472"/>
                </a:solidFill>
              </a:rPr>
              <a:t>Необходимо проведение сверки данных таблицы с отраслевой формой №63 – должно быть строгое соответствие.</a:t>
            </a:r>
          </a:p>
          <a:p>
            <a:endParaRPr lang="ru-RU" altLang="ru-RU" sz="2000" b="1" smtClean="0"/>
          </a:p>
          <a:p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32719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400" b="1" dirty="0" smtClean="0"/>
              <a:t>Что  необходимо  иметь  при  сдаче  годового  отчета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340" y="1018903"/>
            <a:ext cx="976376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Таблицу  по  вскрытиям</a:t>
            </a:r>
          </a:p>
          <a:p>
            <a:pPr marL="342900" indent="-342900">
              <a:buFontTx/>
              <a:buAutoNum type="arabicPeriod"/>
            </a:pPr>
            <a:r>
              <a:rPr lang="ru-RU" sz="2400" dirty="0"/>
              <a:t>Эпикризы  на  выписанных  пациентов  с  инфарктом  миокарда  и  острым  нарушением  мозгового  кровообращения  в  случае,  если  их  госпитализация  была  осуществлена  в  плановом  порядке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Эпикризы  на  умерших : (слайд 31)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Эпикризы  на  умерших  по  строке  16 (материнская  смертность)</a:t>
            </a:r>
          </a:p>
          <a:p>
            <a:pPr marL="342900" indent="-342900">
              <a:buAutoNum type="arabicPeriod"/>
            </a:pPr>
            <a:r>
              <a:rPr lang="ru-RU" sz="2400" dirty="0"/>
              <a:t>Э</a:t>
            </a:r>
            <a:r>
              <a:rPr lang="ru-RU" sz="2400" dirty="0" smtClean="0"/>
              <a:t>пикризы  на  выписанных  по  строке  16   старше  трудоспособного  возраста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Расшифровку прочих  операций (полное  наименование  и  количество, см. слайд 38)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Копию  Ф.63,  заверенную  в  МЗ (дата  и  подпись  с  расшифровкой)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1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Порядок  предоставления  отчета  по  ФФСН 14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30576" y="1412776"/>
            <a:ext cx="687194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lnSpc>
                <a:spcPct val="300000"/>
              </a:lnSpc>
              <a:buFont typeface="+mj-lt"/>
              <a:buAutoNum type="romanUcPeriod"/>
            </a:pPr>
            <a:r>
              <a:rPr lang="ru-RU" sz="2000" dirty="0" smtClean="0"/>
              <a:t>Сдать  отчет  по  форме 30  таб. 3100 и 3101</a:t>
            </a:r>
          </a:p>
          <a:p>
            <a:pPr marL="400050" indent="-400050">
              <a:lnSpc>
                <a:spcPct val="300000"/>
              </a:lnSpc>
              <a:buFont typeface="+mj-lt"/>
              <a:buAutoNum type="romanUcPeriod"/>
            </a:pPr>
            <a:r>
              <a:rPr lang="ru-RU" sz="2000" dirty="0" smtClean="0"/>
              <a:t>Сдать  отчет  по  форме 30  таб. </a:t>
            </a:r>
            <a:r>
              <a:rPr lang="ru-RU" sz="2000" smtClean="0"/>
              <a:t>5503</a:t>
            </a:r>
            <a:endParaRPr lang="ru-RU" sz="2000" dirty="0" smtClean="0"/>
          </a:p>
          <a:p>
            <a:pPr marL="400050" indent="-400050">
              <a:lnSpc>
                <a:spcPct val="300000"/>
              </a:lnSpc>
              <a:buFont typeface="+mj-lt"/>
              <a:buAutoNum type="romanUcPeriod"/>
            </a:pPr>
            <a:r>
              <a:rPr lang="ru-RU" sz="2000" dirty="0" smtClean="0"/>
              <a:t>Сдать  отчет  по  формам   32, вкладышу ф.32  и  форме 13</a:t>
            </a:r>
          </a:p>
          <a:p>
            <a:pPr marL="400050" indent="-400050">
              <a:lnSpc>
                <a:spcPct val="300000"/>
              </a:lnSpc>
              <a:buFont typeface="+mj-lt"/>
              <a:buAutoNum type="romanUcPeriod"/>
            </a:pPr>
            <a:r>
              <a:rPr lang="ru-RU" sz="2000" dirty="0" smtClean="0"/>
              <a:t>Предоставить  отчет  по  форме 14 </a:t>
            </a:r>
          </a:p>
        </p:txBody>
      </p:sp>
    </p:spTree>
    <p:extLst>
      <p:ext uri="{BB962C8B-B14F-4D97-AF65-F5344CB8AC3E}">
        <p14:creationId xmlns:p14="http://schemas.microsoft.com/office/powerpoint/2010/main" val="32926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Приложение  к  форме 14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498" y="2204864"/>
            <a:ext cx="88149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/>
              <a:t>В  программе  разработано  приложение  к  ф.14,  которое  необходимо  заполнить  </a:t>
            </a:r>
            <a:r>
              <a:rPr lang="ru-RU" sz="2400" b="1" dirty="0" smtClean="0"/>
              <a:t>в срок  до  15  февраля 2019  </a:t>
            </a:r>
          </a:p>
          <a:p>
            <a:pPr algn="ctr"/>
            <a:r>
              <a:rPr lang="ru-RU" sz="2400" dirty="0" smtClean="0"/>
              <a:t>тем  медицинским  организациям,  на  базе  которых  развернуты  </a:t>
            </a:r>
            <a:r>
              <a:rPr lang="ru-RU" sz="2400" b="1" dirty="0" smtClean="0">
                <a:solidFill>
                  <a:srgbClr val="FF0000"/>
                </a:solidFill>
              </a:rPr>
              <a:t>РСЦ  и  ПСО 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30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11086" y="1698172"/>
            <a:ext cx="6992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Благодарю  за  внимание!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3753394"/>
            <a:ext cx="50023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dirty="0" smtClean="0">
                <a:solidFill>
                  <a:srgbClr val="000000"/>
                </a:solidFill>
              </a:rPr>
              <a:t>Контакты: Мартыненко  Елена  Викторовна</a:t>
            </a:r>
          </a:p>
          <a:p>
            <a:pPr algn="ctr" fontAlgn="t"/>
            <a:r>
              <a:rPr lang="ru-RU" sz="2400" dirty="0" smtClean="0">
                <a:solidFill>
                  <a:srgbClr val="000000"/>
                </a:solidFill>
              </a:rPr>
              <a:t>Тел.: 8(499) 249-75-79, доб. 556</a:t>
            </a:r>
          </a:p>
          <a:p>
            <a:pPr algn="ctr" fontAlgn="t"/>
            <a:r>
              <a:rPr lang="en-US" sz="2400" dirty="0" smtClean="0">
                <a:solidFill>
                  <a:srgbClr val="000000"/>
                </a:solidFill>
              </a:rPr>
              <a:t>E-mail</a:t>
            </a:r>
            <a:r>
              <a:rPr lang="ru-RU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 smtClean="0">
                <a:solidFill>
                  <a:srgbClr val="000000"/>
                </a:solidFill>
              </a:rPr>
              <a:t> MartynenkoEV1@zdrav.mos.ru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8487" y="536122"/>
            <a:ext cx="8748713" cy="596718"/>
          </a:xfrm>
        </p:spPr>
        <p:txBody>
          <a:bodyPr/>
          <a:lstStyle/>
          <a:p>
            <a:pPr algn="ctr"/>
            <a:r>
              <a:rPr lang="ru-RU" sz="1600" b="1" dirty="0">
                <a:latin typeface="Arial" pitchFamily="34" charset="0"/>
              </a:rPr>
              <a:t>ИЗМЕНЕНИЯ, ВНОСИМЫЕ В ФОРМУ ФЕДЕРАЛЬНОГО </a:t>
            </a:r>
          </a:p>
          <a:p>
            <a:pPr algn="ctr"/>
            <a:r>
              <a:rPr lang="ru-RU" sz="1600" b="1" dirty="0"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latin typeface="Arial" pitchFamily="34" charset="0"/>
              </a:rPr>
              <a:t>14</a:t>
            </a:r>
            <a:endParaRPr lang="ru-RU" sz="1600" b="1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2168" y="948174"/>
            <a:ext cx="441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90488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таблице 2300 вводятся новые строки: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5600" y="1562954"/>
            <a:ext cx="94081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2300)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Поступило пациентов с инфарктом миокарда в стационар в первые сутки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начала заболевания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_______ ,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в первые 12 часов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_______ 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 в первые 2 часа 3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 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(стр. 1) проведены:  </a:t>
            </a:r>
            <a:r>
              <a:rPr lang="ru-RU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терапия 4 ______ , </a:t>
            </a:r>
            <a:r>
              <a:rPr lang="ru-RU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5 _______ 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терапия с последующим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________,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общего числа умерших умерло пациентов с инфарктом миокарда (стр. 10.4.2+10.4.3)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первые 24 часа после поступления в стационар 7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 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в возрасте до 65 лет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_______ 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умерших в первые в 24 часа поступления в стационар пациентов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инфарктом миокарда проведена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терапия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9________ , </a:t>
            </a:r>
            <a:r>
              <a:rPr lang="ru-RU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 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7600" y="0"/>
            <a:ext cx="631190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spc="20" dirty="0">
                <a:solidFill>
                  <a:prstClr val="white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pPr lvl="0" algn="ctr">
              <a:spcBef>
                <a:spcPct val="20000"/>
              </a:spcBef>
            </a:pPr>
            <a:r>
              <a:rPr lang="ru-RU" sz="1600" b="1" spc="20" dirty="0">
                <a:solidFill>
                  <a:prstClr val="white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</p:spTree>
    <p:extLst>
      <p:ext uri="{BB962C8B-B14F-4D97-AF65-F5344CB8AC3E}">
        <p14:creationId xmlns:p14="http://schemas.microsoft.com/office/powerpoint/2010/main" val="41230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pPr lvl="0" algn="ctr"/>
            <a:r>
              <a:rPr lang="ru-RU" sz="1600" b="1" dirty="0">
                <a:solidFill>
                  <a:prstClr val="white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prstClr val="white"/>
                </a:solidFill>
                <a:latin typeface="Arial" pitchFamily="34" charset="0"/>
              </a:rPr>
              <a:t>14</a:t>
            </a:r>
            <a:endParaRPr lang="ru-RU" sz="16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615742"/>
            <a:ext cx="959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488"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таблице 4000 «ХИРУРГИЧЕСКАЯ РАБОТА ОРГАНИЗАЦИИ» вводятся новые строки и изменена нумерация по операциям на сердце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3143"/>
              </p:ext>
            </p:extLst>
          </p:nvPr>
        </p:nvGraphicFramePr>
        <p:xfrm>
          <a:off x="535940" y="1230997"/>
          <a:ext cx="8424936" cy="1930608"/>
        </p:xfrm>
        <a:graphic>
          <a:graphicData uri="http://schemas.openxmlformats.org/drawingml/2006/table">
            <a:tbl>
              <a:tblPr/>
              <a:tblGrid>
                <a:gridCol w="7025717"/>
                <a:gridCol w="13992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из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них: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краниотомия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2.3.2.1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0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них: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болевых синдромах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из них: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васкулярная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декомпрессия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2.6.1.1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ликворошунтирующие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операции при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врожденных аномалиях развития центральной нервной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лимфатической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системе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48064"/>
              </p:ext>
            </p:extLst>
          </p:nvPr>
        </p:nvGraphicFramePr>
        <p:xfrm>
          <a:off x="525780" y="3286760"/>
          <a:ext cx="8424936" cy="2966720"/>
        </p:xfrm>
        <a:graphic>
          <a:graphicData uri="http://schemas.openxmlformats.org/drawingml/2006/table">
            <a:tbl>
              <a:tblPr/>
              <a:tblGrid>
                <a:gridCol w="7020780"/>
                <a:gridCol w="140415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 на сердце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на открытом сердце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с искусственным кровообращением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 врожденных пороков сердца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 приобретенных поражений клапанов сердца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нарушении ритма –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имплантация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кардиостимулятора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7. 4.1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тахиаритмий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катетерных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аблаций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7. 4.2.1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поводу ишемических болезней сердца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них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18034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аортокоронарное шунтирование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ангиопластика коронарных артерий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7. 5.2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со стентированием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7. 5.2.1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6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dirty="0" smtClean="0"/>
              <a:t>Изменения  в  программе  </a:t>
            </a:r>
            <a:r>
              <a:rPr lang="ru-RU" dirty="0" err="1" smtClean="0"/>
              <a:t>Цетра</a:t>
            </a:r>
            <a:r>
              <a:rPr lang="ru-RU" dirty="0" smtClean="0"/>
              <a:t>  статистики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0769" y="2708920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Введена  таблица  4003</a:t>
            </a:r>
          </a:p>
          <a:p>
            <a:pPr algn="ctr"/>
            <a:r>
              <a:rPr lang="ru-RU" sz="2800" dirty="0" smtClean="0"/>
              <a:t>«Операции,  выполненные  пациентам  трудоспособного  возраста»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61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Межформенный  контроль  </a:t>
            </a:r>
            <a:r>
              <a:rPr lang="ru-RU" b="1" dirty="0" smtClean="0">
                <a:solidFill>
                  <a:srgbClr val="FF0000"/>
                </a:solidFill>
              </a:rPr>
              <a:t>с  формой  ФСН №30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71539"/>
              </p:ext>
            </p:extLst>
          </p:nvPr>
        </p:nvGraphicFramePr>
        <p:xfrm>
          <a:off x="0" y="618185"/>
          <a:ext cx="9906000" cy="5623866"/>
        </p:xfrm>
        <a:graphic>
          <a:graphicData uri="http://schemas.openxmlformats.org/drawingml/2006/table">
            <a:tbl>
              <a:tblPr/>
              <a:tblGrid>
                <a:gridCol w="2083551"/>
                <a:gridCol w="3724821"/>
                <a:gridCol w="1017431"/>
                <a:gridCol w="3080197"/>
              </a:tblGrid>
              <a:tr h="951455"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форма  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форма 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88715"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выписано  пациентов</a:t>
                      </a: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Выписано пациентов </a:t>
                      </a:r>
                    </a:p>
                    <a:p>
                      <a:pPr marL="144000" algn="l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(таб.2000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(стр.1 гр.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4+стр.21 гр.4+ </a:t>
                      </a:r>
                    </a:p>
                    <a:p>
                      <a:pPr marL="144000" algn="l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стр. 1 гр. 22+ стр.21 гр. 22))</a:t>
                      </a:r>
                    </a:p>
                    <a:p>
                      <a:pPr marL="144000" algn="l" fontAlgn="t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+переведено пациентов </a:t>
                      </a:r>
                    </a:p>
                    <a:p>
                      <a:pPr marL="144000" algn="l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(таб.2100 стр.1 гр. 3)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таб. 3100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стр.1 гр.9+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стр. 144  гр.9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переведено 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пациентов  в  др. 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стационары</a:t>
                      </a: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таб.2100, стр.1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гр.3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</a:t>
                      </a: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Для  всех,</a:t>
                      </a: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кроме МО,  имеющие  родильные  отделения</a:t>
                      </a: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таб.3101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стр.1, гр.3</a:t>
                      </a: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0337"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умерло 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пациентов,  всего </a:t>
                      </a: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таб.2000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стр.1 гр.8+стр.1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гр.28</a:t>
                      </a: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таб.3100, </a:t>
                      </a:r>
                    </a:p>
                    <a:p>
                      <a:pPr marL="144000"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стр.1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гр.12 +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стр.144 гр.12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039" marR="5039" marT="50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5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Таблица  2000</a:t>
            </a:r>
            <a:r>
              <a:rPr lang="ru-RU" sz="1600" dirty="0">
                <a:solidFill>
                  <a:schemeClr val="dk1"/>
                </a:solidFill>
              </a:rPr>
              <a:t>  </a:t>
            </a:r>
            <a:r>
              <a:rPr lang="ru-RU" sz="1600" b="1" dirty="0">
                <a:solidFill>
                  <a:srgbClr val="FF0000"/>
                </a:solidFill>
              </a:rPr>
              <a:t>Состав пациентов в стационаре, сроки и исходы </a:t>
            </a:r>
            <a:r>
              <a:rPr lang="ru-RU" sz="1600" b="1" dirty="0" smtClean="0">
                <a:solidFill>
                  <a:srgbClr val="FF0000"/>
                </a:solidFill>
              </a:rPr>
              <a:t>лечения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84923"/>
              </p:ext>
            </p:extLst>
          </p:nvPr>
        </p:nvGraphicFramePr>
        <p:xfrm>
          <a:off x="278673" y="1523392"/>
          <a:ext cx="9466217" cy="2495444"/>
        </p:xfrm>
        <a:graphic>
          <a:graphicData uri="http://schemas.openxmlformats.org/drawingml/2006/table">
            <a:tbl>
              <a:tblPr/>
              <a:tblGrid>
                <a:gridCol w="788851"/>
                <a:gridCol w="644683"/>
                <a:gridCol w="144168"/>
                <a:gridCol w="350150"/>
                <a:gridCol w="729121"/>
                <a:gridCol w="498432"/>
                <a:gridCol w="304836"/>
                <a:gridCol w="484016"/>
                <a:gridCol w="788851"/>
                <a:gridCol w="580830"/>
                <a:gridCol w="568467"/>
                <a:gridCol w="428406"/>
                <a:gridCol w="461369"/>
                <a:gridCol w="327482"/>
                <a:gridCol w="599366"/>
                <a:gridCol w="189486"/>
                <a:gridCol w="675572"/>
                <a:gridCol w="113280"/>
                <a:gridCol w="788851"/>
              </a:tblGrid>
              <a:tr h="171792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болезни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 строки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МКБ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А. Взрослые (18 лет и старше)</a:t>
                      </a:r>
                      <a:r>
                        <a:rPr lang="ru-RU" sz="1100" b="0" i="0" u="none" strike="noStrike" dirty="0" smtClean="0">
                          <a:latin typeface="+mn-lt"/>
                        </a:rPr>
                        <a:t> </a:t>
                      </a:r>
                    </a:p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Выписано пациентов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Проведено выписанными койко-дней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Умерло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всего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из них доставленных по экстренным показаниям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из них пациентов, доставленных скорой медицинской помощью (из гр.5)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Всего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из них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проведено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патолого-анатомических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вскрытий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из них установлено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расхождений диагнозов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проведено судебно-медицинских вскрытий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из них установлено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расхождений диагнозов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35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По всем строкам 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5972" marR="5972" marT="5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гр. 8 ≥ гр. 9 +гр.11</a:t>
                      </a:r>
                    </a:p>
                  </a:txBody>
                  <a:tcPr marL="5972" marR="5972" marT="5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354">
                <a:tc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5972" marR="5972" marT="5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2" marR="5972" marT="5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презентации ЦНИИОИ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Шаблон презентации ЦНИИОИ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20196</TotalTime>
  <Words>5288</Words>
  <Application>Microsoft Office PowerPoint</Application>
  <PresentationFormat>Лист A4 (210x297 мм)</PresentationFormat>
  <Paragraphs>890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Тема Office</vt:lpstr>
      <vt:lpstr>Шаблон презентации ЦНИИОИЗ</vt:lpstr>
      <vt:lpstr>2_Шаблон презентации ЦНИИОИЗ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Пути  поступления (таб. 2600,  заполняется  только  на  выписанных  пациентов)</vt:lpstr>
      <vt:lpstr>Форма 14 Таблица 3000 2.«Состав новорожденных с заболеваниями, поступивших в возрасте  0-6 дней жизни, и исходы их лечения»</vt:lpstr>
      <vt:lpstr>Презентация PowerPoint</vt:lpstr>
      <vt:lpstr>                               Форма №14 Таблица 4000 3. Хирургическая работа стационара                               </vt:lpstr>
      <vt:lpstr>Презентация PowerPoint</vt:lpstr>
      <vt:lpstr>Презентация PowerPoint</vt:lpstr>
      <vt:lpstr>Презентация PowerPoint</vt:lpstr>
      <vt:lpstr>Таблица 4000</vt:lpstr>
      <vt:lpstr>Презентация PowerPoint</vt:lpstr>
      <vt:lpstr>Презентация PowerPoint</vt:lpstr>
      <vt:lpstr>Презентация PowerPoint</vt:lpstr>
      <vt:lpstr>Форма 14 Таблица 4201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PodcherninaAM</cp:lastModifiedBy>
  <cp:revision>1518</cp:revision>
  <dcterms:created xsi:type="dcterms:W3CDTF">2016-12-20T09:23:07Z</dcterms:created>
  <dcterms:modified xsi:type="dcterms:W3CDTF">2018-12-25T09:08:05Z</dcterms:modified>
</cp:coreProperties>
</file>