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handoutMasterIdLst>
    <p:handoutMasterId r:id="rId37"/>
  </p:handoutMasterIdLst>
  <p:sldIdLst>
    <p:sldId id="256" r:id="rId2"/>
    <p:sldId id="298" r:id="rId3"/>
    <p:sldId id="263" r:id="rId4"/>
    <p:sldId id="266" r:id="rId5"/>
    <p:sldId id="301" r:id="rId6"/>
    <p:sldId id="297" r:id="rId7"/>
    <p:sldId id="264" r:id="rId8"/>
    <p:sldId id="299" r:id="rId9"/>
    <p:sldId id="306" r:id="rId10"/>
    <p:sldId id="300" r:id="rId11"/>
    <p:sldId id="267" r:id="rId12"/>
    <p:sldId id="268" r:id="rId13"/>
    <p:sldId id="305" r:id="rId14"/>
    <p:sldId id="269" r:id="rId15"/>
    <p:sldId id="304" r:id="rId16"/>
    <p:sldId id="270" r:id="rId17"/>
    <p:sldId id="272" r:id="rId18"/>
    <p:sldId id="273" r:id="rId19"/>
    <p:sldId id="274" r:id="rId20"/>
    <p:sldId id="275" r:id="rId21"/>
    <p:sldId id="296" r:id="rId22"/>
    <p:sldId id="303" r:id="rId23"/>
    <p:sldId id="279" r:id="rId24"/>
    <p:sldId id="302" r:id="rId25"/>
    <p:sldId id="284" r:id="rId26"/>
    <p:sldId id="285" r:id="rId27"/>
    <p:sldId id="286" r:id="rId28"/>
    <p:sldId id="287" r:id="rId29"/>
    <p:sldId id="288" r:id="rId30"/>
    <p:sldId id="289" r:id="rId31"/>
    <p:sldId id="290" r:id="rId32"/>
    <p:sldId id="291" r:id="rId33"/>
    <p:sldId id="295" r:id="rId34"/>
    <p:sldId id="261" r:id="rId35"/>
  </p:sldIdLst>
  <p:sldSz cx="10691813" cy="7559675"/>
  <p:notesSz cx="6761163" cy="9942513"/>
  <p:defaultTextStyle>
    <a:defPPr>
      <a:defRPr lang="ru-RU"/>
    </a:defPPr>
    <a:lvl1pPr marL="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205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381" userDrawn="1">
          <p15:clr>
            <a:srgbClr val="A4A3A4"/>
          </p15:clr>
        </p15:guide>
        <p15:guide id="2" pos="3367" userDrawn="1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2EDF7"/>
    <a:srgbClr val="E6ECF6"/>
    <a:srgbClr val="A5CEF2"/>
    <a:srgbClr val="9FC5E6"/>
    <a:srgbClr val="215968"/>
    <a:srgbClr val="21594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DF18680-E054-41AD-8BC1-D1AEF772440D}" styleName="Средний стиль 2 - акцент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22838BEF-8BB2-4498-84A7-C5851F593DF1}" styleName="Средний стиль 4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5FD0F851-EC5A-4D38-B0AD-8093EC10F338}" styleName="Светлый стиль 1 — акцент 5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5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5"/>
              </a:solidFill>
            </a:ln>
          </a:bottom>
        </a:tcBdr>
        <a:fill>
          <a:noFill/>
        </a:fill>
      </a:tcStyle>
    </a:firstRow>
  </a:tblStyle>
  <a:tblStyle styleId="{35758FB7-9AC5-4552-8A53-C91805E547FA}" styleName="Стиль из темы 1 - акцент 5">
    <a:tblBg>
      <a:fillRef idx="2">
        <a:schemeClr val="accent5"/>
      </a:fillRef>
      <a:effectRef idx="1">
        <a:schemeClr val="accent5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Ref idx="1">
              <a:schemeClr val="accent5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5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</a:tcBdr>
        <a:fill>
          <a:solidFill>
            <a:schemeClr val="accent5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5"/>
            </a:lnRef>
          </a:left>
          <a:right>
            <a:lnRef idx="2">
              <a:schemeClr val="accent5"/>
            </a:lnRef>
          </a:right>
          <a:top>
            <a:lnRef idx="1">
              <a:schemeClr val="accent5"/>
            </a:lnRef>
          </a:top>
          <a:bottom>
            <a:lnRef idx="1">
              <a:schemeClr val="accent5"/>
            </a:lnRef>
          </a:bottom>
          <a:insideH>
            <a:lnRef idx="1">
              <a:schemeClr val="accent5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2">
              <a:schemeClr val="accent5"/>
            </a:lnRef>
          </a:top>
          <a:bottom>
            <a:lnRef idx="2">
              <a:schemeClr val="accent5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5"/>
            </a:lnRef>
          </a:left>
          <a:right>
            <a:lnRef idx="1">
              <a:schemeClr val="accent5"/>
            </a:lnRef>
          </a:right>
          <a:top>
            <a:lnRef idx="1">
              <a:schemeClr val="accent5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/>
          </a:solidFill>
        </a:fill>
      </a:tcStyle>
    </a:firstRow>
  </a:tblStyle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BC89EF96-8CEA-46FF-86C4-4CE0E7609802}" styleName="Светлый стиль 3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3B4B98B0-60AC-42C2-AFA5-B58CD77FA1E5}" styleName="Светлый стиль 1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46F890A9-2807-4EBB-B81D-B2AA78EC7F39}" styleName="Темный стиль 2 -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69012ECD-51FC-41F1-AA8D-1B2483CD663E}" styleName="Светлый стиль 2 — акцент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301B821-A1FF-4177-AEE7-76D212191A09}" styleName="Средний стиль 1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1FECB4D8-DB02-4DC6-A0A2-4F2EBAE1DC90}" styleName="Средний стиль 1 - акцент 3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3">
              <a:tint val="20000"/>
            </a:schemeClr>
          </a:solidFill>
        </a:fill>
      </a:tcStyle>
    </a:band1H>
    <a:band1V>
      <a:tcStyle>
        <a:tcBdr/>
        <a:fill>
          <a:solidFill>
            <a:schemeClr val="accent3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Row>
  </a:tblStyle>
  <a:tblStyle styleId="{69CF1AB2-1976-4502-BF36-3FF5EA218861}" styleName="Средний стиль 4 - акцент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448" autoAdjust="0"/>
    <p:restoredTop sz="96743"/>
  </p:normalViewPr>
  <p:slideViewPr>
    <p:cSldViewPr snapToGrid="0">
      <p:cViewPr>
        <p:scale>
          <a:sx n="80" d="100"/>
          <a:sy n="80" d="100"/>
        </p:scale>
        <p:origin x="-2190" y="-678"/>
      </p:cViewPr>
      <p:guideLst>
        <p:guide orient="horz" pos="2381"/>
        <p:guide pos="336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103" d="100"/>
          <a:sy n="103" d="100"/>
        </p:scale>
        <p:origin x="4616" y="17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7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handoutMaster" Target="handoutMasters/handoutMaster1.xml"/><Relationship Id="rId40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476" cy="498983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29092" y="0"/>
            <a:ext cx="2930476" cy="498983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>
              <a:defRPr sz="1200"/>
            </a:lvl1pPr>
          </a:lstStyle>
          <a:p>
            <a:fld id="{0FB429D0-E43C-0741-9C5E-700103A51602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43530"/>
            <a:ext cx="2930476" cy="498983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29092" y="9443530"/>
            <a:ext cx="2930476" cy="498983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>
              <a:defRPr sz="1200"/>
            </a:lvl1pPr>
          </a:lstStyle>
          <a:p>
            <a:fld id="{B667E82B-6D16-C443-95AB-6C7D5FD87F60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88465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30476" cy="497368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29092" y="0"/>
            <a:ext cx="2930476" cy="497368"/>
          </a:xfrm>
          <a:prstGeom prst="rect">
            <a:avLst/>
          </a:prstGeom>
        </p:spPr>
        <p:txBody>
          <a:bodyPr vert="horz" lIns="92574" tIns="46287" rIns="92574" bIns="46287" rtlCol="0"/>
          <a:lstStyle>
            <a:lvl1pPr algn="r">
              <a:defRPr sz="1200"/>
            </a:lvl1pPr>
          </a:lstStyle>
          <a:p>
            <a:fld id="{FFFC7AC0-7005-489B-8342-D8A490D7F50F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744538" y="746125"/>
            <a:ext cx="5272087" cy="372903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574" tIns="46287" rIns="92574" bIns="46287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6755" y="4723381"/>
            <a:ext cx="5407654" cy="4473081"/>
          </a:xfrm>
          <a:prstGeom prst="rect">
            <a:avLst/>
          </a:prstGeom>
        </p:spPr>
        <p:txBody>
          <a:bodyPr vert="horz" lIns="92574" tIns="46287" rIns="92574" bIns="46287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43530"/>
            <a:ext cx="2930476" cy="497368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29092" y="9443530"/>
            <a:ext cx="2930476" cy="497368"/>
          </a:xfrm>
          <a:prstGeom prst="rect">
            <a:avLst/>
          </a:prstGeom>
        </p:spPr>
        <p:txBody>
          <a:bodyPr vert="horz" lIns="92574" tIns="46287" rIns="92574" bIns="46287" rtlCol="0" anchor="b"/>
          <a:lstStyle>
            <a:lvl1pPr algn="r">
              <a:defRPr sz="1200"/>
            </a:lvl1pPr>
          </a:lstStyle>
          <a:p>
            <a:fld id="{3F6B40D6-2798-481E-87C0-D708BA5E2EAF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010522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1pPr>
    <a:lvl2pPr marL="521437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2pPr>
    <a:lvl3pPr marL="104287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3pPr>
    <a:lvl4pPr marL="156431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4pPr>
    <a:lvl5pPr marL="208574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5pPr>
    <a:lvl6pPr marL="260718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6pPr>
    <a:lvl7pPr marL="3128620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7pPr>
    <a:lvl8pPr marL="3650056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8pPr>
    <a:lvl9pPr marL="4171493" algn="l" defTabSz="1042873" rtl="0" eaLnBrk="1" latinLnBrk="0" hangingPunct="1">
      <a:defRPr sz="1369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e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Изображение 2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78"/>
            <a:ext cx="10691813" cy="877652"/>
          </a:xfrm>
          <a:prstGeom prst="rect">
            <a:avLst/>
          </a:prstGeom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5163" y="-278"/>
            <a:ext cx="10026650" cy="864982"/>
          </a:xfrm>
        </p:spPr>
        <p:txBody>
          <a:bodyPr lIns="0">
            <a:normAutofit/>
          </a:bodyPr>
          <a:lstStyle>
            <a:lvl1pPr algn="l">
              <a:defRPr sz="1800" b="0" cap="all" baseline="0">
                <a:solidFill>
                  <a:schemeClr val="tx1"/>
                </a:solidFill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ru-RU" dirty="0"/>
              <a:t>Образец </a:t>
            </a:r>
            <a:r>
              <a:rPr lang="ru-RU" dirty="0" smtClean="0"/>
              <a:t>заголовка</a:t>
            </a:r>
            <a:endParaRPr lang="ru-RU" dirty="0"/>
          </a:p>
        </p:txBody>
      </p:sp>
      <p:pic>
        <p:nvPicPr>
          <p:cNvPr id="7" name="Изображение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54858"/>
            <a:ext cx="1824826" cy="615921"/>
          </a:xfrm>
          <a:prstGeom prst="rect">
            <a:avLst/>
          </a:prstGeom>
        </p:spPr>
      </p:pic>
      <p:sp>
        <p:nvSpPr>
          <p:cNvPr id="10" name="Овал 9"/>
          <p:cNvSpPr/>
          <p:nvPr userDrawn="1"/>
        </p:nvSpPr>
        <p:spPr>
          <a:xfrm>
            <a:off x="10098414" y="7012235"/>
            <a:ext cx="463031" cy="464400"/>
          </a:xfrm>
          <a:prstGeom prst="ellipse">
            <a:avLst/>
          </a:prstGeom>
          <a:noFill/>
          <a:ln w="12700"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algn="ctr"/>
            <a:fld id="{E2215027-71A7-1047-BF52-B665DF66307F}" type="slidenum">
              <a:rPr lang="ru-RU" sz="1400">
                <a:solidFill>
                  <a:schemeClr val="accent1"/>
                </a:solidFill>
                <a:latin typeface="Century Gothic" charset="0"/>
                <a:ea typeface="Century Gothic" charset="0"/>
                <a:cs typeface="Century Gothic" charset="0"/>
              </a:rPr>
              <a:pPr algn="ctr"/>
              <a:t>‹#›</a:t>
            </a:fld>
            <a:endParaRPr lang="ru-RU" sz="1400" dirty="0">
              <a:solidFill>
                <a:schemeClr val="accent1"/>
              </a:solidFill>
              <a:latin typeface="Century Gothic" charset="0"/>
              <a:ea typeface="Century Gothic" charset="0"/>
              <a:cs typeface="Century Gothic" charset="0"/>
            </a:endParaRPr>
          </a:p>
        </p:txBody>
      </p:sp>
    </p:spTree>
  </p:cSld>
  <p:clrMapOvr>
    <a:masterClrMapping/>
  </p:clrMapOvr>
  <p:extLst mod="1">
    <p:ext uri="{DCECCB84-F9BA-43D5-87BE-67443E8EF086}">
      <p15:sldGuideLst xmlns="" xmlns:p15="http://schemas.microsoft.com/office/powerpoint/2012/main">
        <p15:guide id="1" pos="419" userDrawn="1">
          <p15:clr>
            <a:srgbClr val="FBAE40"/>
          </p15:clr>
        </p15:guide>
        <p15:guide id="2" pos="6316" userDrawn="1">
          <p15:clr>
            <a:srgbClr val="FBAE40"/>
          </p15:clr>
        </p15:guide>
        <p15:guide id="3" orient="horz" pos="748" userDrawn="1">
          <p15:clr>
            <a:srgbClr val="FBAE40"/>
          </p15:clr>
        </p15:guide>
        <p15:guide id="6" orient="horz" pos="4218" userDrawn="1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Пользовательский маке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Изображение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0690495" cy="7559675"/>
          </a:xfrm>
          <a:prstGeom prst="rect">
            <a:avLst/>
          </a:prstGeom>
        </p:spPr>
      </p:pic>
      <p:pic>
        <p:nvPicPr>
          <p:cNvPr id="7" name="Изображение 6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6953992"/>
            <a:ext cx="1824826" cy="615921"/>
          </a:xfrm>
          <a:prstGeom prst="rect">
            <a:avLst/>
          </a:prstGeom>
        </p:spPr>
      </p:pic>
      <p:sp>
        <p:nvSpPr>
          <p:cNvPr id="8" name="Заголовок 1"/>
          <p:cNvSpPr>
            <a:spLocks noGrp="1"/>
          </p:cNvSpPr>
          <p:nvPr>
            <p:ph type="title"/>
          </p:nvPr>
        </p:nvSpPr>
        <p:spPr>
          <a:xfrm>
            <a:off x="534591" y="1669525"/>
            <a:ext cx="9622632" cy="125994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>
              <a:defRPr sz="3200">
                <a:latin typeface="Century Gothic" charset="0"/>
                <a:ea typeface="Century Gothic" charset="0"/>
                <a:cs typeface="Century Gothic" charset="0"/>
              </a:defRPr>
            </a:lvl1pPr>
          </a:lstStyle>
          <a:p>
            <a:r>
              <a:rPr lang="ru-RU"/>
              <a:t>Образец заголовка</a:t>
            </a:r>
          </a:p>
        </p:txBody>
      </p:sp>
    </p:spTree>
    <p:extLst>
      <p:ext uri="{BB962C8B-B14F-4D97-AF65-F5344CB8AC3E}">
        <p14:creationId xmlns:p14="http://schemas.microsoft.com/office/powerpoint/2010/main" val="1134622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91" y="302737"/>
            <a:ext cx="9622632" cy="125994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4591" y="1763925"/>
            <a:ext cx="9622632" cy="498903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534591" y="7006699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AB88EB-F821-4837-AAEA-1D516E21CAC3}" type="datetimeFigureOut">
              <a:rPr lang="ru-RU" smtClean="0"/>
              <a:pPr/>
              <a:t>14.12.2018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653036" y="7006699"/>
            <a:ext cx="3385741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662466" y="7006699"/>
            <a:ext cx="2494756" cy="40248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B4EB30-8DC4-48EB-BB04-F79712C35D03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6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hyperlink" Target="mailto:GrigorievaLV1@zdrav.mos" TargetMode="External"/><Relationship Id="rId2" Type="http://schemas.openxmlformats.org/officeDocument/2006/relationships/hyperlink" Target="mailto:GrigorievaLV1@zdrav.mos.ru" TargetMode="External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524652" y="2562225"/>
            <a:ext cx="9622632" cy="1754326"/>
          </a:xfrm>
        </p:spPr>
        <p:txBody>
          <a:bodyPr>
            <a:spAutoFit/>
          </a:bodyPr>
          <a:lstStyle/>
          <a:p>
            <a:r>
              <a:rPr lang="ru-RU" sz="3600" cap="all" dirty="0">
                <a:solidFill>
                  <a:schemeClr val="accent4">
                    <a:lumMod val="50000"/>
                  </a:schemeClr>
                </a:solidFill>
              </a:rPr>
              <a:t> РАЗДЕЛ II.  </a:t>
            </a:r>
            <a:r>
              <a:rPr lang="ru-RU" sz="3600" cap="all" dirty="0" smtClean="0">
                <a:solidFill>
                  <a:schemeClr val="accent4">
                    <a:lumMod val="50000"/>
                  </a:schemeClr>
                </a:solidFill>
              </a:rPr>
              <a:t/>
            </a:r>
            <a:br>
              <a:rPr lang="ru-RU" sz="3600" cap="all" dirty="0" smtClean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600" cap="all" dirty="0" smtClean="0">
                <a:solidFill>
                  <a:schemeClr val="accent4">
                    <a:lumMod val="50000"/>
                  </a:schemeClr>
                </a:solidFill>
              </a:rPr>
              <a:t>ШТАТЫ </a:t>
            </a:r>
            <a:r>
              <a:rPr lang="ru-RU" sz="3600" cap="all" dirty="0">
                <a:solidFill>
                  <a:schemeClr val="accent4">
                    <a:lumMod val="50000"/>
                  </a:schemeClr>
                </a:solidFill>
              </a:rPr>
              <a:t>МЕДИЦИНСКОЙ </a:t>
            </a:r>
            <a:br>
              <a:rPr lang="ru-RU" sz="3600" cap="all" dirty="0">
                <a:solidFill>
                  <a:schemeClr val="accent4">
                    <a:lumMod val="50000"/>
                  </a:schemeClr>
                </a:solidFill>
              </a:rPr>
            </a:br>
            <a:r>
              <a:rPr lang="ru-RU" sz="3600" cap="all" dirty="0">
                <a:solidFill>
                  <a:schemeClr val="accent4">
                    <a:lumMod val="50000"/>
                  </a:schemeClr>
                </a:solidFill>
              </a:rPr>
              <a:t>  ОРГАНИЗАЦИИ ФОРМА № 30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b="0" dirty="0"/>
          </a:p>
        </p:txBody>
      </p:sp>
      <p:sp>
        <p:nvSpPr>
          <p:cNvPr id="8" name="TextBox 7"/>
          <p:cNvSpPr txBox="1"/>
          <p:nvPr/>
        </p:nvSpPr>
        <p:spPr>
          <a:xfrm>
            <a:off x="447676" y="971550"/>
            <a:ext cx="9648824" cy="60579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endParaRPr lang="en-US" sz="1050" dirty="0" smtClean="0"/>
          </a:p>
          <a:p>
            <a:pPr lvl="0" algn="ctr"/>
            <a:r>
              <a:rPr lang="en-US" altLang="ru-RU" sz="2400" dirty="0" smtClean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Физические 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лица, </a:t>
            </a:r>
            <a:r>
              <a:rPr lang="ru-RU" altLang="ru-RU" sz="2400" dirty="0">
                <a:solidFill>
                  <a:srgbClr val="FF0000"/>
                </a:solidFill>
                <a:latin typeface="Candara" charset="0"/>
                <a:ea typeface="Candara" charset="0"/>
                <a:cs typeface="Candara" charset="0"/>
              </a:rPr>
              <a:t>не имеющие медицинского  образования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, но занимающие должности среднего медицинского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персонала указываются 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в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строке </a:t>
            </a:r>
            <a:r>
              <a:rPr lang="ru-RU" altLang="ru-RU" sz="3200" b="1" dirty="0" smtClean="0">
                <a:latin typeface="Candara" charset="0"/>
                <a:ea typeface="Candara" charset="0"/>
                <a:cs typeface="Candara" charset="0"/>
              </a:rPr>
              <a:t>229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графа 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9,10,11,20.</a:t>
            </a:r>
            <a:endParaRPr lang="ru-RU" altLang="ru-RU" sz="2400" dirty="0" smtClean="0">
              <a:latin typeface="Candara" charset="0"/>
              <a:ea typeface="Candara" charset="0"/>
              <a:cs typeface="Candara" charset="0"/>
            </a:endParaRPr>
          </a:p>
          <a:p>
            <a:pPr lvl="0" algn="ctr"/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Из них выделены в строках </a:t>
            </a:r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230-232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 следующие должности:</a:t>
            </a:r>
          </a:p>
          <a:p>
            <a:pPr lvl="0" algn="ctr"/>
            <a:r>
              <a:rPr lang="en-US" altLang="ru-RU" sz="2800" dirty="0" smtClean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медицинских регистраторов,</a:t>
            </a:r>
          </a:p>
          <a:p>
            <a:pPr lvl="0" algn="ctr"/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медицинских дезинфекторов,</a:t>
            </a:r>
          </a:p>
          <a:p>
            <a:pPr lvl="0" algn="ctr"/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инструкторов </a:t>
            </a:r>
            <a:r>
              <a:rPr lang="ru-RU" altLang="ru-RU" sz="2800" b="1" dirty="0">
                <a:latin typeface="Candara" charset="0"/>
                <a:ea typeface="Candara" charset="0"/>
                <a:cs typeface="Candara" charset="0"/>
              </a:rPr>
              <a:t>по лечебной </a:t>
            </a:r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физкультуре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и </a:t>
            </a:r>
            <a:r>
              <a:rPr lang="ru-RU" altLang="ru-RU" sz="2400" dirty="0" err="1" smtClean="0">
                <a:latin typeface="Candara" charset="0"/>
                <a:ea typeface="Candara" charset="0"/>
                <a:cs typeface="Candara" charset="0"/>
              </a:rPr>
              <a:t>др</a:t>
            </a:r>
            <a:r>
              <a:rPr lang="en-US" altLang="ru-RU" sz="2400" dirty="0" smtClean="0">
                <a:latin typeface="Candara" charset="0"/>
                <a:ea typeface="Candara" charset="0"/>
                <a:cs typeface="Candara" charset="0"/>
              </a:rPr>
              <a:t>.</a:t>
            </a:r>
            <a:endParaRPr lang="ru-RU" altLang="ru-RU" sz="2400" dirty="0" smtClean="0">
              <a:latin typeface="Candara" charset="0"/>
              <a:ea typeface="Candara" charset="0"/>
              <a:cs typeface="Candara" charset="0"/>
            </a:endParaRPr>
          </a:p>
          <a:p>
            <a:pPr lvl="0" algn="ctr"/>
            <a:endParaRPr lang="ru-RU" altLang="ru-RU" sz="900" dirty="0" smtClean="0">
              <a:latin typeface="Candara" charset="0"/>
              <a:ea typeface="Candara" charset="0"/>
              <a:cs typeface="Candara" charset="0"/>
            </a:endParaRPr>
          </a:p>
          <a:p>
            <a:pPr lvl="0" algn="ctr"/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Остальных сотрудников без медицинского образования (инструкторы по трудовой терапии, </a:t>
            </a:r>
            <a:r>
              <a:rPr lang="ru-RU" altLang="ru-RU" sz="2400" dirty="0" err="1" smtClean="0">
                <a:latin typeface="Candara" charset="0"/>
                <a:ea typeface="Candara" charset="0"/>
                <a:cs typeface="Candara" charset="0"/>
              </a:rPr>
              <a:t>КККиКП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, студенты ВУЗов  и т.д.) показываем в дополнительной строке </a:t>
            </a:r>
            <a:r>
              <a:rPr lang="ru-RU" altLang="ru-RU" sz="3200" b="1" dirty="0">
                <a:latin typeface="Candara" charset="0"/>
                <a:ea typeface="Candara" charset="0"/>
                <a:cs typeface="Candara" charset="0"/>
              </a:rPr>
              <a:t>232.1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 </a:t>
            </a:r>
            <a:endParaRPr lang="ru-RU" altLang="ru-RU" sz="2400" dirty="0" smtClean="0">
              <a:latin typeface="Candara" charset="0"/>
              <a:ea typeface="Candara" charset="0"/>
              <a:cs typeface="Candara" charset="0"/>
            </a:endParaRPr>
          </a:p>
          <a:p>
            <a:pPr lvl="0"/>
            <a:r>
              <a:rPr lang="ru-RU" sz="2400" i="1" u="sng" dirty="0">
                <a:solidFill>
                  <a:srgbClr val="FF0000"/>
                </a:solidFill>
              </a:rPr>
              <a:t>Пояснительная записка</a:t>
            </a:r>
            <a:r>
              <a:rPr lang="ru-RU" sz="2400" i="1" u="sng" dirty="0" smtClean="0">
                <a:solidFill>
                  <a:srgbClr val="FF0000"/>
                </a:solidFill>
              </a:rPr>
              <a:t>:</a:t>
            </a:r>
            <a:r>
              <a:rPr lang="en-US" sz="2400" i="1" u="sng" dirty="0" smtClean="0">
                <a:solidFill>
                  <a:srgbClr val="FF0000"/>
                </a:solidFill>
              </a:rPr>
              <a:t> </a:t>
            </a:r>
            <a:r>
              <a:rPr lang="ru-RU" sz="2400" dirty="0" smtClean="0"/>
              <a:t>список должностей сотрудников, не имеющих  медицинского образования, с указанием образования.</a:t>
            </a:r>
            <a:endParaRPr lang="ru-RU" altLang="ru-RU" sz="2400" dirty="0" smtClean="0">
              <a:latin typeface="Candara" charset="0"/>
              <a:ea typeface="Candara" charset="0"/>
              <a:cs typeface="Candara" charset="0"/>
            </a:endParaRPr>
          </a:p>
          <a:p>
            <a:pPr lvl="0" algn="ctr"/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Штатные 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и занятые должности, занимаемые ими, показываются по соответствующим строкам должностей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СМП. </a:t>
            </a:r>
            <a:endParaRPr lang="ru-RU" altLang="ru-RU" sz="2400" dirty="0">
              <a:latin typeface="Candara" charset="0"/>
              <a:ea typeface="Candara" charset="0"/>
              <a:cs typeface="Candara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300044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1370843"/>
              </p:ext>
            </p:extLst>
          </p:nvPr>
        </p:nvGraphicFramePr>
        <p:xfrm>
          <a:off x="295275" y="1285873"/>
          <a:ext cx="5734049" cy="5669178"/>
        </p:xfrm>
        <a:graphic>
          <a:graphicData uri="http://schemas.openxmlformats.org/drawingml/2006/table">
            <a:tbl>
              <a:tblPr firstRow="1" firstCol="1" bandRow="1"/>
              <a:tblGrid>
                <a:gridCol w="3343282"/>
                <a:gridCol w="710833"/>
                <a:gridCol w="839967"/>
                <a:gridCol w="839967"/>
              </a:tblGrid>
              <a:tr h="366572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Наименование должности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(специальности)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№ стро-ки</a:t>
                      </a:r>
                    </a:p>
                  </a:txBody>
                  <a:tcPr marL="36023" marR="36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Число должностей в целом по организации, ед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6657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штат-ных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заня-тых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7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72">
                <a:tc>
                  <a:txBody>
                    <a:bodyPr/>
                    <a:lstStyle/>
                    <a:p>
                      <a:pPr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Врачи - всего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7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из них: женщин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х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018646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В организациях,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расположенных в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сельской местности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(из стр. 1)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3691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Врачи-специалисты (из стр.1): </a:t>
                      </a:r>
                    </a:p>
                    <a:p>
                      <a:pPr marL="71755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руководители организаций и их заместители (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организаторы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здравоохранения)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7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259080" algn="l"/>
                        </a:tabLs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     акушеры-гинекологи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72">
                <a:tc>
                  <a:txBody>
                    <a:bodyPr/>
                    <a:lstStyle/>
                    <a:p>
                      <a:pPr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      аллергологи – иммунологи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6572">
                <a:tc>
                  <a:txBody>
                    <a:bodyPr/>
                    <a:lstStyle/>
                    <a:p>
                      <a:pPr marL="180340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анестезиологи – реаниматологи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6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sp useBgFill="1">
        <p:nvSpPr>
          <p:cNvPr id="5" name="TextBox 4"/>
          <p:cNvSpPr txBox="1"/>
          <p:nvPr/>
        </p:nvSpPr>
        <p:spPr>
          <a:xfrm>
            <a:off x="6248397" y="5881434"/>
            <a:ext cx="4219575" cy="1200329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- Главный врач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его заместители!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Сверяемся со штатным расписанием.</a:t>
            </a: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7" name="Прямая со стрелкой 6"/>
          <p:cNvCxnSpPr/>
          <p:nvPr/>
        </p:nvCxnSpPr>
        <p:spPr>
          <a:xfrm flipH="1" flipV="1">
            <a:off x="4343400" y="5372100"/>
            <a:ext cx="1904999" cy="661870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0" name="TextBox 9"/>
          <p:cNvSpPr txBox="1"/>
          <p:nvPr/>
        </p:nvSpPr>
        <p:spPr>
          <a:xfrm>
            <a:off x="6248396" y="3610154"/>
            <a:ext cx="4219575" cy="2092881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18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включаются сведения по </a:t>
            </a:r>
            <a:r>
              <a:rPr lang="ru-RU" sz="16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медицинским организациям, их </a:t>
            </a:r>
            <a:r>
              <a:rPr lang="ru-RU" sz="1600" b="1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структурным подразделениям и филиалам</a:t>
            </a:r>
            <a:r>
              <a:rPr lang="ru-RU" sz="16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, расположенным в </a:t>
            </a:r>
            <a:r>
              <a:rPr lang="ru-RU" sz="1600" b="1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сельских</a:t>
            </a:r>
            <a:r>
              <a:rPr lang="ru-RU" sz="16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 поселениях сельских муниципальных образований, а также в сельских населенных пунктах, входящих в состав городских поселений или городских округов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10" idx="1"/>
          </p:cNvCxnSpPr>
          <p:nvPr/>
        </p:nvCxnSpPr>
        <p:spPr>
          <a:xfrm flipH="1" flipV="1">
            <a:off x="4343400" y="4352925"/>
            <a:ext cx="1904996" cy="303670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8" name="TextBox 7"/>
          <p:cNvSpPr txBox="1"/>
          <p:nvPr/>
        </p:nvSpPr>
        <p:spPr>
          <a:xfrm>
            <a:off x="6248397" y="957836"/>
            <a:ext cx="4219576" cy="2554545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строке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должны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данным о количестве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врачей,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представленных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оперативном мониторинге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«Вакансии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по состоянию на 31 декабря 2018 года.</a:t>
            </a:r>
          </a:p>
          <a:p>
            <a:pPr algn="just"/>
            <a:r>
              <a: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физические лица без медицинского образования.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3" name="Прямая со стрелкой 12"/>
          <p:cNvCxnSpPr/>
          <p:nvPr/>
        </p:nvCxnSpPr>
        <p:spPr>
          <a:xfrm flipH="1">
            <a:off x="4343400" y="2234543"/>
            <a:ext cx="1904996" cy="1051582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92646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86027549"/>
              </p:ext>
            </p:extLst>
          </p:nvPr>
        </p:nvGraphicFramePr>
        <p:xfrm>
          <a:off x="333374" y="1057275"/>
          <a:ext cx="10048876" cy="2576366"/>
        </p:xfrm>
        <a:graphic>
          <a:graphicData uri="http://schemas.openxmlformats.org/drawingml/2006/table">
            <a:tbl>
              <a:tblPr firstRow="1" firstCol="1" bandRow="1"/>
              <a:tblGrid>
                <a:gridCol w="1427835"/>
                <a:gridCol w="1473557"/>
                <a:gridCol w="1517204"/>
                <a:gridCol w="2115555"/>
                <a:gridCol w="2085975"/>
                <a:gridCol w="1428750"/>
              </a:tblGrid>
              <a:tr h="1176922">
                <a:tc grid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Имеют квалификационную категорию (из гр.9), чел</a:t>
                      </a:r>
                      <a:endParaRPr lang="ru-RU" sz="3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Имеют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сертификат специалиста              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из гр.9), чел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Имеют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свидетельство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об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аккредитации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/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(из гр. 9), </a:t>
                      </a:r>
                      <a:b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</a:b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чел</a:t>
                      </a:r>
                      <a:endParaRPr lang="ru-RU" sz="2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23" marR="36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Находятся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в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декретном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и </a:t>
                      </a:r>
                      <a:r>
                        <a:rPr lang="ru-RU" sz="1200" dirty="0" smtClean="0">
                          <a:effectLst/>
                          <a:latin typeface="Times New Roman"/>
                          <a:ea typeface="Times New Roman"/>
                        </a:rPr>
                        <a:t>долгосрочном </a:t>
                      </a:r>
                      <a:r>
                        <a:rPr lang="ru-RU" sz="1200" dirty="0">
                          <a:effectLst/>
                          <a:latin typeface="Times New Roman"/>
                          <a:ea typeface="Times New Roman"/>
                        </a:rPr>
                        <a:t>отпуске (из гр. 9), чел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36023" marR="36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43280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высшую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первую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вторую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2860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  <a:endParaRPr lang="ru-RU" sz="20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/>
                          <a:ea typeface="Times New Roman"/>
                        </a:rPr>
                        <a:t>13</a:t>
                      </a:r>
                      <a:endParaRPr lang="ru-RU" sz="20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/>
                          <a:ea typeface="Times New Roman"/>
                        </a:rPr>
                        <a:t>14</a:t>
                      </a:r>
                      <a:endParaRPr lang="ru-RU" sz="20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/>
                          <a:ea typeface="Times New Roman"/>
                        </a:rPr>
                        <a:t>15</a:t>
                      </a:r>
                      <a:endParaRPr lang="ru-RU" sz="20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 smtClean="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endParaRPr lang="ru-RU" sz="20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baseline="0" dirty="0">
                          <a:effectLst/>
                          <a:latin typeface="Times New Roman"/>
                          <a:ea typeface="Times New Roman"/>
                        </a:rPr>
                        <a:t>17</a:t>
                      </a:r>
                      <a:endParaRPr lang="ru-RU" sz="2000" baseline="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52425"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3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85616"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spcBef>
                          <a:spcPts val="100"/>
                        </a:spcBef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 useBgFill="1">
        <p:nvSpPr>
          <p:cNvPr id="6" name="TextBox 5"/>
          <p:cNvSpPr txBox="1"/>
          <p:nvPr/>
        </p:nvSpPr>
        <p:spPr>
          <a:xfrm>
            <a:off x="819147" y="3178895"/>
            <a:ext cx="3324225" cy="646331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удостоверение </a:t>
            </a:r>
            <a:r>
              <a:rPr lang="ru-RU" sz="1800" dirty="0"/>
              <a:t>о присвоении квалификационной </a:t>
            </a:r>
            <a:r>
              <a:rPr lang="ru-RU" sz="1800" dirty="0" smtClean="0"/>
              <a:t>категории</a:t>
            </a:r>
          </a:p>
        </p:txBody>
      </p:sp>
      <p:sp useBgFill="1">
        <p:nvSpPr>
          <p:cNvPr id="9" name="TextBox 8"/>
          <p:cNvSpPr txBox="1"/>
          <p:nvPr/>
        </p:nvSpPr>
        <p:spPr>
          <a:xfrm>
            <a:off x="4910136" y="3178895"/>
            <a:ext cx="1743075" cy="646331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сертификат </a:t>
            </a:r>
            <a:r>
              <a:rPr lang="ru-RU" sz="1800" dirty="0"/>
              <a:t>специалиста</a:t>
            </a:r>
          </a:p>
        </p:txBody>
      </p:sp>
      <p:sp useBgFill="1">
        <p:nvSpPr>
          <p:cNvPr id="11" name="TextBox 10"/>
          <p:cNvSpPr txBox="1"/>
          <p:nvPr/>
        </p:nvSpPr>
        <p:spPr>
          <a:xfrm>
            <a:off x="6928642" y="3178308"/>
            <a:ext cx="1977233" cy="646331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свидетельство </a:t>
            </a:r>
            <a:r>
              <a:rPr lang="ru-RU" sz="1800" dirty="0"/>
              <a:t>об аккредитации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323850" y="3842320"/>
            <a:ext cx="10096500" cy="29356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dirty="0" smtClean="0"/>
              <a:t>медицинские </a:t>
            </a:r>
            <a:r>
              <a:rPr lang="ru-RU" dirty="0"/>
              <a:t>и фармацевтические работники, имеющие </a:t>
            </a:r>
            <a:r>
              <a:rPr lang="ru-RU" dirty="0" smtClean="0"/>
              <a:t>категории или сертификаты </a:t>
            </a:r>
            <a:r>
              <a:rPr lang="ru-RU" dirty="0"/>
              <a:t>по нескольким специальностям, показываются в отчете 1 раз – по основной </a:t>
            </a:r>
            <a:r>
              <a:rPr lang="ru-RU" dirty="0" smtClean="0"/>
              <a:t>должности;</a:t>
            </a:r>
          </a:p>
          <a:p>
            <a:pPr marL="342900" indent="-342900">
              <a:buFontTx/>
              <a:buChar char="-"/>
            </a:pPr>
            <a:r>
              <a:rPr lang="ru-RU" altLang="ru-RU" dirty="0" smtClean="0"/>
              <a:t>каждого сотрудника показываем один раз – либо в гр.15, </a:t>
            </a:r>
            <a:r>
              <a:rPr lang="ru-RU" altLang="ru-RU" dirty="0"/>
              <a:t>л</a:t>
            </a:r>
            <a:r>
              <a:rPr lang="ru-RU" altLang="ru-RU" dirty="0" smtClean="0"/>
              <a:t>ибо в гр.16 (т.е. сумма граф 15  и 16 должна быть равна или меньше гр.9);</a:t>
            </a:r>
          </a:p>
          <a:p>
            <a:pPr marL="342900" indent="-342900">
              <a:buFontTx/>
              <a:buChar char="-"/>
            </a:pPr>
            <a:r>
              <a:rPr lang="ru-RU" i="1" u="sng" dirty="0" smtClean="0">
                <a:solidFill>
                  <a:srgbClr val="FF0000"/>
                </a:solidFill>
              </a:rPr>
              <a:t>пояснительная </a:t>
            </a:r>
            <a:r>
              <a:rPr lang="ru-RU" i="1" u="sng" dirty="0">
                <a:solidFill>
                  <a:srgbClr val="FF0000"/>
                </a:solidFill>
              </a:rPr>
              <a:t>записка </a:t>
            </a:r>
            <a:r>
              <a:rPr lang="ru-RU" dirty="0" smtClean="0"/>
              <a:t>– список по должностям (без ФИО) с указанием </a:t>
            </a:r>
            <a:r>
              <a:rPr lang="ru-RU" dirty="0"/>
              <a:t>должности и </a:t>
            </a:r>
            <a:r>
              <a:rPr lang="ru-RU" dirty="0" smtClean="0"/>
              <a:t>причины отсутствия сертификата или аккредитации.</a:t>
            </a:r>
          </a:p>
          <a:p>
            <a:endParaRPr lang="en-US" dirty="0" smtClean="0"/>
          </a:p>
          <a:p>
            <a:pPr algn="ctr"/>
            <a:r>
              <a:rPr lang="en-US" dirty="0"/>
              <a:t> </a:t>
            </a:r>
            <a:r>
              <a:rPr lang="ru-RU" dirty="0" smtClean="0"/>
              <a:t>Строка </a:t>
            </a:r>
            <a:r>
              <a:rPr lang="ru-RU" dirty="0"/>
              <a:t>126 «</a:t>
            </a:r>
            <a:r>
              <a:rPr lang="ru-RU" dirty="0" smtClean="0"/>
              <a:t>И</a:t>
            </a:r>
            <a:r>
              <a:rPr lang="ru-RU" dirty="0"/>
              <a:t>м</a:t>
            </a:r>
            <a:r>
              <a:rPr lang="ru-RU" dirty="0" smtClean="0"/>
              <a:t>еют </a:t>
            </a:r>
            <a:r>
              <a:rPr lang="ru-RU" dirty="0"/>
              <a:t>два </a:t>
            </a:r>
            <a:r>
              <a:rPr lang="ru-RU" dirty="0" smtClean="0"/>
              <a:t>и более сертификатов» - заполняются графы 9</a:t>
            </a:r>
            <a:r>
              <a:rPr lang="en-US" dirty="0"/>
              <a:t> </a:t>
            </a:r>
            <a:r>
              <a:rPr lang="ru-RU" dirty="0" smtClean="0"/>
              <a:t>и</a:t>
            </a:r>
            <a:r>
              <a:rPr lang="en-US" dirty="0" smtClean="0"/>
              <a:t> </a:t>
            </a:r>
            <a:r>
              <a:rPr lang="ru-RU" dirty="0" smtClean="0"/>
              <a:t>17.</a:t>
            </a:r>
          </a:p>
        </p:txBody>
      </p:sp>
      <p:sp useBgFill="1">
        <p:nvSpPr>
          <p:cNvPr id="14" name="TextBox 13"/>
          <p:cNvSpPr txBox="1"/>
          <p:nvPr/>
        </p:nvSpPr>
        <p:spPr>
          <a:xfrm>
            <a:off x="9001124" y="3178895"/>
            <a:ext cx="1419225" cy="646331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/>
              <a:t>в</a:t>
            </a:r>
            <a:r>
              <a:rPr lang="ru-RU" sz="1800" dirty="0" smtClean="0"/>
              <a:t>место т.1110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5308407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342900" y="942975"/>
            <a:ext cx="1003935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dirty="0" smtClean="0">
                <a:latin typeface="Times New Roman" panose="02020603050405020304" pitchFamily="18" charset="0"/>
                <a:ea typeface="Candara" charset="0"/>
                <a:cs typeface="Times New Roman" panose="02020603050405020304" pitchFamily="18" charset="0"/>
              </a:rPr>
              <a:t>   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В графе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«Имеют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свидетельство об </a:t>
            </a:r>
            <a:r>
              <a:rPr lang="ru-RU" sz="2800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аккредитации» </a:t>
            </a:r>
            <a: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800" u="sng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Высшее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или фармацевтическое образование: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6" name="Таблица 1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329803"/>
              </p:ext>
            </p:extLst>
          </p:nvPr>
        </p:nvGraphicFramePr>
        <p:xfrm>
          <a:off x="638175" y="1997452"/>
          <a:ext cx="9448800" cy="4408396"/>
        </p:xfrm>
        <a:graphic>
          <a:graphicData uri="http://schemas.openxmlformats.org/drawingml/2006/table">
            <a:tbl>
              <a:tblPr/>
              <a:tblGrid>
                <a:gridCol w="5470358"/>
                <a:gridCol w="3978442"/>
              </a:tblGrid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Врач-стоматолог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Стоматология общей практики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Врач-терапевт участковый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Лечебное дело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Врач-педиатр участковый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Педиатрия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 клинической лабораторной диагностики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биохимия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 функциональной диагностики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биофизика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Врач-статистик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кибернетика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Врач-эпидемиолог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 по общей гигиене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Медико-профилактическое дело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287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Провизор</a:t>
                      </a:r>
                      <a:endParaRPr lang="en-US" sz="20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/>
                      <a:r>
                        <a:rPr lang="ru-RU" sz="20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Провизор-технолог</a:t>
                      </a:r>
                      <a:endParaRPr lang="ru-RU" sz="20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0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Фармация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19375" y="6467475"/>
            <a:ext cx="5486400" cy="4082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Письмо МЗ РФ от 18.07.2018 № 16-5/10/2-4709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16798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457200" y="723900"/>
            <a:ext cx="978217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</a:t>
            </a:r>
            <a:r>
              <a:rPr lang="ru-RU" sz="2400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реднее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медицинское или фармацевтическое образование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16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42692769"/>
              </p:ext>
            </p:extLst>
          </p:nvPr>
        </p:nvGraphicFramePr>
        <p:xfrm>
          <a:off x="628650" y="1090315"/>
          <a:ext cx="9610725" cy="6035493"/>
        </p:xfrm>
        <a:graphic>
          <a:graphicData uri="http://schemas.openxmlformats.org/drawingml/2006/table">
            <a:tbl>
              <a:tblPr/>
              <a:tblGrid>
                <a:gridCol w="4865605"/>
                <a:gridCol w="4745120"/>
              </a:tblGrid>
              <a:tr h="3426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Должность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Специальность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Фельдшер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Лечебное дело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7848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участковая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патронажная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 приемного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отделения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 палатная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постовая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перевязочной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процедурной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сестра стерилизационной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Сестринское дело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Фармацевт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Фармация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Акушерка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Акушерское дело 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4913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сестра по массажу/медицинский брат по массажу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массаж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для 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лиц с ограниченными возможностями здоровья по 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зрению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Зубной техник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Стоматология ортопедическая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5066">
                <a:tc>
                  <a:txBody>
                    <a:bodyPr/>
                    <a:lstStyle/>
                    <a:p>
                      <a:pPr marL="0" marR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Лаборант,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едицинский технолог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лабораторный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техник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фельдшер-лаборант</a:t>
                      </a:r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Лабораторная диагностика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1780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Гигиенист стоматологический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Стоматология профилактическая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Медицинский оптик-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оптометрист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Медицинская оптика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2612"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Помощник врача по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эпидемиологии</a:t>
                      </a:r>
                      <a:endParaRPr lang="en-US" sz="1600" b="0" i="0" u="none" strike="noStrike" dirty="0" smtClean="0"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Помощник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врача по гигиене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>
                        <a:lnSpc>
                          <a:spcPct val="100000"/>
                        </a:lnSpc>
                      </a:pP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Медико-профилактическое дело.</a:t>
                      </a:r>
                    </a:p>
                  </a:txBody>
                  <a:tcPr marL="9016" marR="9016" marT="9016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8715505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sp>
        <p:nvSpPr>
          <p:cNvPr id="6" name="TextBox 5"/>
          <p:cNvSpPr txBox="1"/>
          <p:nvPr/>
        </p:nvSpPr>
        <p:spPr>
          <a:xfrm>
            <a:off x="736185" y="1343025"/>
            <a:ext cx="8922165" cy="50040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dirty="0" smtClean="0">
                <a:latin typeface="Candara" charset="0"/>
                <a:ea typeface="Candara" charset="0"/>
                <a:cs typeface="Candara" charset="0"/>
              </a:rPr>
              <a:t>    </a:t>
            </a:r>
            <a:r>
              <a:rPr lang="ru-RU" sz="2800" u="sng" dirty="0" smtClean="0"/>
              <a:t> Стр.65 </a:t>
            </a:r>
            <a:r>
              <a:rPr lang="ru-RU" sz="2800" u="sng" dirty="0"/>
              <a:t>Врач приемного отделения</a:t>
            </a:r>
          </a:p>
          <a:p>
            <a:endParaRPr lang="ru-RU" dirty="0" smtClean="0"/>
          </a:p>
          <a:p>
            <a:pPr algn="just"/>
            <a:r>
              <a:rPr lang="ru-RU" dirty="0" smtClean="0"/>
              <a:t>Показываем </a:t>
            </a:r>
            <a:r>
              <a:rPr lang="ru-RU" dirty="0"/>
              <a:t>все должности врачей приемного покоя – в соответствии со штатным расписанием </a:t>
            </a:r>
            <a:r>
              <a:rPr lang="ru-RU" dirty="0" smtClean="0"/>
              <a:t>организации.</a:t>
            </a:r>
            <a:endParaRPr lang="ru-RU" dirty="0"/>
          </a:p>
          <a:p>
            <a:pPr algn="just"/>
            <a:endParaRPr lang="ru-RU" b="1" i="1" dirty="0" smtClean="0"/>
          </a:p>
          <a:p>
            <a:pPr algn="just"/>
            <a:r>
              <a:rPr lang="ru-RU" b="1" i="1" dirty="0" smtClean="0"/>
              <a:t>ОБРАТИТЕ </a:t>
            </a:r>
            <a:r>
              <a:rPr lang="ru-RU" b="1" i="1" dirty="0"/>
              <a:t>ВНИМАНИЕ! </a:t>
            </a:r>
          </a:p>
          <a:p>
            <a:pPr algn="just"/>
            <a:r>
              <a:rPr lang="ru-RU" sz="2000" dirty="0"/>
              <a:t>Пр.№1183н: в медицинской организации, оказывающей специализированную медицинскую помощь, или при наличии в медицинской организации структурного подразделения, оказывающего специализированную медицинскую помощь, наименование должности "врач приемного отделения" дополняется наименованием должности врача соответствующей специальности. Например, "врач приемного отделения - врач терапевт</a:t>
            </a:r>
            <a:r>
              <a:rPr lang="ru-RU" sz="2000" dirty="0" smtClean="0"/>
              <a:t>".</a:t>
            </a:r>
          </a:p>
          <a:p>
            <a:pPr algn="just"/>
            <a:endParaRPr lang="ru-RU" dirty="0"/>
          </a:p>
          <a:p>
            <a:pPr algn="ctr"/>
            <a:r>
              <a:rPr lang="ru-RU" sz="2400" dirty="0"/>
              <a:t>Показываем должность «врач приемного отделения», независимо от клинической специальности, которую он имеет. </a:t>
            </a:r>
          </a:p>
        </p:txBody>
      </p:sp>
    </p:spTree>
    <p:extLst>
      <p:ext uri="{BB962C8B-B14F-4D97-AF65-F5344CB8AC3E}">
        <p14:creationId xmlns:p14="http://schemas.microsoft.com/office/powerpoint/2010/main" val="1339819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65163" y="0"/>
            <a:ext cx="10026650" cy="864982"/>
          </a:xfrm>
        </p:spPr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85043" y="1824381"/>
            <a:ext cx="1341783" cy="1341783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1017662" y="1266885"/>
            <a:ext cx="4106788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1800" dirty="0"/>
              <a:t>акушеры-гинекологи,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аллергологи-иммунологи,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гастроэнтерологи,</a:t>
            </a:r>
          </a:p>
          <a:p>
            <a:pPr marL="342900" indent="-342900">
              <a:buFontTx/>
              <a:buChar char="-"/>
            </a:pPr>
            <a:r>
              <a:rPr lang="ru-RU" sz="1800" dirty="0" smtClean="0"/>
              <a:t>гематологи</a:t>
            </a:r>
            <a:r>
              <a:rPr lang="ru-RU" sz="1800" dirty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гериатры,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дерматовенерологи</a:t>
            </a:r>
            <a:r>
              <a:rPr lang="ru-RU" sz="1800" dirty="0"/>
              <a:t>,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диабетологи,</a:t>
            </a:r>
          </a:p>
          <a:p>
            <a:pPr marL="342900" indent="-342900">
              <a:buFontTx/>
              <a:buChar char="-"/>
            </a:pPr>
            <a:r>
              <a:rPr lang="ru-RU" sz="1800" b="1" i="1" u="sng" dirty="0"/>
              <a:t>з</a:t>
            </a:r>
            <a:r>
              <a:rPr lang="ru-RU" sz="1800" b="1" i="1" u="sng" dirty="0" smtClean="0"/>
              <a:t>дравпунктов</a:t>
            </a:r>
            <a:r>
              <a:rPr lang="ru-RU" sz="1800" b="1" dirty="0" smtClean="0"/>
              <a:t>,</a:t>
            </a:r>
            <a:endParaRPr lang="ru-RU" sz="1800" b="1" dirty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инфекционисты</a:t>
            </a:r>
            <a:r>
              <a:rPr lang="ru-RU" sz="1800" dirty="0"/>
              <a:t>,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кардиологи</a:t>
            </a:r>
            <a:r>
              <a:rPr lang="ru-RU" sz="1800" dirty="0"/>
              <a:t>, детские </a:t>
            </a:r>
            <a:r>
              <a:rPr lang="ru-RU" sz="1800" dirty="0" smtClean="0"/>
              <a:t>кардиологи</a:t>
            </a:r>
            <a:r>
              <a:rPr lang="en-US" sz="1800" dirty="0" smtClean="0"/>
              <a:t>,</a:t>
            </a:r>
            <a:endParaRPr lang="ru-RU" sz="1800" dirty="0"/>
          </a:p>
          <a:p>
            <a:pPr marL="342900" indent="-342900">
              <a:buFontTx/>
              <a:buChar char="-"/>
            </a:pPr>
            <a:r>
              <a:rPr lang="ru-RU" sz="1800" dirty="0"/>
              <a:t>колопроктологи,</a:t>
            </a:r>
          </a:p>
          <a:p>
            <a:pPr marL="342900" indent="-342900">
              <a:buFontTx/>
              <a:buChar char="-"/>
            </a:pPr>
            <a:r>
              <a:rPr lang="ru-RU" sz="1800" dirty="0" smtClean="0"/>
              <a:t>неврологи,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неонатологи,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ru-RU" sz="1800" dirty="0"/>
              <a:t>нейрохирурги,</a:t>
            </a:r>
          </a:p>
          <a:p>
            <a:pPr marL="342900" indent="-342900">
              <a:buFontTx/>
              <a:buChar char="-"/>
            </a:pPr>
            <a:r>
              <a:rPr lang="ru-RU" sz="1800" dirty="0" smtClean="0"/>
              <a:t>нефрологи,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врачи общей практики (семейные),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онкологи</a:t>
            </a:r>
            <a:r>
              <a:rPr lang="ru-RU" sz="1800" dirty="0"/>
              <a:t>, онкологи </a:t>
            </a:r>
            <a:r>
              <a:rPr lang="ru-RU" sz="1800" dirty="0" smtClean="0"/>
              <a:t>детские,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оториноларингологи</a:t>
            </a:r>
            <a:r>
              <a:rPr lang="ru-RU" sz="1800" dirty="0" smtClean="0"/>
              <a:t>,</a:t>
            </a:r>
            <a:endParaRPr lang="en-US" sz="1800" dirty="0" smtClean="0"/>
          </a:p>
          <a:p>
            <a:pPr marL="342900" indent="-342900">
              <a:buFontTx/>
              <a:buChar char="-"/>
            </a:pPr>
            <a:r>
              <a:rPr lang="ru-RU" sz="1800" dirty="0"/>
              <a:t>офтальмологи,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педиатры</a:t>
            </a:r>
            <a:r>
              <a:rPr lang="ru-RU" sz="1800" dirty="0" smtClean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b="1" i="1" u="sng" dirty="0"/>
              <a:t>по медицинской реабилитации</a:t>
            </a:r>
            <a:r>
              <a:rPr lang="ru-RU" sz="1800" dirty="0" smtClean="0"/>
              <a:t>,</a:t>
            </a:r>
            <a:endParaRPr lang="ru-RU" sz="1800" dirty="0"/>
          </a:p>
        </p:txBody>
      </p:sp>
      <p:sp>
        <p:nvSpPr>
          <p:cNvPr id="7" name="TextBox 6"/>
          <p:cNvSpPr txBox="1"/>
          <p:nvPr/>
        </p:nvSpPr>
        <p:spPr>
          <a:xfrm>
            <a:off x="461584" y="866775"/>
            <a:ext cx="964806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000" dirty="0">
                <a:latin typeface="Candara" charset="0"/>
                <a:ea typeface="Candara" charset="0"/>
                <a:cs typeface="Candara" charset="0"/>
              </a:rPr>
              <a:t>📌 </a:t>
            </a:r>
            <a:r>
              <a:rPr lang="ru-RU" sz="2000" b="1" u="sng" dirty="0" smtClean="0"/>
              <a:t>Строка </a:t>
            </a:r>
            <a:r>
              <a:rPr lang="ru-RU" sz="2000" b="1" u="sng" dirty="0"/>
              <a:t>123 «врачи клинических специальностей</a:t>
            </a:r>
            <a:r>
              <a:rPr lang="ru-RU" sz="2000" b="1" u="sng" dirty="0" smtClean="0"/>
              <a:t>»</a:t>
            </a:r>
            <a:r>
              <a:rPr lang="en-US" sz="2000" b="1" u="sng" dirty="0" smtClean="0"/>
              <a:t> </a:t>
            </a:r>
            <a:r>
              <a:rPr lang="ru-RU" sz="2000" b="1" u="sng" dirty="0" smtClean="0"/>
              <a:t>заполняется автоматически:</a:t>
            </a:r>
            <a:endParaRPr lang="ru-RU" sz="2000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5381625" y="1266885"/>
            <a:ext cx="4619626" cy="5909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Tx/>
              <a:buChar char="-"/>
            </a:pPr>
            <a:r>
              <a:rPr lang="ru-RU" sz="1800" dirty="0" smtClean="0"/>
              <a:t>по </a:t>
            </a:r>
            <a:r>
              <a:rPr lang="ru-RU" sz="1800" dirty="0"/>
              <a:t>рентгенэндоваскулярной диагностики и </a:t>
            </a:r>
            <a:r>
              <a:rPr lang="ru-RU" sz="1800" dirty="0" smtClean="0"/>
              <a:t>лечению</a:t>
            </a:r>
            <a:r>
              <a:rPr lang="en-US" sz="1800" dirty="0" smtClean="0"/>
              <a:t>,</a:t>
            </a:r>
            <a:endParaRPr lang="ru-RU" sz="1800" dirty="0" smtClean="0"/>
          </a:p>
          <a:p>
            <a:pPr marL="342900" indent="-342900">
              <a:buFontTx/>
              <a:buChar char="-"/>
            </a:pPr>
            <a:r>
              <a:rPr lang="ru-RU" sz="1800" b="1" i="1" u="sng" dirty="0"/>
              <a:t>п</a:t>
            </a:r>
            <a:r>
              <a:rPr lang="ru-RU" sz="1800" b="1" i="1" u="sng" dirty="0" smtClean="0"/>
              <a:t>риемного отделения</a:t>
            </a:r>
            <a:r>
              <a:rPr lang="ru-RU" sz="1800" b="1" dirty="0" smtClean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dirty="0" smtClean="0"/>
              <a:t>профпатологи</a:t>
            </a:r>
            <a:r>
              <a:rPr lang="ru-RU" sz="1800" dirty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dirty="0" smtClean="0"/>
              <a:t>психиатры</a:t>
            </a:r>
            <a:r>
              <a:rPr lang="ru-RU" sz="1800" dirty="0"/>
              <a:t>, психиатры детские, психиатры </a:t>
            </a:r>
            <a:r>
              <a:rPr lang="ru-RU" sz="1800" dirty="0" smtClean="0"/>
              <a:t>подростковые</a:t>
            </a:r>
            <a:r>
              <a:rPr lang="en-US" sz="1800" dirty="0" smtClean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dirty="0" smtClean="0"/>
              <a:t>психиатры-наркологи</a:t>
            </a:r>
            <a:r>
              <a:rPr lang="ru-RU" sz="1800" dirty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п</a:t>
            </a:r>
            <a:r>
              <a:rPr lang="ru-RU" sz="1800" dirty="0" smtClean="0"/>
              <a:t>ульмонологи</a:t>
            </a:r>
            <a:r>
              <a:rPr lang="ru-RU" sz="1800" dirty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ревматологи</a:t>
            </a:r>
            <a:r>
              <a:rPr lang="en-US" sz="1800" dirty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dirty="0" smtClean="0"/>
              <a:t>скорой </a:t>
            </a:r>
            <a:r>
              <a:rPr lang="ru-RU" sz="1800" dirty="0"/>
              <a:t>медицинской помощи,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терапевты</a:t>
            </a:r>
            <a:r>
              <a:rPr lang="en-US" sz="1800" dirty="0" smtClean="0"/>
              <a:t>,</a:t>
            </a:r>
          </a:p>
          <a:p>
            <a:pPr marL="342900" indent="-342900">
              <a:buFontTx/>
              <a:buChar char="-"/>
            </a:pPr>
            <a:r>
              <a:rPr lang="ru-RU" sz="1800" b="1" i="1" u="sng" dirty="0" smtClean="0"/>
              <a:t>токсикологи</a:t>
            </a:r>
            <a:r>
              <a:rPr lang="ru-RU" sz="1800" b="1" dirty="0" smtClean="0"/>
              <a:t>,</a:t>
            </a:r>
            <a:endParaRPr lang="en-US" sz="1800" b="1" dirty="0"/>
          </a:p>
          <a:p>
            <a:pPr marL="342900" indent="-342900">
              <a:buFontTx/>
              <a:buChar char="-"/>
            </a:pPr>
            <a:r>
              <a:rPr lang="ru-RU" sz="1800" dirty="0"/>
              <a:t>травматологи и </a:t>
            </a:r>
            <a:r>
              <a:rPr lang="ru-RU" sz="1800" dirty="0" smtClean="0"/>
              <a:t>ортопеды</a:t>
            </a:r>
            <a:r>
              <a:rPr lang="ru-RU" sz="1800" dirty="0"/>
              <a:t>,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урологи</a:t>
            </a:r>
            <a:r>
              <a:rPr lang="ru-RU" sz="1800" dirty="0"/>
              <a:t>, урологи-андрологи </a:t>
            </a:r>
            <a:r>
              <a:rPr lang="ru-RU" sz="1800" dirty="0" smtClean="0"/>
              <a:t>детские,</a:t>
            </a:r>
            <a:endParaRPr lang="en-US" sz="1800" dirty="0" smtClean="0"/>
          </a:p>
          <a:p>
            <a:pPr marL="342900" indent="-342900">
              <a:buFontTx/>
              <a:buChar char="-"/>
            </a:pPr>
            <a:r>
              <a:rPr lang="ru-RU" sz="1800" dirty="0"/>
              <a:t>фтизиатры,</a:t>
            </a:r>
            <a:endParaRPr lang="en-US" sz="1800" dirty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хирурги</a:t>
            </a:r>
            <a:r>
              <a:rPr lang="ru-RU" sz="1800" dirty="0"/>
              <a:t>, хирурги детские</a:t>
            </a:r>
            <a:r>
              <a:rPr lang="ru-RU" sz="1800" dirty="0" smtClean="0"/>
              <a:t>,</a:t>
            </a:r>
            <a:endParaRPr lang="en-US" sz="1800" dirty="0" smtClean="0"/>
          </a:p>
          <a:p>
            <a:pPr marL="342900" indent="-342900">
              <a:buFontTx/>
              <a:buChar char="-"/>
            </a:pPr>
            <a:r>
              <a:rPr lang="ru-RU" sz="1800" dirty="0"/>
              <a:t>хирурги пластические,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сердечно-сосудистые хирурги,</a:t>
            </a:r>
          </a:p>
          <a:p>
            <a:pPr marL="342900" indent="-342900">
              <a:buFontTx/>
              <a:buChar char="-"/>
            </a:pPr>
            <a:r>
              <a:rPr lang="ru-RU" sz="1800" dirty="0"/>
              <a:t>торакальные хирурги,</a:t>
            </a:r>
          </a:p>
          <a:p>
            <a:pPr marL="342900" indent="-342900">
              <a:buFontTx/>
              <a:buChar char="-"/>
            </a:pPr>
            <a:r>
              <a:rPr lang="ru-RU" sz="1800" dirty="0" smtClean="0"/>
              <a:t>челюстно-лицевые хирурги,</a:t>
            </a:r>
            <a:endParaRPr lang="en-US" sz="1800" dirty="0" smtClean="0"/>
          </a:p>
          <a:p>
            <a:pPr marL="342900" indent="-342900">
              <a:buFontTx/>
              <a:buChar char="-"/>
            </a:pPr>
            <a:r>
              <a:rPr lang="ru-RU" sz="1800" dirty="0" smtClean="0"/>
              <a:t>эндокринологи</a:t>
            </a:r>
            <a:r>
              <a:rPr lang="ru-RU" sz="1800" dirty="0"/>
              <a:t>, эндокринологи </a:t>
            </a:r>
            <a:r>
              <a:rPr lang="ru-RU" sz="1800" dirty="0" smtClean="0"/>
              <a:t>детские</a:t>
            </a:r>
            <a:r>
              <a:rPr lang="en-US" sz="1800" dirty="0"/>
              <a:t>.</a:t>
            </a:r>
            <a:endParaRPr lang="ru-RU" sz="2000" dirty="0"/>
          </a:p>
        </p:txBody>
      </p:sp>
    </p:spTree>
    <p:extLst>
      <p:ext uri="{BB962C8B-B14F-4D97-AF65-F5344CB8AC3E}">
        <p14:creationId xmlns:p14="http://schemas.microsoft.com/office/powerpoint/2010/main" val="7920696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2916765"/>
              </p:ext>
            </p:extLst>
          </p:nvPr>
        </p:nvGraphicFramePr>
        <p:xfrm>
          <a:off x="534989" y="1076322"/>
          <a:ext cx="4313236" cy="5661025"/>
        </p:xfrm>
        <a:graphic>
          <a:graphicData uri="http://schemas.openxmlformats.org/drawingml/2006/table">
            <a:tbl>
              <a:tblPr firstRow="1" firstCol="1" bandRow="1"/>
              <a:tblGrid>
                <a:gridCol w="3556970"/>
                <a:gridCol w="756266"/>
              </a:tblGrid>
              <a:tr h="730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Специалисты с высшим немедицинским образованием – всего: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127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marL="1803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из них специалисты:</a:t>
                      </a:r>
                    </a:p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биологи 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128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02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  инструкторы-методисты по 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  лечебной физкультуре  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129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логопеды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130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медицинские физики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131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психологи медицинские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132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судебные эксперты 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133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химики-эксперты 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134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787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зоолог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135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787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эксперт-физик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136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787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эмбриолог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137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65125">
                <a:tc>
                  <a:txBody>
                    <a:bodyPr/>
                    <a:lstStyle/>
                    <a:p>
                      <a:pPr indent="7874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энтомолог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138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 useBgFill="1">
        <p:nvSpPr>
          <p:cNvPr id="9" name="TextBox 8"/>
          <p:cNvSpPr txBox="1"/>
          <p:nvPr/>
        </p:nvSpPr>
        <p:spPr>
          <a:xfrm>
            <a:off x="5495926" y="1938911"/>
            <a:ext cx="4972048" cy="3108543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Включаются </a:t>
            </a:r>
            <a:r>
              <a:rPr lang="ru-RU" sz="28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сведения по </a:t>
            </a:r>
            <a:r>
              <a:rPr lang="ru-RU" sz="28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специалистам</a:t>
            </a:r>
            <a:r>
              <a:rPr lang="en-US" sz="28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с высшим немедицинским образованием.</a:t>
            </a:r>
          </a:p>
          <a:p>
            <a:pPr algn="ctr"/>
            <a:endParaRPr lang="ru-RU" sz="2800" dirty="0" smtClean="0"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127 считается автоматически как сумма строк со 128 по 138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1927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graphicFrame>
        <p:nvGraphicFramePr>
          <p:cNvPr id="8" name="Таблица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42709131"/>
              </p:ext>
            </p:extLst>
          </p:nvPr>
        </p:nvGraphicFramePr>
        <p:xfrm>
          <a:off x="171449" y="895350"/>
          <a:ext cx="10320335" cy="4867275"/>
        </p:xfrm>
        <a:graphic>
          <a:graphicData uri="http://schemas.openxmlformats.org/drawingml/2006/table">
            <a:tbl>
              <a:tblPr firstRow="1" firstCol="1" bandRow="1"/>
              <a:tblGrid>
                <a:gridCol w="1748964"/>
                <a:gridCol w="375811"/>
                <a:gridCol w="496260"/>
                <a:gridCol w="472172"/>
                <a:gridCol w="481809"/>
                <a:gridCol w="443264"/>
                <a:gridCol w="481809"/>
                <a:gridCol w="491445"/>
                <a:gridCol w="800047"/>
                <a:gridCol w="703196"/>
                <a:gridCol w="607135"/>
                <a:gridCol w="467787"/>
                <a:gridCol w="481642"/>
                <a:gridCol w="481642"/>
                <a:gridCol w="595784"/>
                <a:gridCol w="595784"/>
                <a:gridCol w="595784"/>
              </a:tblGrid>
              <a:tr h="439380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Наименование должности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(специальности)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№ стро-ки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53" marR="34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должностей в целом по организации, ед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Число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физических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лиц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основных работников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 занятых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должностях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чел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17121" marR="171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из них: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Имеют квалификационную категорию (из гр.9), чел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Имеют серти-фикат 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специа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-листа </a:t>
                      </a:r>
                      <a:r>
                        <a:rPr lang="ru-RU" sz="9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(из гр.9), чел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Имеют свиде-тельство об аккреди-тации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(из гр. 9), </a:t>
                      </a:r>
                      <a:b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</a:b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чел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53" marR="34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9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Нахо-дятся в декрет-ном и долгос-рочном отпуске (из гр. 9), чел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53" marR="34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2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подразделе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ниях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оказывающих медицинскую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помощь в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амбулаторных условиях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baseline="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подразделе</a:t>
                      </a:r>
                      <a:r>
                        <a:rPr lang="en-US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ниях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оказывающих медицинскую </a:t>
                      </a: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помощь в </a:t>
                      </a:r>
                      <a:r>
                        <a:rPr lang="ru-RU" sz="10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стационарных условиях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15768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подраз</a:t>
                      </a: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-делениях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оказыва-ющих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меди-</a:t>
                      </a:r>
                      <a:r>
                        <a:rPr lang="ru-RU" sz="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цинскую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помощь в </a:t>
                      </a:r>
                      <a:r>
                        <a:rPr lang="ru-RU" sz="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амбулатор-ных</a:t>
                      </a: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условиях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 </a:t>
                      </a:r>
                      <a:r>
                        <a:rPr lang="ru-RU" sz="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подраз</a:t>
                      </a: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-делениях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, </a:t>
                      </a:r>
                      <a:r>
                        <a:rPr lang="ru-RU" sz="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оказыва-ющих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меди-</a:t>
                      </a:r>
                      <a:r>
                        <a:rPr lang="ru-RU" sz="8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цинскую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помощь в </a:t>
                      </a: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стационар-</a:t>
                      </a:r>
                      <a:r>
                        <a:rPr lang="ru-RU" sz="800" dirty="0" err="1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ных</a:t>
                      </a:r>
                      <a:r>
                        <a:rPr lang="ru-RU" sz="800" dirty="0" smtClean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 </a:t>
                      </a:r>
                      <a:r>
                        <a:rPr lang="ru-RU" sz="8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условиях</a:t>
                      </a:r>
                      <a:endParaRPr lang="ru-RU" sz="1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выс-шую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пер-вую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вто-рую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7619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штат-ных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заня-тых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штат-ных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заня-тых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34853" marR="34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штат-</a:t>
                      </a:r>
                      <a:r>
                        <a:rPr lang="ru-RU" sz="1000" dirty="0" err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ных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заня-тых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7965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4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5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6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7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8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9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10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11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12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13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14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15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16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00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17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290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Провизоры 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139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5923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том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числе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</a:t>
                      </a:r>
                      <a:r>
                        <a:rPr lang="en-US" sz="110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специальностям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: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471805" indent="-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управление и экономика фармации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140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3693">
                <a:tc>
                  <a:txBody>
                    <a:bodyPr/>
                    <a:lstStyle/>
                    <a:p>
                      <a:pPr marL="471805" indent="-215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фармацевтическая технология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141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Arial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638">
                <a:tc>
                  <a:txBody>
                    <a:bodyPr/>
                    <a:lstStyle/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фармацевтическая </a:t>
                      </a:r>
                      <a:r>
                        <a:rPr lang="en-US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химия </a:t>
                      </a:r>
                      <a:r>
                        <a:rPr lang="ru-RU" sz="11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 </a:t>
                      </a: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фармакогнозия 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142</a:t>
                      </a:r>
                      <a:endParaRPr lang="ru-RU" sz="12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4638">
                <a:tc>
                  <a:txBody>
                    <a:bodyPr/>
                    <a:lstStyle/>
                    <a:p>
                      <a:pPr indent="45021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иное -аккредитация провизор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80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142.2</a:t>
                      </a:r>
                      <a:endParaRPr lang="ru-RU" sz="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ru-RU" sz="1000" b="1" dirty="0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Arial"/>
                        </a:rPr>
                        <a:t>х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endParaRPr lang="en-US" sz="1000" b="1" dirty="0" smtClean="0">
                        <a:effectLst/>
                        <a:latin typeface="Times New Roman"/>
                        <a:ea typeface="Times New Roman"/>
                        <a:cs typeface="Arial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  <a:tabLst>
                          <a:tab pos="449580" algn="l"/>
                        </a:tabLst>
                      </a:pPr>
                      <a:r>
                        <a:rPr lang="x-none" sz="1000" b="1">
                          <a:effectLst/>
                          <a:latin typeface="Times New Roman"/>
                          <a:ea typeface="Times New Roman"/>
                          <a:cs typeface="Times New Roman"/>
                        </a:rPr>
                        <a:t> </a:t>
                      </a:r>
                      <a:endParaRPr lang="ru-RU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9" name="TextBox 8"/>
          <p:cNvSpPr txBox="1"/>
          <p:nvPr/>
        </p:nvSpPr>
        <p:spPr>
          <a:xfrm>
            <a:off x="809625" y="5762624"/>
            <a:ext cx="9353549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провизоров всего (стр.139 гр.9) – это сумма строк со 140 по 142 плюс провизоры с аккредитацией.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59785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4478717"/>
              </p:ext>
            </p:extLst>
          </p:nvPr>
        </p:nvGraphicFramePr>
        <p:xfrm>
          <a:off x="534989" y="1085851"/>
          <a:ext cx="4179886" cy="5734049"/>
        </p:xfrm>
        <a:graphic>
          <a:graphicData uri="http://schemas.openxmlformats.org/drawingml/2006/table">
            <a:tbl>
              <a:tblPr firstRow="1" firstCol="1" bandRow="1"/>
              <a:tblGrid>
                <a:gridCol w="3447002"/>
                <a:gridCol w="732884"/>
              </a:tblGrid>
              <a:tr h="5869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должности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(специальности)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стро-ки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6023" marR="360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3454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28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Средний медперсонал – всего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143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из них: в организациях,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  расположенных в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  сельской местности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144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935649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работают на основ-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ной работе в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орга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низациях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подчинения: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  федерального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145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67825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  субъектов Россий-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  </a:t>
                      </a:r>
                      <a:r>
                        <a:rPr lang="ru-RU" sz="180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ской</a:t>
                      </a: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Федерации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146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737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организаторы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сестринского дела</a:t>
                      </a:r>
                      <a:b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</a:br>
                      <a:r>
                        <a:rPr lang="ru-RU" sz="180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            (из стр. 143) 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147</a:t>
                      </a:r>
                      <a:endParaRPr lang="ru-RU" sz="180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173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общего числа среднего медперсонала (стр. 143): </a:t>
                      </a:r>
                      <a:endParaRPr lang="ru-RU" sz="18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акушерки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148</a:t>
                      </a:r>
                      <a:endParaRPr lang="ru-RU" sz="18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10" name="TextBox 9"/>
          <p:cNvSpPr txBox="1"/>
          <p:nvPr/>
        </p:nvSpPr>
        <p:spPr>
          <a:xfrm>
            <a:off x="5600701" y="1310261"/>
            <a:ext cx="4819650" cy="2246769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по строке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143 должны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соответствовать данным о количестве СМП, представленных 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оперативном мониторинге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«Вакансии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» по состоянию на 31 декабря 2018 года.</a:t>
            </a:r>
          </a:p>
          <a:p>
            <a:pPr algn="just"/>
            <a:r>
              <a:rPr lang="ru-RU" sz="2000" u="sng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Исключение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– физические лица без медицинского образования.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1" name="TextBox 10"/>
          <p:cNvSpPr txBox="1"/>
          <p:nvPr/>
        </p:nvSpPr>
        <p:spPr>
          <a:xfrm>
            <a:off x="5586413" y="4316272"/>
            <a:ext cx="4819650" cy="2246769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строке 147 показываем количество сотрудников из числа СМП, имеющих сертификат «Организация сестринского дела» или «Управление сестринской деятельностью»</a:t>
            </a:r>
          </a:p>
          <a:p>
            <a:pPr algn="just"/>
            <a:endParaRPr lang="en-US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ПОЛНЯЕТСЯ ВСЯ СТРОКА!!!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4695825" y="2091645"/>
            <a:ext cx="890589" cy="282915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 стрелкой 12"/>
          <p:cNvCxnSpPr>
            <a:stCxn id="11" idx="1"/>
          </p:cNvCxnSpPr>
          <p:nvPr/>
        </p:nvCxnSpPr>
        <p:spPr>
          <a:xfrm flipH="1">
            <a:off x="4695825" y="5439657"/>
            <a:ext cx="890588" cy="113418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052898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/>
          <p:cNvSpPr txBox="1"/>
          <p:nvPr/>
        </p:nvSpPr>
        <p:spPr>
          <a:xfrm>
            <a:off x="685800" y="904875"/>
            <a:ext cx="9420226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spcAft>
                <a:spcPts val="1200"/>
              </a:spcAft>
              <a:defRPr/>
            </a:pPr>
            <a:r>
              <a:rPr lang="ru-RU" altLang="ru-RU" sz="2000" dirty="0">
                <a:latin typeface="Candara" charset="0"/>
                <a:ea typeface="Candara" charset="0"/>
                <a:cs typeface="Candara" charset="0"/>
              </a:rPr>
              <a:t>📌 </a:t>
            </a:r>
            <a:r>
              <a:rPr lang="ru-RU" sz="1800" dirty="0" smtClean="0"/>
              <a:t>В</a:t>
            </a:r>
            <a:r>
              <a:rPr lang="ru-RU" sz="1800" dirty="0" smtClean="0">
                <a:latin typeface="Candara" charset="0"/>
                <a:ea typeface="Candara" charset="0"/>
                <a:cs typeface="Candara" charset="0"/>
              </a:rPr>
              <a:t>ключаются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сведения по всем категориям персонала медицинской организации</a:t>
            </a:r>
            <a:r>
              <a:rPr lang="ru-RU" sz="1800" i="1" dirty="0"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за исключением  научных </a:t>
            </a:r>
            <a:r>
              <a:rPr lang="ru-RU" sz="1800" dirty="0" smtClean="0">
                <a:latin typeface="Candara" charset="0"/>
                <a:ea typeface="Candara" charset="0"/>
                <a:cs typeface="Candara" charset="0"/>
              </a:rPr>
              <a:t>работников, и независимо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от источников финансирования </a:t>
            </a:r>
            <a:r>
              <a:rPr lang="ru-RU" sz="1800" dirty="0" smtClean="0">
                <a:latin typeface="Candara" charset="0"/>
                <a:ea typeface="Candara" charset="0"/>
                <a:cs typeface="Candara" charset="0"/>
              </a:rPr>
              <a:t>(ОМС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, </a:t>
            </a:r>
            <a:r>
              <a:rPr lang="ru-RU" sz="1800" dirty="0" smtClean="0">
                <a:latin typeface="Candara" charset="0"/>
                <a:ea typeface="Candara" charset="0"/>
                <a:cs typeface="Candara" charset="0"/>
              </a:rPr>
              <a:t>бюджет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и </a:t>
            </a:r>
            <a:r>
              <a:rPr lang="ru-RU" sz="1800" dirty="0" smtClean="0">
                <a:latin typeface="Candara" charset="0"/>
                <a:ea typeface="Candara" charset="0"/>
                <a:cs typeface="Candara" charset="0"/>
              </a:rPr>
              <a:t>внебюджетная деятельность).</a:t>
            </a:r>
          </a:p>
          <a:p>
            <a:pPr algn="just" defTabSz="914400">
              <a:spcAft>
                <a:spcPts val="1200"/>
              </a:spcAft>
              <a:defRPr/>
            </a:pPr>
            <a:r>
              <a:rPr lang="ru-RU" altLang="ru-RU" sz="1800" dirty="0">
                <a:latin typeface="Candara" charset="0"/>
                <a:ea typeface="Candara" charset="0"/>
                <a:cs typeface="Candara" charset="0"/>
              </a:rPr>
              <a:t>📌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Заполняют все медицинские организации в соответствии со штатным расписанием, утвержденным руководителем медицинской организации в установленном порядке </a:t>
            </a:r>
            <a:r>
              <a:rPr lang="ru-RU" sz="1800" dirty="0" smtClean="0">
                <a:latin typeface="Candara" charset="0"/>
                <a:ea typeface="Candara" charset="0"/>
                <a:cs typeface="Candara" charset="0"/>
              </a:rPr>
              <a:t>и действующим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на 31.12.2018г.</a:t>
            </a:r>
          </a:p>
          <a:p>
            <a:pPr algn="just" defTabSz="914400">
              <a:spcAft>
                <a:spcPts val="1200"/>
              </a:spcAft>
              <a:defRPr/>
            </a:pPr>
            <a:r>
              <a:rPr lang="ru-RU" altLang="ru-RU" sz="1800" dirty="0">
                <a:latin typeface="Candara" charset="0"/>
                <a:ea typeface="Candara" charset="0"/>
                <a:cs typeface="Candara" charset="0"/>
              </a:rPr>
              <a:t>📌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Структура штатного расписания медицинской организации должна соответствовать приказам, регулирующим деятельность медицинской организации.</a:t>
            </a:r>
          </a:p>
          <a:p>
            <a:pPr algn="just" defTabSz="914400">
              <a:spcAft>
                <a:spcPts val="1200"/>
              </a:spcAft>
              <a:defRPr/>
            </a:pPr>
            <a:r>
              <a:rPr lang="ru-RU" altLang="ru-RU" sz="1800" dirty="0">
                <a:latin typeface="Candara" charset="0"/>
                <a:ea typeface="Candara" charset="0"/>
                <a:cs typeface="Candara" charset="0"/>
              </a:rPr>
              <a:t>📌 В графы 9, 10 и 11 «Число физических лиц основных работников на занятых должностях» включаются только основные работники (т.е. те сотрудники,</a:t>
            </a:r>
            <a:r>
              <a:rPr lang="en-US" altLang="ru-RU" sz="1800" dirty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altLang="ru-RU" sz="1800" dirty="0">
                <a:latin typeface="Candara" charset="0"/>
                <a:ea typeface="Candara" charset="0"/>
                <a:cs typeface="Candara" charset="0"/>
              </a:rPr>
              <a:t>трудовые книжки которых находятся в данной организации).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Если работник работает на неполную ставку и его трудовая книжка находится в медицинской организации, то его показывают как основного работника.</a:t>
            </a:r>
          </a:p>
          <a:p>
            <a:pPr algn="just" defTabSz="914400">
              <a:spcAft>
                <a:spcPts val="1200"/>
              </a:spcAft>
              <a:defRPr/>
            </a:pPr>
            <a:r>
              <a:rPr lang="ru-RU" altLang="ru-RU" sz="1800" dirty="0">
                <a:latin typeface="Candara" charset="0"/>
                <a:ea typeface="Candara" charset="0"/>
                <a:cs typeface="Candara" charset="0"/>
              </a:rPr>
              <a:t>📌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Внешние </a:t>
            </a:r>
            <a:r>
              <a:rPr lang="ru-RU" sz="1800" dirty="0" smtClean="0">
                <a:latin typeface="Candara" charset="0"/>
                <a:ea typeface="Candara" charset="0"/>
                <a:cs typeface="Candara" charset="0"/>
              </a:rPr>
              <a:t> и внутренние совместители 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в графы с 9 по 15 не включаются, отражаются только как занятые ставки (графы 4, 6 ,8</a:t>
            </a:r>
            <a:r>
              <a:rPr lang="ru-RU" sz="1800" dirty="0" smtClean="0">
                <a:latin typeface="Candara" charset="0"/>
                <a:ea typeface="Candara" charset="0"/>
                <a:cs typeface="Candara" charset="0"/>
              </a:rPr>
              <a:t>)</a:t>
            </a:r>
            <a:r>
              <a:rPr lang="ru-RU" sz="1800" dirty="0">
                <a:latin typeface="Candara" charset="0"/>
                <a:ea typeface="Candara" charset="0"/>
                <a:cs typeface="Candara" charset="0"/>
              </a:rPr>
              <a:t>.</a:t>
            </a:r>
          </a:p>
          <a:p>
            <a:pPr algn="just" defTabSz="914400">
              <a:spcAft>
                <a:spcPts val="1200"/>
              </a:spcAft>
              <a:defRPr/>
            </a:pPr>
            <a:r>
              <a:rPr lang="ru-RU" altLang="ru-RU" sz="1800" dirty="0">
                <a:latin typeface="Candara" charset="0"/>
                <a:ea typeface="Candara" charset="0"/>
                <a:cs typeface="Candara" charset="0"/>
              </a:rPr>
              <a:t>📌 </a:t>
            </a:r>
            <a:r>
              <a:rPr lang="ru-RU" sz="1800" b="1" dirty="0">
                <a:latin typeface="Candara" charset="0"/>
                <a:ea typeface="Candara" charset="0"/>
                <a:cs typeface="Candara" charset="0"/>
              </a:rPr>
              <a:t>Лица, </a:t>
            </a:r>
            <a:r>
              <a:rPr lang="ru-RU" sz="1800" b="1" dirty="0" smtClean="0">
                <a:latin typeface="Candara" charset="0"/>
                <a:ea typeface="Candara" charset="0"/>
                <a:cs typeface="Candara" charset="0"/>
              </a:rPr>
              <a:t>находящиеся </a:t>
            </a:r>
            <a:r>
              <a:rPr lang="ru-RU" sz="1800" b="1" dirty="0">
                <a:latin typeface="Candara" charset="0"/>
                <a:ea typeface="Candara" charset="0"/>
                <a:cs typeface="Candara" charset="0"/>
              </a:rPr>
              <a:t>в декретном отпуске или </a:t>
            </a:r>
            <a:r>
              <a:rPr lang="ru-RU" sz="1800" b="1" dirty="0" smtClean="0">
                <a:latin typeface="Candara" charset="0"/>
                <a:ea typeface="Candara" charset="0"/>
                <a:cs typeface="Candara" charset="0"/>
              </a:rPr>
              <a:t>долгосрочном отпуске, </a:t>
            </a:r>
            <a:r>
              <a:rPr lang="ru-RU" sz="1800" b="1" dirty="0">
                <a:latin typeface="Candara" charset="0"/>
                <a:ea typeface="Candara" charset="0"/>
                <a:cs typeface="Candara" charset="0"/>
              </a:rPr>
              <a:t>отражаются  по той должности, на которой они находились в момент </a:t>
            </a:r>
            <a:r>
              <a:rPr lang="ru-RU" sz="1800" b="1" dirty="0" smtClean="0">
                <a:latin typeface="Candara" charset="0"/>
                <a:ea typeface="Candara" charset="0"/>
                <a:cs typeface="Candara" charset="0"/>
              </a:rPr>
              <a:t>ухода (новая графа </a:t>
            </a:r>
            <a:r>
              <a:rPr lang="ru-RU" sz="1800" b="1" dirty="0">
                <a:latin typeface="Candara" charset="0"/>
                <a:ea typeface="Candara" charset="0"/>
                <a:cs typeface="Candara" charset="0"/>
              </a:rPr>
              <a:t>17</a:t>
            </a:r>
            <a:r>
              <a:rPr lang="ru-RU" sz="1800" b="1" dirty="0" smtClean="0">
                <a:latin typeface="Candara" charset="0"/>
                <a:ea typeface="Candara" charset="0"/>
                <a:cs typeface="Candara" charset="0"/>
              </a:rPr>
              <a:t>). Отсутствие по причине временной нетрудоспособности в гр.17 не учитывается.</a:t>
            </a:r>
            <a:endParaRPr lang="ru-RU" sz="1800" b="1" dirty="0">
              <a:latin typeface="Candara" charset="0"/>
              <a:ea typeface="Candara" charset="0"/>
              <a:cs typeface="Candara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>
          <a:xfrm>
            <a:off x="333375" y="-278"/>
            <a:ext cx="10144125" cy="864982"/>
          </a:xfrm>
        </p:spPr>
        <p:txBody>
          <a:bodyPr>
            <a:normAutofit/>
          </a:bodyPr>
          <a:lstStyle/>
          <a:p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1100     Должности    и    физические    лица    </a:t>
            </a:r>
            <a:r>
              <a:rPr lang="ru-RU" sz="2400" b="1" dirty="0" err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endParaRPr lang="ru-RU" sz="2400" dirty="0"/>
          </a:p>
        </p:txBody>
      </p:sp>
    </p:spTree>
    <p:extLst>
      <p:ext uri="{BB962C8B-B14F-4D97-AF65-F5344CB8AC3E}">
        <p14:creationId xmlns:p14="http://schemas.microsoft.com/office/powerpoint/2010/main" val="15682888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sp>
        <p:nvSpPr>
          <p:cNvPr id="5" name="TextBox 4"/>
          <p:cNvSpPr txBox="1"/>
          <p:nvPr/>
        </p:nvSpPr>
        <p:spPr>
          <a:xfrm>
            <a:off x="333375" y="1209674"/>
            <a:ext cx="10172700" cy="58785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строке 150 «Заведующие»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показываем следующие должности:</a:t>
            </a:r>
          </a:p>
          <a:p>
            <a:pPr marL="342900" indent="-342900">
              <a:buFontTx/>
              <a:buChar char="-"/>
            </a:pP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заведующий </a:t>
            </a:r>
            <a:r>
              <a:rPr lang="ru-RU" altLang="ru-RU" sz="24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молочной </a:t>
            </a: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кухней,</a:t>
            </a:r>
          </a:p>
          <a:p>
            <a:pPr marL="342900" indent="-342900">
              <a:buFontTx/>
              <a:buChar char="-"/>
            </a:pP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заведующий </a:t>
            </a:r>
            <a:r>
              <a:rPr lang="ru-RU" altLang="ru-RU" sz="24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здравпунктом –фельдшер (медицинская сестра</a:t>
            </a: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),</a:t>
            </a:r>
          </a:p>
          <a:p>
            <a:pPr marL="342900" indent="-342900">
              <a:buFontTx/>
              <a:buChar char="-"/>
            </a:pP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заведующий </a:t>
            </a:r>
            <a:r>
              <a:rPr lang="ru-RU" altLang="ru-RU" sz="24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ФАП – фельдшер (акушер, медицинская </a:t>
            </a: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сестра),</a:t>
            </a:r>
          </a:p>
          <a:p>
            <a:pPr marL="342900" indent="-342900">
              <a:buFontTx/>
              <a:buChar char="-"/>
            </a:pP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заведующий </a:t>
            </a:r>
            <a:r>
              <a:rPr lang="ru-RU" altLang="ru-RU" sz="24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кабинетом </a:t>
            </a:r>
            <a:r>
              <a:rPr lang="ru-RU" altLang="ru-RU" sz="2400" dirty="0" err="1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медпрофилактики</a:t>
            </a:r>
            <a:r>
              <a:rPr lang="ru-RU" altLang="ru-RU" sz="24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 – фельдшер (медицинская </a:t>
            </a: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сестра),</a:t>
            </a:r>
          </a:p>
          <a:p>
            <a:pPr marL="342900" indent="-342900">
              <a:buFontTx/>
              <a:buChar char="-"/>
            </a:pP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заведующий </a:t>
            </a:r>
            <a:r>
              <a:rPr lang="ru-RU" altLang="ru-RU" sz="2400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отделом, отделением, лабораторией, кабинетом </a:t>
            </a:r>
            <a:r>
              <a:rPr lang="ru-RU" altLang="ru-RU" sz="2400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зубопротезирования</a:t>
            </a:r>
          </a:p>
          <a:p>
            <a:endParaRPr lang="ru-RU" altLang="ru-RU" sz="2400" dirty="0" smtClean="0"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</a:endParaRPr>
          </a:p>
          <a:p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строке 157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«инструкторы </a:t>
            </a:r>
            <a:r>
              <a:rPr lang="ru-RU" sz="24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 лечебной </a:t>
            </a:r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физкультуре»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ru-RU" sz="2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графах с 3 по 8 , 17, 18 показываем</a:t>
            </a:r>
            <a:r>
              <a:rPr lang="en-US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штатные и занятые должности ВСЕХ сотрудников на данной должности,</a:t>
            </a: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 в графах 9 – 11, 20 показываем ТОЛЬКО сотрудников, имеющих медицинское образование.</a:t>
            </a:r>
          </a:p>
          <a:p>
            <a:pPr algn="ctr"/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ВНИМАНИЕ! Удалена строка «Инструкторы по лечебной физкультуре (без среднего медицинского образования)» (ранее строка 213, ф.№30 за 2017 год)</a:t>
            </a:r>
          </a:p>
        </p:txBody>
      </p:sp>
    </p:spTree>
    <p:extLst>
      <p:ext uri="{BB962C8B-B14F-4D97-AF65-F5344CB8AC3E}">
        <p14:creationId xmlns:p14="http://schemas.microsoft.com/office/powerpoint/2010/main" val="9644999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40741514"/>
              </p:ext>
            </p:extLst>
          </p:nvPr>
        </p:nvGraphicFramePr>
        <p:xfrm>
          <a:off x="496888" y="895353"/>
          <a:ext cx="3389312" cy="6224815"/>
        </p:xfrm>
        <a:graphic>
          <a:graphicData uri="http://schemas.openxmlformats.org/drawingml/2006/table">
            <a:tbl>
              <a:tblPr firstRow="1" firstCol="1" bandRow="1"/>
              <a:tblGrid>
                <a:gridCol w="2836862"/>
                <a:gridCol w="552450"/>
              </a:tblGrid>
              <a:tr h="2564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лаборанты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159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89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в том числе: </a:t>
                      </a:r>
                    </a:p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лабораторное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дело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160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гистология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161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7717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лабораторная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диагностика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162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бактериология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162.1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2458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судебно-медицинская экспертиза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162.2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51289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медицинские лабораторные техники (фельдшеры-лаборанты)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163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289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в том числе: </a:t>
                      </a:r>
                    </a:p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лабораторное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дело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164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гистология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165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676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лабораторная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диагностика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166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4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бактериология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166.1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231235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судебно-медицинская экспертиза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16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.2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25219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…..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5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медицинские технологи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198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5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в том числе: </a:t>
                      </a:r>
                    </a:p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лабораторное 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дело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199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5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гистология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200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0624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лабораторная</a:t>
                      </a:r>
                      <a:r>
                        <a:rPr lang="en-US" sz="14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диагностика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201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758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бактериология 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kern="1200" dirty="0">
                          <a:solidFill>
                            <a:schemeClr val="tx1"/>
                          </a:solidFill>
                          <a:effectLst/>
                          <a:latin typeface="Times New Roman"/>
                          <a:ea typeface="Times New Roman"/>
                          <a:cs typeface="+mn-cs"/>
                        </a:rPr>
                        <a:t>201.1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 useBgFill="1">
        <p:nvSpPr>
          <p:cNvPr id="7" name="TextBox 6"/>
          <p:cNvSpPr txBox="1"/>
          <p:nvPr/>
        </p:nvSpPr>
        <p:spPr>
          <a:xfrm>
            <a:off x="4772025" y="1062611"/>
            <a:ext cx="5619749" cy="707886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159 графа 9 заполняется автоматически как сумма строк 160-162.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графа 9.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8" name="TextBox 7"/>
          <p:cNvSpPr txBox="1"/>
          <p:nvPr/>
        </p:nvSpPr>
        <p:spPr>
          <a:xfrm>
            <a:off x="4772021" y="2148461"/>
            <a:ext cx="5619749" cy="707886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графа 9 заполняется автоматически как сумма строк 16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-16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9.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10" name="TextBox 9"/>
          <p:cNvSpPr txBox="1"/>
          <p:nvPr/>
        </p:nvSpPr>
        <p:spPr>
          <a:xfrm>
            <a:off x="4772020" y="3204583"/>
            <a:ext cx="5619749" cy="707886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графа 9 заполняется автоматически как сумма строк 1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201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.1 графа 9.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1" name="Прямая со стрелкой 10"/>
          <p:cNvCxnSpPr>
            <a:stCxn id="7" idx="1"/>
          </p:cNvCxnSpPr>
          <p:nvPr/>
        </p:nvCxnSpPr>
        <p:spPr>
          <a:xfrm flipH="1" flipV="1">
            <a:off x="3886200" y="1162050"/>
            <a:ext cx="885825" cy="254504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>
            <a:stCxn id="8" idx="1"/>
          </p:cNvCxnSpPr>
          <p:nvPr/>
        </p:nvCxnSpPr>
        <p:spPr>
          <a:xfrm flipH="1">
            <a:off x="3886200" y="2502404"/>
            <a:ext cx="885821" cy="450346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>
            <a:off x="3886200" y="3912469"/>
            <a:ext cx="885818" cy="1783481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9" name="TextBox 18"/>
          <p:cNvSpPr txBox="1"/>
          <p:nvPr/>
        </p:nvSpPr>
        <p:spPr>
          <a:xfrm>
            <a:off x="4772018" y="4604758"/>
            <a:ext cx="5619749" cy="1938992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Типичная ошибка!</a:t>
            </a: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Сертификат «лабораторная диагностика» ОШИБОЧНО показывали в строках «лабораторное дело» и «гистология». Будьте внимательны – уточняйте, какая специальность указана в сертификате.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3332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sp useBgFill="1">
        <p:nvSpPr>
          <p:cNvPr id="6" name="TextBox 5"/>
          <p:cNvSpPr txBox="1"/>
          <p:nvPr/>
        </p:nvSpPr>
        <p:spPr>
          <a:xfrm>
            <a:off x="4438652" y="1066800"/>
            <a:ext cx="5981700" cy="1323439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167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считается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автоматически как сумма строк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174 по 193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плюс дополнительные строки 193.1 и 193.2.  Так же есть проверка на равенство с суммой строк 168 - 173.1</a:t>
            </a:r>
          </a:p>
        </p:txBody>
      </p:sp>
      <p:cxnSp>
        <p:nvCxnSpPr>
          <p:cNvPr id="7" name="Прямая со стрелкой 6"/>
          <p:cNvCxnSpPr>
            <a:stCxn id="6" idx="1"/>
          </p:cNvCxnSpPr>
          <p:nvPr/>
        </p:nvCxnSpPr>
        <p:spPr>
          <a:xfrm flipH="1" flipV="1">
            <a:off x="3705226" y="1133476"/>
            <a:ext cx="733426" cy="595044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5" name="TextBox 14"/>
          <p:cNvSpPr txBox="1"/>
          <p:nvPr/>
        </p:nvSpPr>
        <p:spPr>
          <a:xfrm>
            <a:off x="4438654" y="4933950"/>
            <a:ext cx="5981698" cy="1938992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строке 193.1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показываем: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  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главная медицинская сестра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строке 193.2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показываем: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сестра,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сестра участковая врача-фтизиатра,</a:t>
            </a:r>
          </a:p>
          <a:p>
            <a:pPr marL="342900" indent="-342900">
              <a:buFontTx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медицинская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сестра участковая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психиатр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7" name="Прямая со стрелкой 16"/>
          <p:cNvCxnSpPr>
            <a:stCxn id="15" idx="1"/>
          </p:cNvCxnSpPr>
          <p:nvPr/>
        </p:nvCxnSpPr>
        <p:spPr>
          <a:xfrm flipH="1">
            <a:off x="3705228" y="5903446"/>
            <a:ext cx="733426" cy="735479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26" name="TextBox 25"/>
          <p:cNvSpPr txBox="1"/>
          <p:nvPr/>
        </p:nvSpPr>
        <p:spPr>
          <a:xfrm>
            <a:off x="4438646" y="2775143"/>
            <a:ext cx="5981700" cy="707886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</a:t>
            </a:r>
            <a:r>
              <a:rPr lang="ru-RU" sz="2000" b="1" u="sng" dirty="0">
                <a:latin typeface="Times New Roman" panose="02020603050405020304" pitchFamily="18" charset="0"/>
                <a:cs typeface="Times New Roman" panose="02020603050405020304" pitchFamily="18" charset="0"/>
              </a:rPr>
              <a:t>и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168 - 173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заполняются на основании документа </a:t>
            </a:r>
            <a:r>
              <a:rPr lang="ru-RU" sz="2000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 образовании – сертификата!!!</a:t>
            </a:r>
          </a:p>
        </p:txBody>
      </p:sp>
      <p:sp>
        <p:nvSpPr>
          <p:cNvPr id="28" name="Правая фигурная скобка 27"/>
          <p:cNvSpPr/>
          <p:nvPr/>
        </p:nvSpPr>
        <p:spPr>
          <a:xfrm>
            <a:off x="3705225" y="1666965"/>
            <a:ext cx="733423" cy="2924242"/>
          </a:xfrm>
          <a:prstGeom prst="rightBrace">
            <a:avLst>
              <a:gd name="adj1" fmla="val 65476"/>
              <a:gd name="adj2" fmla="val 50000"/>
            </a:avLst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Таблица 2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974778"/>
              </p:ext>
            </p:extLst>
          </p:nvPr>
        </p:nvGraphicFramePr>
        <p:xfrm>
          <a:off x="361951" y="933450"/>
          <a:ext cx="3362324" cy="5915024"/>
        </p:xfrm>
        <a:graphic>
          <a:graphicData uri="http://schemas.openxmlformats.org/drawingml/2006/table">
            <a:tbl>
              <a:tblPr firstRow="1" firstCol="1" bandRow="1"/>
              <a:tblGrid>
                <a:gridCol w="2796190"/>
                <a:gridCol w="566134"/>
              </a:tblGrid>
              <a:tr h="429972">
                <a:tc>
                  <a:txBody>
                    <a:bodyPr/>
                    <a:lstStyle/>
                    <a:p>
                      <a:pPr>
                        <a:lnSpc>
                          <a:spcPct val="15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  медицинские сестры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167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81631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из них: сестринское дело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с высшим медицин-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ским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образованием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168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                 бакалавры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169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12148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управление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сест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ринской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деятель-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ностью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с высшим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медицинским об-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</a:t>
                      </a: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разованием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170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0359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                 по специальности: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                 организация сест-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                 ринского дела     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171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сестринское дело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172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8411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                 сестринское дело </a:t>
                      </a:r>
                    </a:p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                 в педиатрии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173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6489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               </a:t>
                      </a:r>
                      <a:r>
                        <a:rPr lang="ru-RU" sz="1400" dirty="0" smtClean="0">
                          <a:effectLst/>
                          <a:latin typeface="Times New Roman"/>
                          <a:ea typeface="Times New Roman"/>
                        </a:rPr>
                        <a:t>иной сертификат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173.1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447554"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из строки 16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err="1">
                          <a:effectLst/>
                          <a:latin typeface="Times New Roman"/>
                          <a:ea typeface="Times New Roman"/>
                        </a:rPr>
                        <a:t>анестезисты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174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06">
                <a:tc>
                  <a:txBody>
                    <a:bodyPr/>
                    <a:lstStyle/>
                    <a:p>
                      <a:pPr marL="288290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….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7790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по  функциональной диагностике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193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9806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  главная медицинская сестра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r>
                        <a:rPr lang="en-US" sz="1400">
                          <a:effectLst/>
                          <a:latin typeface="Times New Roman"/>
                          <a:ea typeface="Times New Roman"/>
                        </a:rPr>
                        <a:t>3.1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279806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иные медицинские сестры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19</a:t>
                      </a:r>
                      <a:r>
                        <a:rPr lang="en-US" sz="1400" dirty="0">
                          <a:effectLst/>
                          <a:latin typeface="Times New Roman"/>
                          <a:ea typeface="Times New Roman"/>
                        </a:rPr>
                        <a:t>3.2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 useBgFill="1">
        <p:nvSpPr>
          <p:cNvPr id="33" name="TextBox 32"/>
          <p:cNvSpPr txBox="1"/>
          <p:nvPr/>
        </p:nvSpPr>
        <p:spPr>
          <a:xfrm>
            <a:off x="4438654" y="3759496"/>
            <a:ext cx="5981698" cy="707886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дополнительной 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строке 173.1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показываем медицинских сестер с иными сертификатами</a:t>
            </a:r>
          </a:p>
        </p:txBody>
      </p:sp>
      <p:cxnSp>
        <p:nvCxnSpPr>
          <p:cNvPr id="34" name="Прямая со стрелкой 33"/>
          <p:cNvCxnSpPr>
            <a:stCxn id="33" idx="1"/>
          </p:cNvCxnSpPr>
          <p:nvPr/>
        </p:nvCxnSpPr>
        <p:spPr>
          <a:xfrm flipH="1">
            <a:off x="3705231" y="4113439"/>
            <a:ext cx="733423" cy="896711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487162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71374809"/>
              </p:ext>
            </p:extLst>
          </p:nvPr>
        </p:nvGraphicFramePr>
        <p:xfrm>
          <a:off x="534988" y="1333500"/>
          <a:ext cx="4094162" cy="2562710"/>
        </p:xfrm>
        <a:graphic>
          <a:graphicData uri="http://schemas.openxmlformats.org/drawingml/2006/table">
            <a:tbl>
              <a:tblPr firstRow="1" firstCol="1" bandRow="1"/>
              <a:tblGrid>
                <a:gridCol w="3196937"/>
                <a:gridCol w="897225"/>
              </a:tblGrid>
              <a:tr h="40281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помощники  врачей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202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10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  из них по специальности:</a:t>
                      </a:r>
                    </a:p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       бактериология 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203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81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       гигиена и санитария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204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02814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       энтомология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205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05628">
                <a:tc>
                  <a:txBody>
                    <a:bodyPr/>
                    <a:lstStyle/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      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эпидемиология</a:t>
                      </a:r>
                      <a:endParaRPr lang="en-US" sz="1800" dirty="0" smtClean="0">
                        <a:effectLst/>
                        <a:latin typeface="Times New Roman"/>
                        <a:ea typeface="Times New Roman"/>
                      </a:endParaRPr>
                    </a:p>
                    <a:p>
                      <a:pPr marL="71755"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     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(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паразитология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7390" marR="6739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206</a:t>
                      </a:r>
                    </a:p>
                  </a:txBody>
                  <a:tcPr marL="67390" marR="6739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8" name="TextBox 7"/>
          <p:cNvSpPr txBox="1"/>
          <p:nvPr/>
        </p:nvSpPr>
        <p:spPr>
          <a:xfrm>
            <a:off x="4943473" y="1333500"/>
            <a:ext cx="5476877" cy="5324535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считается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автоматически как сумма строк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206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Сюда включаются помощники: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врача-эпидемиолога,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врача-паразитолога,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 по гигиене детей и подростков,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 по гигиене питания,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 по гигиене труда,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 по гигиеническому воспитанию,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 по коммунальной гигиене,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 по общей гигиене,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 по радиационной гигиене,</a:t>
            </a:r>
          </a:p>
          <a:p>
            <a:r>
              <a:rPr lang="ru-RU" sz="20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помощник энтомолога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т.д.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соответствии с действующей номенклатурой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</a:t>
            </a:r>
          </a:p>
        </p:txBody>
      </p:sp>
    </p:spTree>
    <p:extLst>
      <p:ext uri="{BB962C8B-B14F-4D97-AF65-F5344CB8AC3E}">
        <p14:creationId xmlns:p14="http://schemas.microsoft.com/office/powerpoint/2010/main" val="2023254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292198"/>
              </p:ext>
            </p:extLst>
          </p:nvPr>
        </p:nvGraphicFramePr>
        <p:xfrm>
          <a:off x="534989" y="1009651"/>
          <a:ext cx="3408362" cy="4574461"/>
        </p:xfrm>
        <a:graphic>
          <a:graphicData uri="http://schemas.openxmlformats.org/drawingml/2006/table">
            <a:tbl>
              <a:tblPr firstRow="1" firstCol="1" bandRow="1"/>
              <a:tblGrid>
                <a:gridCol w="2693986"/>
                <a:gridCol w="714376"/>
              </a:tblGrid>
              <a:tr h="440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Младший медперсонал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217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336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  из них: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младшие медицин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c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кие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сестры по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уходу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за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больным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218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1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              </a:t>
                      </a:r>
                      <a:r>
                        <a:rPr lang="ru-RU" sz="1800" b="1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санитары 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219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69013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         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   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сестра-хозяйка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219.1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36195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800" dirty="0">
                          <a:effectLst/>
                          <a:latin typeface="Times New Roman"/>
                          <a:ea typeface="Times New Roman"/>
                        </a:rPr>
                        <a:t>         </a:t>
                      </a:r>
                      <a:r>
                        <a:rPr lang="en-US" sz="1800" dirty="0" smtClean="0">
                          <a:effectLst/>
                          <a:latin typeface="Times New Roman"/>
                          <a:ea typeface="Times New Roman"/>
                        </a:rPr>
                        <a:t>     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фасовщик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219.2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400558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Прочий персонал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220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8142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из них:  социальные </a:t>
                      </a:r>
                    </a:p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             работники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221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960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              водители скорой </a:t>
                      </a:r>
                      <a:r>
                        <a:rPr lang="ru-RU" sz="1800" dirty="0" smtClean="0">
                          <a:effectLst/>
                          <a:latin typeface="Times New Roman"/>
                          <a:ea typeface="Times New Roman"/>
                        </a:rPr>
                        <a:t>медицинской 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помощи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222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12">
                <a:tc>
                  <a:txBody>
                    <a:bodyPr/>
                    <a:lstStyle/>
                    <a:p>
                      <a:pPr marL="71755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       ИТ-специалисты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223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6" name="TextBox 5"/>
          <p:cNvSpPr txBox="1"/>
          <p:nvPr/>
        </p:nvSpPr>
        <p:spPr>
          <a:xfrm>
            <a:off x="4943472" y="981075"/>
            <a:ext cx="5476877" cy="960328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Строка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217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считается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автоматически как сумма строк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218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по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219.2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cxnSp>
        <p:nvCxnSpPr>
          <p:cNvPr id="7" name="Прямая со стрелкой 6"/>
          <p:cNvCxnSpPr>
            <a:stCxn id="6" idx="1"/>
          </p:cNvCxnSpPr>
          <p:nvPr/>
        </p:nvCxnSpPr>
        <p:spPr>
          <a:xfrm flipH="1" flipV="1">
            <a:off x="3914775" y="1228725"/>
            <a:ext cx="1028697" cy="232514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1" name="TextBox 10"/>
          <p:cNvSpPr txBox="1"/>
          <p:nvPr/>
        </p:nvSpPr>
        <p:spPr>
          <a:xfrm>
            <a:off x="4943471" y="3200400"/>
            <a:ext cx="5476877" cy="1015663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Строки 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220</a:t>
            </a:r>
            <a:r>
              <a:rPr lang="ru-RU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- 223</a:t>
            </a:r>
            <a:r>
              <a:rPr lang="en-US" sz="20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заполняются автоматически из закладки «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1100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Прочие»</a:t>
            </a:r>
          </a:p>
        </p:txBody>
      </p:sp>
      <p:cxnSp>
        <p:nvCxnSpPr>
          <p:cNvPr id="12" name="Прямая со стрелкой 11"/>
          <p:cNvCxnSpPr>
            <a:stCxn id="11" idx="1"/>
          </p:cNvCxnSpPr>
          <p:nvPr/>
        </p:nvCxnSpPr>
        <p:spPr>
          <a:xfrm flipH="1">
            <a:off x="3914775" y="3708232"/>
            <a:ext cx="1028696" cy="0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455529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78"/>
            <a:ext cx="10691813" cy="864982"/>
          </a:xfrm>
        </p:spPr>
        <p:txBody>
          <a:bodyPr>
            <a:normAutofit/>
          </a:bodyPr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1101</a:t>
            </a:r>
            <a: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изменена!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12286219"/>
              </p:ext>
            </p:extLst>
          </p:nvPr>
        </p:nvGraphicFramePr>
        <p:xfrm>
          <a:off x="405606" y="1038225"/>
          <a:ext cx="9995694" cy="2600324"/>
        </p:xfrm>
        <a:graphic>
          <a:graphicData uri="http://schemas.openxmlformats.org/drawingml/2006/table">
            <a:tbl>
              <a:tblPr firstRow="1" firstCol="1" bandRow="1"/>
              <a:tblGrid>
                <a:gridCol w="5242719"/>
                <a:gridCol w="923925"/>
                <a:gridCol w="1123950"/>
                <a:gridCol w="1133475"/>
                <a:gridCol w="1571625"/>
              </a:tblGrid>
              <a:tr h="472191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Должности и физические лица отделений (кабинетов) профилактики (из таблицы 1100)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строки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Должностей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Физических лиц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</a:tr>
              <a:tr h="89232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штатных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занятых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998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98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врачей (из стр.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6167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среднего медицинского персонала (из стр. </a:t>
                      </a: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143</a:t>
                      </a: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)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20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20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7" name="TextBox 6"/>
          <p:cNvSpPr txBox="1"/>
          <p:nvPr/>
        </p:nvSpPr>
        <p:spPr>
          <a:xfrm>
            <a:off x="1504950" y="3933823"/>
            <a:ext cx="7972425" cy="2554545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и физических лиц в отделениях (кабинетах)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медицинской профилактики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указываем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случае, когда организован кабинет, то есть: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него помещение 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аппаратура и оборудование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учет в установленном порядке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утверждено положение о кабинете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штатном расписании предусмотрен специалист</a:t>
            </a:r>
          </a:p>
        </p:txBody>
      </p:sp>
    </p:spTree>
    <p:extLst>
      <p:ext uri="{BB962C8B-B14F-4D97-AF65-F5344CB8AC3E}">
        <p14:creationId xmlns:p14="http://schemas.microsoft.com/office/powerpoint/2010/main" val="1206665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9094839"/>
              </p:ext>
            </p:extLst>
          </p:nvPr>
        </p:nvGraphicFramePr>
        <p:xfrm>
          <a:off x="350043" y="1142999"/>
          <a:ext cx="9991725" cy="4305300"/>
        </p:xfrm>
        <a:graphic>
          <a:graphicData uri="http://schemas.openxmlformats.org/drawingml/2006/table">
            <a:tbl>
              <a:tblPr firstRow="1" firstCol="1" bandRow="1"/>
              <a:tblGrid>
                <a:gridCol w="5183982"/>
                <a:gridCol w="638175"/>
                <a:gridCol w="1362075"/>
                <a:gridCol w="1264443"/>
                <a:gridCol w="1543050"/>
              </a:tblGrid>
              <a:tr h="560617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Средний медицинский персонал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ФАПов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, ФП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(из таблицы 1100)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Должностей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физических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лиц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511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штатных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занятых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23865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3319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Средний медицинский персонал </a:t>
                      </a:r>
                      <a:r>
                        <a:rPr lang="ru-RU" sz="1800" dirty="0" err="1">
                          <a:effectLst/>
                          <a:latin typeface="Times New Roman"/>
                          <a:ea typeface="Times New Roman"/>
                        </a:rPr>
                        <a:t>ФАПов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, ФП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219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из них: фельдшеры (включая заведующих)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19699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акушерки (включая заведующих)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6061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медицинские сестры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78"/>
            <a:ext cx="10691813" cy="86498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1102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изменена!</a:t>
            </a:r>
          </a:p>
        </p:txBody>
      </p:sp>
      <p:sp useBgFill="1">
        <p:nvSpPr>
          <p:cNvPr id="7" name="TextBox 6"/>
          <p:cNvSpPr txBox="1"/>
          <p:nvPr/>
        </p:nvSpPr>
        <p:spPr>
          <a:xfrm>
            <a:off x="6286499" y="3534846"/>
            <a:ext cx="3895726" cy="369332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не более т.1100 стр.</a:t>
            </a:r>
            <a:r>
              <a:rPr lang="en-US" sz="1800" dirty="0" smtClean="0"/>
              <a:t>151+208 </a:t>
            </a:r>
            <a:r>
              <a:rPr lang="ru-RU" sz="1800" dirty="0" smtClean="0"/>
              <a:t>гр.5,6,10</a:t>
            </a:r>
            <a:endParaRPr lang="ru-RU" sz="1800" dirty="0"/>
          </a:p>
        </p:txBody>
      </p:sp>
      <p:sp useBgFill="1">
        <p:nvSpPr>
          <p:cNvPr id="8" name="TextBox 7"/>
          <p:cNvSpPr txBox="1"/>
          <p:nvPr/>
        </p:nvSpPr>
        <p:spPr>
          <a:xfrm>
            <a:off x="6286501" y="4304048"/>
            <a:ext cx="3895725" cy="369332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/>
              <a:t>н</a:t>
            </a:r>
            <a:r>
              <a:rPr lang="ru-RU" sz="1800" dirty="0" smtClean="0"/>
              <a:t>е более т.1100 </a:t>
            </a:r>
            <a:r>
              <a:rPr lang="ru-RU" sz="1800" dirty="0"/>
              <a:t>стр.</a:t>
            </a:r>
            <a:r>
              <a:rPr lang="en-US" sz="1800" dirty="0" smtClean="0"/>
              <a:t>151+148 </a:t>
            </a:r>
            <a:r>
              <a:rPr lang="ru-RU" sz="1800" dirty="0" smtClean="0"/>
              <a:t>гр.5,6,10</a:t>
            </a:r>
            <a:endParaRPr lang="ru-RU" sz="1800" dirty="0"/>
          </a:p>
        </p:txBody>
      </p:sp>
      <p:sp useBgFill="1">
        <p:nvSpPr>
          <p:cNvPr id="9" name="TextBox 8"/>
          <p:cNvSpPr txBox="1"/>
          <p:nvPr/>
        </p:nvSpPr>
        <p:spPr>
          <a:xfrm>
            <a:off x="6286500" y="2841365"/>
            <a:ext cx="3895725" cy="369332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не более т.1100 </a:t>
            </a:r>
            <a:r>
              <a:rPr lang="ru-RU" sz="1800" dirty="0" smtClean="0"/>
              <a:t>стр.151+143</a:t>
            </a:r>
            <a:r>
              <a:rPr lang="en-US" sz="1800" dirty="0" smtClean="0"/>
              <a:t> </a:t>
            </a:r>
            <a:r>
              <a:rPr lang="ru-RU" sz="1800" dirty="0" smtClean="0"/>
              <a:t>гр.5,6,10</a:t>
            </a:r>
          </a:p>
        </p:txBody>
      </p:sp>
      <p:sp useBgFill="1">
        <p:nvSpPr>
          <p:cNvPr id="11" name="TextBox 10"/>
          <p:cNvSpPr txBox="1"/>
          <p:nvPr/>
        </p:nvSpPr>
        <p:spPr>
          <a:xfrm>
            <a:off x="6286501" y="4949605"/>
            <a:ext cx="3895725" cy="369332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не более т.1100 </a:t>
            </a:r>
            <a:r>
              <a:rPr lang="ru-RU" sz="1800" dirty="0" smtClean="0"/>
              <a:t>стр.151+</a:t>
            </a:r>
            <a:r>
              <a:rPr lang="en-US" sz="1800" dirty="0" smtClean="0"/>
              <a:t>167 </a:t>
            </a:r>
            <a:r>
              <a:rPr lang="ru-RU" sz="1800" dirty="0" smtClean="0"/>
              <a:t>гр.5,6,10</a:t>
            </a:r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2128220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78"/>
            <a:ext cx="10691813" cy="8649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1103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Средний медицинский персонал смотровых кабинетов (из таблицы 1100)</a:t>
            </a:r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1689855"/>
              </p:ext>
            </p:extLst>
          </p:nvPr>
        </p:nvGraphicFramePr>
        <p:xfrm>
          <a:off x="313849" y="1042194"/>
          <a:ext cx="9973151" cy="2834481"/>
        </p:xfrm>
        <a:graphic>
          <a:graphicData uri="http://schemas.openxmlformats.org/drawingml/2006/table">
            <a:tbl>
              <a:tblPr firstRow="1" firstCol="1" bandRow="1"/>
              <a:tblGrid>
                <a:gridCol w="7401401"/>
                <a:gridCol w="936348"/>
                <a:gridCol w="1635402"/>
              </a:tblGrid>
              <a:tr h="6695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Средний медицинский персонал смотровых кабинетов (из таблицы 1100)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Число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46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91209">
                <a:tc>
                  <a:txBody>
                    <a:bodyPr/>
                    <a:lstStyle/>
                    <a:p>
                      <a:pPr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spc="-10" dirty="0">
                          <a:effectLst/>
                          <a:latin typeface="Times New Roman"/>
                          <a:ea typeface="Times New Roman"/>
                        </a:rPr>
                        <a:t>Из общего числа должностей среднего медицинского персонала (стр.  </a:t>
                      </a:r>
                      <a:r>
                        <a:rPr lang="ru-RU" sz="1800" b="1" spc="-10" dirty="0">
                          <a:effectLst/>
                          <a:latin typeface="Times New Roman"/>
                          <a:ea typeface="Times New Roman"/>
                        </a:rPr>
                        <a:t>143</a:t>
                      </a:r>
                      <a:r>
                        <a:rPr lang="ru-RU" sz="1800" spc="-10" dirty="0">
                          <a:effectLst/>
                          <a:latin typeface="Times New Roman"/>
                          <a:ea typeface="Times New Roman"/>
                        </a:rPr>
                        <a:t>) – в смотровом кабинете, </a:t>
                      </a:r>
                      <a:r>
                        <a:rPr lang="ru-RU" sz="1800" spc="-10" dirty="0" err="1">
                          <a:effectLst/>
                          <a:latin typeface="Times New Roman"/>
                          <a:ea typeface="Times New Roman"/>
                        </a:rPr>
                        <a:t>ед</a:t>
                      </a: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штатных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занятых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5116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физических лиц основных работников на занятых должностях, чел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7" name="TextBox 6"/>
          <p:cNvSpPr txBox="1"/>
          <p:nvPr/>
        </p:nvSpPr>
        <p:spPr>
          <a:xfrm>
            <a:off x="8791575" y="2472801"/>
            <a:ext cx="1362075" cy="1200329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не более т.1100 стр.143</a:t>
            </a:r>
            <a:r>
              <a:rPr lang="en-US" sz="1800" dirty="0" smtClean="0"/>
              <a:t> </a:t>
            </a:r>
            <a:r>
              <a:rPr lang="ru-RU" sz="1800" dirty="0" smtClean="0"/>
              <a:t>гр.5,</a:t>
            </a:r>
            <a:r>
              <a:rPr lang="en-US" sz="1800" dirty="0" smtClean="0"/>
              <a:t> </a:t>
            </a:r>
            <a:r>
              <a:rPr lang="ru-RU" sz="1800" dirty="0" smtClean="0"/>
              <a:t>6,</a:t>
            </a:r>
            <a:r>
              <a:rPr lang="en-US" sz="1800" dirty="0" smtClean="0"/>
              <a:t> </a:t>
            </a:r>
            <a:r>
              <a:rPr lang="ru-RU" sz="1800" dirty="0" smtClean="0"/>
              <a:t>10</a:t>
            </a:r>
          </a:p>
        </p:txBody>
      </p:sp>
      <p:sp useBgFill="1">
        <p:nvSpPr>
          <p:cNvPr id="8" name="TextBox 7"/>
          <p:cNvSpPr txBox="1"/>
          <p:nvPr/>
        </p:nvSpPr>
        <p:spPr>
          <a:xfrm>
            <a:off x="1500187" y="4124323"/>
            <a:ext cx="7972425" cy="2246769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Наличие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должностей и физических лиц в смотровых кабинетах указываем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том случае, когда организован кабинет, то есть: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выделено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для него помещение 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аппаратура и оборудование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осуществляется учет в установленном порядке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утверждено положение о кабинете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штатном расписании предусмотрен специалист</a:t>
            </a:r>
          </a:p>
        </p:txBody>
      </p:sp>
    </p:spTree>
    <p:extLst>
      <p:ext uri="{BB962C8B-B14F-4D97-AF65-F5344CB8AC3E}">
        <p14:creationId xmlns:p14="http://schemas.microsoft.com/office/powerpoint/2010/main" val="8992861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78"/>
            <a:ext cx="10691813" cy="86498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1105</a:t>
            </a:r>
            <a:r>
              <a:rPr lang="ru-RU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pc="-3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pc="-3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Персонал станций (отделений) скорой медицинской помощи (из таблицы 1100)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70314918"/>
              </p:ext>
            </p:extLst>
          </p:nvPr>
        </p:nvGraphicFramePr>
        <p:xfrm>
          <a:off x="352428" y="1047748"/>
          <a:ext cx="9972674" cy="3882400"/>
        </p:xfrm>
        <a:graphic>
          <a:graphicData uri="http://schemas.openxmlformats.org/drawingml/2006/table">
            <a:tbl>
              <a:tblPr firstRow="1" firstCol="1" bandRow="1"/>
              <a:tblGrid>
                <a:gridCol w="3505197"/>
                <a:gridCol w="600075"/>
                <a:gridCol w="914400"/>
                <a:gridCol w="828675"/>
                <a:gridCol w="1466850"/>
                <a:gridCol w="1600200"/>
                <a:gridCol w="1057277"/>
              </a:tblGrid>
              <a:tr h="414952"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Персонал станций (отделений) скорой медицинской помощи (из таблицы 1100)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строки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ts val="11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из них: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24485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врачи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средний медицинский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персонал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младший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медицинский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персонал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прочий персонал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28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Из общего числа должностей, ед: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штатных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27801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занятых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7901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физических лиц основных работников на занятых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должностях, чел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23" marR="6852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6" name="TextBox 5"/>
          <p:cNvSpPr txBox="1"/>
          <p:nvPr/>
        </p:nvSpPr>
        <p:spPr>
          <a:xfrm>
            <a:off x="914400" y="5132723"/>
            <a:ext cx="8905875" cy="1384995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Данную таблицу заполняет </a:t>
            </a:r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ГБУ «Станция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скорой и неотложной медицинской помощи им. А.С. </a:t>
            </a:r>
            <a:r>
              <a:rPr lang="ru-RU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Пучкова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ДЗМ»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990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78"/>
            <a:ext cx="10691813" cy="864982"/>
          </a:xfrm>
        </p:spPr>
        <p:txBody>
          <a:bodyPr>
            <a:normAutofit fontScale="90000"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1107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Участки медицинских организаций, оказывающих медицинскую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помощь в </a:t>
            </a: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амбулаторных </a:t>
            </a:r>
            <a:r>
              <a:rPr lang="ru-RU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условиях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7617361"/>
              </p:ext>
            </p:extLst>
          </p:nvPr>
        </p:nvGraphicFramePr>
        <p:xfrm>
          <a:off x="281146" y="1254917"/>
          <a:ext cx="9929655" cy="2588720"/>
        </p:xfrm>
        <a:graphic>
          <a:graphicData uri="http://schemas.openxmlformats.org/drawingml/2006/table">
            <a:tbl>
              <a:tblPr firstRow="1" firstCol="1" bandRow="1"/>
              <a:tblGrid>
                <a:gridCol w="7481729"/>
                <a:gridCol w="863609"/>
                <a:gridCol w="1584317"/>
              </a:tblGrid>
              <a:tr h="476902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Участки медицинских организаций, оказывающих медицинскую помощь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в амбулаторных условиях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№</a:t>
                      </a:r>
                    </a:p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Число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Врачебные терапевтические участки, 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0">
                <a:tc>
                  <a:txBody>
                    <a:bodyPr/>
                    <a:lstStyle/>
                    <a:p>
                      <a:pPr marL="16002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из них:  комплексные участки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малокомплектные участки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Участки врача общей практики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Педиатрические участки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1440">
                <a:tc>
                  <a:txBody>
                    <a:bodyPr/>
                    <a:lstStyle/>
                    <a:p>
                      <a:pPr indent="170180"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из них:  малокомплектные участки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8" name="TextBox 7"/>
          <p:cNvSpPr txBox="1"/>
          <p:nvPr/>
        </p:nvSpPr>
        <p:spPr>
          <a:xfrm>
            <a:off x="676276" y="4383623"/>
            <a:ext cx="9277350" cy="1815882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участков должно быть равно числу </a:t>
            </a:r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штатных должностей участковых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врачей </a:t>
            </a:r>
          </a:p>
          <a:p>
            <a:pPr algn="ctr"/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Сведения отражаются только в целых </a:t>
            </a:r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числах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1648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47650" y="-278"/>
            <a:ext cx="10144125" cy="864982"/>
          </a:xfrm>
        </p:spPr>
        <p:txBody>
          <a:bodyPr>
            <a:normAutofit/>
          </a:bodyPr>
          <a:lstStyle/>
          <a:p>
            <a:pPr algn="ctr"/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1100     Должности    </a:t>
            </a:r>
            <a:r>
              <a:rPr lang="ru-RU" sz="24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 </a:t>
            </a:r>
            <a:r>
              <a:rPr lang="ru-RU" sz="2400" b="1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физические    лица    </a:t>
            </a:r>
            <a:r>
              <a:rPr lang="ru-RU" sz="2400" b="1" dirty="0" err="1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мо</a:t>
            </a:r>
            <a:endParaRPr lang="ru-RU" sz="2400" b="0" dirty="0"/>
          </a:p>
        </p:txBody>
      </p:sp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45103776"/>
              </p:ext>
            </p:extLst>
          </p:nvPr>
        </p:nvGraphicFramePr>
        <p:xfrm>
          <a:off x="249236" y="1048449"/>
          <a:ext cx="10085388" cy="3694112"/>
        </p:xfrm>
        <a:graphic>
          <a:graphicData uri="http://schemas.openxmlformats.org/drawingml/2006/table">
            <a:tbl>
              <a:tblPr firstRow="1" firstCol="1" bandRow="1"/>
              <a:tblGrid>
                <a:gridCol w="903289"/>
                <a:gridCol w="419100"/>
                <a:gridCol w="781050"/>
                <a:gridCol w="771525"/>
                <a:gridCol w="552450"/>
                <a:gridCol w="504825"/>
                <a:gridCol w="523875"/>
                <a:gridCol w="485775"/>
                <a:gridCol w="895350"/>
                <a:gridCol w="1019175"/>
                <a:gridCol w="1019175"/>
                <a:gridCol w="276225"/>
                <a:gridCol w="523875"/>
                <a:gridCol w="504825"/>
                <a:gridCol w="904874"/>
              </a:tblGrid>
              <a:tr h="529696"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Наименование должности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(</a:t>
                      </a:r>
                      <a:r>
                        <a:rPr lang="ru-RU" sz="105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специаль-ности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)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№ стро-ки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853" marR="34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должностей          </a:t>
                      </a:r>
                      <a:r>
                        <a:rPr lang="ru-RU" sz="1800" b="1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80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целом</a:t>
                      </a:r>
                      <a:r>
                        <a:rPr lang="ru-RU" sz="1050" b="1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 организации, ед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Число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физических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лиц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основных работников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на занятых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должностях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чел 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17121" marR="17121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из них: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4">
                  <a:txBody>
                    <a:bodyPr/>
                    <a:lstStyle/>
                    <a:p>
                      <a:endParaRPr lang="ru-RU" dirty="0"/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gridSpan="3">
                  <a:txBody>
                    <a:bodyPr/>
                    <a:lstStyle/>
                    <a:p>
                      <a:pPr algn="ctr"/>
                      <a:r>
                        <a:rPr lang="ru-RU" sz="120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должностей в медицинских организациях </a:t>
                      </a:r>
                      <a:r>
                        <a:rPr lang="ru-RU" sz="1200" b="1" u="sng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особого типа или санаторно-курортных</a:t>
                      </a:r>
                      <a:endParaRPr lang="ru-RU" sz="1200" b="1" u="sng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3665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подразделе</a:t>
                      </a: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ниях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оказывающих медицинскую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помощь в </a:t>
                      </a:r>
                      <a:r>
                        <a:rPr lang="ru-RU" sz="1050" b="1" u="sng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амбулаторных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условиях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 grid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aseline="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подразделе</a:t>
                      </a:r>
                      <a:r>
                        <a:rPr lang="en-US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ниях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оказывающих медицинскую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помощь в </a:t>
                      </a:r>
                      <a:r>
                        <a:rPr lang="ru-RU" sz="1050" b="1" u="sng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стационарных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условиях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5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подраз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-делениях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оказывающих медицинскую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помощь в </a:t>
                      </a:r>
                      <a:r>
                        <a:rPr lang="ru-RU" sz="1050" b="1" u="sng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амбулаторных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условиях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в </a:t>
                      </a:r>
                      <a:r>
                        <a:rPr lang="ru-RU" sz="105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подраз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-делениях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, 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оказывающих медицинскую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помощь в </a:t>
                      </a:r>
                      <a:r>
                        <a:rPr lang="ru-RU" sz="1050" b="1" u="sng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стационарных</a:t>
                      </a: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условиях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3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075165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1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6038" marR="66038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штат-</a:t>
                      </a:r>
                      <a:r>
                        <a:rPr lang="ru-RU" sz="1100" dirty="0" err="1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ных</a:t>
                      </a:r>
                      <a:endParaRPr lang="ru-RU" sz="1100" dirty="0" smtClean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заня-тых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ru-RU" sz="1050" dirty="0" smtClean="0"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физических лиц основных работников на занятых должностях (из гр.9)</a:t>
                      </a:r>
                      <a:endParaRPr lang="ru-RU" sz="1050" dirty="0"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352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штатных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занятых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штат-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ных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заня-тых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34853" marR="348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штат-</a:t>
                      </a:r>
                      <a:r>
                        <a:rPr lang="ru-RU" sz="1050" dirty="0" err="1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ных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заня-тых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216587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2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3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4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5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6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7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x-none" sz="10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8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9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10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11</a:t>
                      </a: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….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18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Times New Roman"/>
                          <a:cs typeface="Times New Roman" panose="02020603050405020304" pitchFamily="18" charset="0"/>
                        </a:rPr>
                        <a:t>19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20</a:t>
                      </a: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0951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гр.5+7+18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kern="12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4800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гр.6+8+19</a:t>
                      </a:r>
                      <a:endParaRPr lang="ru-RU" sz="1050" b="1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60000"/>
                        <a:lumOff val="40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b="1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r>
                        <a:rPr lang="ru-RU" sz="1050" b="1" dirty="0" smtClean="0">
                          <a:effectLst/>
                          <a:latin typeface="Times New Roman" panose="02020603050405020304" pitchFamily="18" charset="0"/>
                          <a:ea typeface="Calibri"/>
                          <a:cs typeface="Times New Roman" panose="02020603050405020304" pitchFamily="18" charset="0"/>
                        </a:rPr>
                        <a:t>гр.10+11+20</a:t>
                      </a: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Aft>
                          <a:spcPts val="0"/>
                        </a:spcAft>
                      </a:pPr>
                      <a:endParaRPr lang="ru-RU" sz="1050" dirty="0">
                        <a:effectLst/>
                        <a:latin typeface="Times New Roman" panose="02020603050405020304" pitchFamily="18" charset="0"/>
                        <a:ea typeface="Calibri"/>
                        <a:cs typeface="Times New Roman" panose="02020603050405020304" pitchFamily="18" charset="0"/>
                      </a:endParaRPr>
                    </a:p>
                  </a:txBody>
                  <a:tcPr marL="66038" marR="66038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3">
                        <a:lumMod val="75000"/>
                        <a:alpha val="5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257174" y="5029200"/>
            <a:ext cx="2809875" cy="1200329"/>
          </a:xfrm>
          <a:prstGeom prst="rect">
            <a:avLst/>
          </a:prstGeom>
          <a:noFill/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 smtClean="0"/>
              <a:t>В </a:t>
            </a:r>
            <a:r>
              <a:rPr lang="ru-RU" sz="1800" dirty="0"/>
              <a:t>графах 3 и 4 </a:t>
            </a:r>
            <a:r>
              <a:rPr lang="ru-RU" sz="1800" dirty="0" smtClean="0"/>
              <a:t>показываем </a:t>
            </a:r>
            <a:r>
              <a:rPr lang="ru-RU" sz="1800" b="1" u="sng" dirty="0"/>
              <a:t>общую</a:t>
            </a:r>
            <a:r>
              <a:rPr lang="ru-RU" sz="1800" dirty="0"/>
              <a:t> штатную численность персонала в целом по </a:t>
            </a:r>
            <a:r>
              <a:rPr lang="ru-RU" sz="1800" dirty="0" smtClean="0"/>
              <a:t>организации</a:t>
            </a:r>
            <a:endParaRPr lang="ru-RU" sz="1800" dirty="0"/>
          </a:p>
        </p:txBody>
      </p:sp>
      <p:sp useBgFill="1">
        <p:nvSpPr>
          <p:cNvPr id="7" name="TextBox 6"/>
          <p:cNvSpPr txBox="1"/>
          <p:nvPr/>
        </p:nvSpPr>
        <p:spPr>
          <a:xfrm>
            <a:off x="3219448" y="5029200"/>
            <a:ext cx="3276602" cy="1754326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/>
              <a:t>В графах 5 и 6 (из граф 3 и 4 соответственно) показываем штатную численность подразделений,  оказывающих медицинскую помощь в </a:t>
            </a:r>
            <a:r>
              <a:rPr lang="ru-RU" sz="1800" b="1" u="sng" dirty="0"/>
              <a:t>амбулаторных</a:t>
            </a:r>
            <a:r>
              <a:rPr lang="ru-RU" sz="1800" dirty="0"/>
              <a:t> условиях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9" name="TextBox 8"/>
          <p:cNvSpPr txBox="1"/>
          <p:nvPr/>
        </p:nvSpPr>
        <p:spPr>
          <a:xfrm>
            <a:off x="6753223" y="5029200"/>
            <a:ext cx="3276602" cy="1754326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1800" dirty="0"/>
              <a:t>В графах 7 и 8 (из граф 3 и 4 соответственно) показываем штатную численность подразделений, оказывающих медицинскую помощь в </a:t>
            </a:r>
            <a:r>
              <a:rPr lang="ru-RU" sz="1800" b="1" u="sng" dirty="0"/>
              <a:t>стационарных</a:t>
            </a:r>
            <a:r>
              <a:rPr lang="ru-RU" sz="1800" dirty="0"/>
              <a:t>  условиях</a:t>
            </a: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 flipV="1">
            <a:off x="895350" y="2524126"/>
            <a:ext cx="1104900" cy="2505074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H="1" flipV="1">
            <a:off x="3629025" y="2867025"/>
            <a:ext cx="371476" cy="2162175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Прямая со стрелкой 15"/>
          <p:cNvCxnSpPr/>
          <p:nvPr/>
        </p:nvCxnSpPr>
        <p:spPr>
          <a:xfrm flipH="1" flipV="1">
            <a:off x="5038726" y="2867026"/>
            <a:ext cx="2428874" cy="2162174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507146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норматив численности населения на участке </a:t>
            </a:r>
          </a:p>
        </p:txBody>
      </p:sp>
      <p:sp useBgFill="1">
        <p:nvSpPr>
          <p:cNvPr id="7" name="TextBox 6"/>
          <p:cNvSpPr txBox="1"/>
          <p:nvPr/>
        </p:nvSpPr>
        <p:spPr>
          <a:xfrm>
            <a:off x="333373" y="1068923"/>
            <a:ext cx="9934575" cy="5324535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 с  приказом  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Минздрава 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России от 15.05.2012 № 543н “Об утверждении положения об организации оказания первичной медико-санитарной помощи взрослому населению” в амбулаторно-поликлинических учреждениях могут быть организованы следующие участки: </a:t>
            </a:r>
            <a:endParaRPr lang="ru-RU" sz="20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терапевтический, с численностью прикрепленного взрослого населения (18 лет и старше) в количестве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1700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врача общей практики, с численностью прикрепленного взрослого населения (18 лет и старше) в количестве </a:t>
            </a: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1200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чел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.;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семейного врача, с численностью прикрепленного взрослого и детского населения в количестве 1500 чел.;</a:t>
            </a:r>
          </a:p>
          <a:p>
            <a:pPr marL="342900" indent="-342900" algn="just">
              <a:buFont typeface="Times New Roman" panose="02020603050405020304" pitchFamily="18" charset="0"/>
              <a:buChar char="-"/>
            </a:pP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терапевтический, с численностью прикрепленного населения (взрослого и детского) в количестве </a:t>
            </a:r>
            <a:r>
              <a:rPr lang="ru-RU" sz="2000" b="1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2000</a:t>
            </a:r>
            <a:r>
              <a:rPr lang="ru-RU" sz="20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чел.</a:t>
            </a:r>
          </a:p>
          <a:p>
            <a:pPr algn="just"/>
            <a:endParaRPr lang="ru-RU" sz="2000" i="1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соответствии с приказом Минздрава России от 16.04.2012 №366н "Об утверждении Порядка оказания педиатрической помощи" рекомендовано на 1 врача-педиатра участкового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800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прикрепленного детского населения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925955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78"/>
            <a:ext cx="10691813" cy="86498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1108</a:t>
            </a: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61029441"/>
              </p:ext>
            </p:extLst>
          </p:nvPr>
        </p:nvGraphicFramePr>
        <p:xfrm>
          <a:off x="233377" y="1105694"/>
          <a:ext cx="10005997" cy="954775"/>
        </p:xfrm>
        <a:graphic>
          <a:graphicData uri="http://schemas.openxmlformats.org/drawingml/2006/table">
            <a:tbl>
              <a:tblPr firstRow="1" firstCol="1" bandRow="1"/>
              <a:tblGrid>
                <a:gridCol w="1417075"/>
                <a:gridCol w="1735507"/>
                <a:gridCol w="2467594"/>
                <a:gridCol w="1887044"/>
                <a:gridCol w="236986"/>
                <a:gridCol w="1913666"/>
                <a:gridCol w="348125"/>
              </a:tblGrid>
              <a:tr h="494506">
                <a:tc gridSpan="5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dirty="0">
                          <a:effectLst/>
                          <a:latin typeface="Times New Roman"/>
                          <a:ea typeface="Times New Roman"/>
                        </a:rPr>
                        <a:t>Число физических лиц медицинских работников на комплексных врачебных участках – фельдшеров  1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b="1">
                          <a:effectLst/>
                          <a:latin typeface="Times New Roman"/>
                          <a:ea typeface="Times New Roman"/>
                        </a:rPr>
                        <a:t>,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06135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акушерок  2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>
                          <a:effectLst/>
                          <a:latin typeface="Times New Roman"/>
                          <a:ea typeface="Times New Roman"/>
                        </a:rPr>
                        <a:t>, медицинских сестер  3  </a:t>
                      </a: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8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800" b="1" dirty="0">
                          <a:effectLst/>
                          <a:latin typeface="Times New Roman"/>
                          <a:ea typeface="Times New Roman"/>
                        </a:rPr>
                        <a:t>.</a:t>
                      </a:r>
                      <a:endParaRPr lang="ru-RU" sz="18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Rectangle 1"/>
          <p:cNvSpPr>
            <a:spLocks noChangeArrowheads="1"/>
          </p:cNvSpPr>
          <p:nvPr/>
        </p:nvSpPr>
        <p:spPr bwMode="auto">
          <a:xfrm>
            <a:off x="2243138" y="4030663"/>
            <a:ext cx="10691812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alt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 useBgFill="1">
        <p:nvSpPr>
          <p:cNvPr id="7" name="TextBox 6"/>
          <p:cNvSpPr txBox="1"/>
          <p:nvPr/>
        </p:nvSpPr>
        <p:spPr>
          <a:xfrm>
            <a:off x="333373" y="2752357"/>
            <a:ext cx="9934575" cy="3508653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</a:t>
            </a: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терапевтический участок формируется из населения врачебного участка с недостаточной численностью прикрепленного населения (малокомплектный участок) или населения, обслуживаемого врачом-терапевтом амбулатории и населения, обслуживаемого фельдшерско-акушерскими пунктами (фельдшерскими пунктами)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Комплексный терапевтический участок – обслуживается врачом терапевтом участковым, медсестрой и фельдшером (акушеркой), ФАП, ФП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r>
              <a:rPr lang="ru-RU" sz="1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малокомплектным участкам относят участки,  численность прикрепленного населения на которых на 200 человек ниже установленных нормативов</a:t>
            </a:r>
            <a:r>
              <a:rPr lang="ru-RU" sz="1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342900" indent="-342900">
              <a:buFont typeface="Times New Roman" panose="02020603050405020304" pitchFamily="18" charset="0"/>
              <a:buChar char="-"/>
            </a:pPr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indent="-342900">
              <a:buFont typeface="Times New Roman" panose="02020603050405020304" pitchFamily="18" charset="0"/>
              <a:buChar char="-"/>
            </a:pPr>
            <a:endParaRPr lang="ru-RU" sz="18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2400" b="1" u="sng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 ЗАПОЛНЯЕМ – В ГОРОДЕ МОСКВА ИХ НЕТ!!!</a:t>
            </a:r>
          </a:p>
          <a:p>
            <a:pPr algn="ctr"/>
            <a:endParaRPr lang="ru-RU" sz="1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3580683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0" y="-278"/>
            <a:ext cx="10691813" cy="864982"/>
          </a:xfrm>
        </p:spPr>
        <p:txBody>
          <a:bodyPr>
            <a:normAutofit/>
          </a:bodyPr>
          <a:lstStyle/>
          <a:p>
            <a:pPr algn="ctr"/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Таблица 1109</a:t>
            </a:r>
            <a:b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Число полных лет по состоянию на конец отчетного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года</a:t>
            </a:r>
            <a:endParaRPr lang="ru-RU" sz="20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4262811"/>
              </p:ext>
            </p:extLst>
          </p:nvPr>
        </p:nvGraphicFramePr>
        <p:xfrm>
          <a:off x="257969" y="1028700"/>
          <a:ext cx="10038558" cy="5657855"/>
        </p:xfrm>
        <a:graphic>
          <a:graphicData uri="http://schemas.openxmlformats.org/drawingml/2006/table">
            <a:tbl>
              <a:tblPr firstRow="1" firstCol="1" bandRow="1"/>
              <a:tblGrid>
                <a:gridCol w="2971006"/>
                <a:gridCol w="685800"/>
                <a:gridCol w="519537"/>
                <a:gridCol w="834932"/>
                <a:gridCol w="726247"/>
                <a:gridCol w="716980"/>
                <a:gridCol w="716980"/>
                <a:gridCol w="716980"/>
                <a:gridCol w="1075048"/>
                <a:gridCol w="1075048"/>
              </a:tblGrid>
              <a:tr h="452642"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Медицинские и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фармацевтические</a:t>
                      </a: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работники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№ строки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3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Пол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7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Число полных лет по состоянию на конец отчетного года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Всего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6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 том числе: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306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до 36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36-45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46-50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51-55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56-60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61 и более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2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3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4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5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6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7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8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9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Врачи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01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01390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в том числе по организации здравоохранения (на должностях руководителей и их заместителей) 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03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23366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04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/>
                          <a:ea typeface="Times New Roman"/>
                        </a:rPr>
                        <a:t>Провизоры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05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06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Средние медицинские</a:t>
                      </a: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работники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07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08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Фармацевты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09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10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rowSpan="2"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Специалисты с высшим немедицинским образованием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11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М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Bef>
                          <a:spcPts val="200"/>
                        </a:spcBef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06189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12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/>
                          <a:ea typeface="Times New Roman"/>
                        </a:rPr>
                        <a:t>Ж</a:t>
                      </a: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ru-RU" sz="1400" b="1" dirty="0">
                          <a:effectLst/>
                          <a:latin typeface="Times New Roman"/>
                          <a:ea typeface="Times New Roman"/>
                        </a:rPr>
                        <a:t> </a:t>
                      </a:r>
                      <a:endParaRPr lang="ru-RU" sz="14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 useBgFill="1">
        <p:nvSpPr>
          <p:cNvPr id="9" name="TextBox 8"/>
          <p:cNvSpPr txBox="1"/>
          <p:nvPr/>
        </p:nvSpPr>
        <p:spPr>
          <a:xfrm>
            <a:off x="4800598" y="2510246"/>
            <a:ext cx="4067178" cy="40011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т.1100 стр. 1 графа  9</a:t>
            </a:r>
          </a:p>
        </p:txBody>
      </p:sp>
      <p:sp useBgFill="1">
        <p:nvSpPr>
          <p:cNvPr id="10" name="TextBox 9"/>
          <p:cNvSpPr txBox="1"/>
          <p:nvPr/>
        </p:nvSpPr>
        <p:spPr>
          <a:xfrm>
            <a:off x="4800599" y="4986746"/>
            <a:ext cx="4067177" cy="40011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т.1100 стр. 1</a:t>
            </a:r>
            <a:r>
              <a:rPr lang="en-US" sz="2000" dirty="0" smtClean="0"/>
              <a:t>43</a:t>
            </a:r>
            <a:r>
              <a:rPr lang="ru-RU" sz="2000" dirty="0" smtClean="0"/>
              <a:t> графа  9</a:t>
            </a:r>
          </a:p>
        </p:txBody>
      </p:sp>
      <p:sp useBgFill="1">
        <p:nvSpPr>
          <p:cNvPr id="11" name="TextBox 10"/>
          <p:cNvSpPr txBox="1"/>
          <p:nvPr/>
        </p:nvSpPr>
        <p:spPr>
          <a:xfrm>
            <a:off x="4800599" y="5588923"/>
            <a:ext cx="4067177" cy="40011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т.1100 стр. </a:t>
            </a:r>
            <a:r>
              <a:rPr lang="en-US" sz="2000" dirty="0" smtClean="0"/>
              <a:t>2</a:t>
            </a:r>
            <a:r>
              <a:rPr lang="ru-RU" sz="2000" dirty="0" smtClean="0"/>
              <a:t>1</a:t>
            </a:r>
            <a:r>
              <a:rPr lang="en-US" sz="2000" dirty="0" smtClean="0"/>
              <a:t>3</a:t>
            </a:r>
            <a:r>
              <a:rPr lang="ru-RU" sz="2000" dirty="0" smtClean="0"/>
              <a:t> графа  9</a:t>
            </a:r>
          </a:p>
        </p:txBody>
      </p:sp>
      <p:sp useBgFill="1">
        <p:nvSpPr>
          <p:cNvPr id="12" name="TextBox 11"/>
          <p:cNvSpPr txBox="1"/>
          <p:nvPr/>
        </p:nvSpPr>
        <p:spPr>
          <a:xfrm>
            <a:off x="4800599" y="6179548"/>
            <a:ext cx="4067177" cy="40011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т.1100 стр. 1</a:t>
            </a:r>
            <a:r>
              <a:rPr lang="en-US" sz="2000" dirty="0" smtClean="0"/>
              <a:t>27</a:t>
            </a:r>
            <a:r>
              <a:rPr lang="ru-RU" sz="2000" dirty="0" smtClean="0"/>
              <a:t> графа  9</a:t>
            </a:r>
          </a:p>
        </p:txBody>
      </p:sp>
      <p:sp useBgFill="1">
        <p:nvSpPr>
          <p:cNvPr id="13" name="TextBox 12"/>
          <p:cNvSpPr txBox="1"/>
          <p:nvPr/>
        </p:nvSpPr>
        <p:spPr>
          <a:xfrm>
            <a:off x="4800599" y="4341223"/>
            <a:ext cx="4067177" cy="40011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т.1100 стр. 1</a:t>
            </a:r>
            <a:r>
              <a:rPr lang="en-US" sz="2000" dirty="0" smtClean="0"/>
              <a:t>39</a:t>
            </a:r>
            <a:r>
              <a:rPr lang="ru-RU" sz="2000" dirty="0" smtClean="0"/>
              <a:t> графа  9</a:t>
            </a:r>
          </a:p>
        </p:txBody>
      </p:sp>
      <p:sp useBgFill="1">
        <p:nvSpPr>
          <p:cNvPr id="14" name="TextBox 13"/>
          <p:cNvSpPr txBox="1"/>
          <p:nvPr/>
        </p:nvSpPr>
        <p:spPr>
          <a:xfrm>
            <a:off x="4800599" y="3419445"/>
            <a:ext cx="4067177" cy="400110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/>
              <a:t>т.1100 стр. 4 графа  9</a:t>
            </a:r>
          </a:p>
        </p:txBody>
      </p:sp>
      <p:sp>
        <p:nvSpPr>
          <p:cNvPr id="16" name="Правая фигурная скобка 15"/>
          <p:cNvSpPr/>
          <p:nvPr/>
        </p:nvSpPr>
        <p:spPr>
          <a:xfrm>
            <a:off x="4438648" y="2445898"/>
            <a:ext cx="257174" cy="533310"/>
          </a:xfrm>
          <a:prstGeom prst="rightBrace">
            <a:avLst>
              <a:gd name="adj1" fmla="val 65476"/>
              <a:gd name="adj2" fmla="val 50000"/>
            </a:avLst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7" name="Правая фигурная скобка 16"/>
          <p:cNvSpPr/>
          <p:nvPr/>
        </p:nvSpPr>
        <p:spPr>
          <a:xfrm>
            <a:off x="4438648" y="6112948"/>
            <a:ext cx="257174" cy="533310"/>
          </a:xfrm>
          <a:prstGeom prst="rightBrace">
            <a:avLst>
              <a:gd name="adj1" fmla="val 65476"/>
              <a:gd name="adj2" fmla="val 50000"/>
            </a:avLst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Правая фигурная скобка 17"/>
          <p:cNvSpPr/>
          <p:nvPr/>
        </p:nvSpPr>
        <p:spPr>
          <a:xfrm>
            <a:off x="4438649" y="5522323"/>
            <a:ext cx="257174" cy="533310"/>
          </a:xfrm>
          <a:prstGeom prst="rightBrace">
            <a:avLst>
              <a:gd name="adj1" fmla="val 65476"/>
              <a:gd name="adj2" fmla="val 50000"/>
            </a:avLst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9" name="Правая фигурная скобка 18"/>
          <p:cNvSpPr/>
          <p:nvPr/>
        </p:nvSpPr>
        <p:spPr>
          <a:xfrm>
            <a:off x="4438646" y="4912798"/>
            <a:ext cx="257174" cy="533310"/>
          </a:xfrm>
          <a:prstGeom prst="rightBrace">
            <a:avLst>
              <a:gd name="adj1" fmla="val 65476"/>
              <a:gd name="adj2" fmla="val 50000"/>
            </a:avLst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0" name="Правая фигурная скобка 19"/>
          <p:cNvSpPr/>
          <p:nvPr/>
        </p:nvSpPr>
        <p:spPr>
          <a:xfrm>
            <a:off x="4438646" y="4263056"/>
            <a:ext cx="257174" cy="533310"/>
          </a:xfrm>
          <a:prstGeom prst="rightBrace">
            <a:avLst>
              <a:gd name="adj1" fmla="val 65476"/>
              <a:gd name="adj2" fmla="val 50000"/>
            </a:avLst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21" name="Правая фигурная скобка 20"/>
          <p:cNvSpPr/>
          <p:nvPr/>
        </p:nvSpPr>
        <p:spPr>
          <a:xfrm>
            <a:off x="4438649" y="3076575"/>
            <a:ext cx="257168" cy="1085850"/>
          </a:xfrm>
          <a:prstGeom prst="rightBrace">
            <a:avLst>
              <a:gd name="adj1" fmla="val 65476"/>
              <a:gd name="adj2" fmla="val 50000"/>
            </a:avLst>
          </a:prstGeom>
          <a:noFill/>
          <a:ln w="50800">
            <a:solidFill>
              <a:schemeClr val="accent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23615226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 txBox="1">
            <a:spLocks/>
          </p:cNvSpPr>
          <p:nvPr/>
        </p:nvSpPr>
        <p:spPr>
          <a:xfrm>
            <a:off x="721806" y="536712"/>
            <a:ext cx="8784976" cy="6159449"/>
          </a:xfrm>
          <a:prstGeom prst="rect">
            <a:avLst/>
          </a:prstGeom>
          <a:noFill/>
          <a:ln>
            <a:noFill/>
          </a:ln>
          <a:effectLst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>
            <a:normAutofit lnSpcReduction="10000"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32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4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–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»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itchFamily="34" charset="0"/>
              <a:buChar char="•"/>
              <a:defRPr sz="20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spcAft>
                <a:spcPts val="1200"/>
              </a:spcAft>
              <a:buFont typeface="Arial" pitchFamily="34" charset="0"/>
              <a:buNone/>
            </a:pPr>
            <a:endParaRPr lang="ru-RU" sz="2000" b="1" dirty="0" smtClean="0"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000" b="1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Людмила </a:t>
            </a:r>
            <a:r>
              <a:rPr lang="ru-RU" sz="3000" b="1" dirty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Владимировна Григорьева </a:t>
            </a:r>
            <a:endParaRPr lang="ru-RU" sz="3000" b="1" dirty="0" smtClean="0"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u="sng" dirty="0" smtClean="0">
                <a:solidFill>
                  <a:srgbClr val="7030A0"/>
                </a:solidFill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  <a:hlinkClick r:id="rId2"/>
              </a:rPr>
              <a:t>GrigorievaLV1@zdrav.mos.ru</a:t>
            </a:r>
            <a:endParaRPr lang="ru-RU" sz="3000" u="sng" dirty="0" smtClean="0">
              <a:solidFill>
                <a:srgbClr val="7030A0"/>
              </a:solidFill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endParaRPr lang="ru-RU" sz="2200" u="sng" dirty="0" smtClean="0">
              <a:solidFill>
                <a:srgbClr val="7030A0"/>
              </a:solidFill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</a:endParaRPr>
          </a:p>
          <a:p>
            <a:pPr marL="0" indent="0" algn="ctr">
              <a:spcBef>
                <a:spcPts val="0"/>
              </a:spcBef>
              <a:buNone/>
            </a:pPr>
            <a:r>
              <a:rPr lang="ru-RU" sz="3000" b="1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Инна Михайловна Клещунова</a:t>
            </a:r>
          </a:p>
          <a:p>
            <a:pPr marL="0" indent="0" algn="ctr">
              <a:spcBef>
                <a:spcPts val="0"/>
              </a:spcBef>
              <a:buNone/>
            </a:pPr>
            <a:r>
              <a:rPr lang="en-US" sz="3000" u="sng" dirty="0" smtClean="0">
                <a:solidFill>
                  <a:srgbClr val="7030A0"/>
                </a:solidFill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  <a:hlinkClick r:id="rId3"/>
              </a:rPr>
              <a:t>KleschunovaIM@zdrav.mos.ru</a:t>
            </a:r>
            <a:endParaRPr lang="ru-RU" sz="3000" u="sng" dirty="0" smtClean="0">
              <a:solidFill>
                <a:srgbClr val="7030A0"/>
              </a:solidFill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  <a:hlinkClick r:id="rId3"/>
            </a:endParaRPr>
          </a:p>
          <a:p>
            <a:pPr marL="0" indent="0" algn="ctr">
              <a:spcBef>
                <a:spcPts val="0"/>
              </a:spcBef>
              <a:buNone/>
            </a:pPr>
            <a:endParaRPr lang="ru-RU" sz="3000" u="sng" dirty="0" smtClean="0">
              <a:solidFill>
                <a:srgbClr val="7030A0"/>
              </a:solidFill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  <a:hlinkClick r:id="rId3"/>
            </a:endParaRP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ru-RU" sz="3000" b="1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Наталья Владимировна Михайлова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en-US" sz="3000" dirty="0" smtClean="0">
                <a:solidFill>
                  <a:srgbClr val="7030A0"/>
                </a:solidFill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  <a:hlinkClick r:id="rId3"/>
              </a:rPr>
              <a:t>MikhaylovaNV7@zdrav.mos.ru</a:t>
            </a:r>
            <a:endParaRPr lang="ru-RU" sz="3000" dirty="0" smtClean="0">
              <a:solidFill>
                <a:srgbClr val="7030A0"/>
              </a:solidFill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  <a:hlinkClick r:id="rId3"/>
            </a:endParaRPr>
          </a:p>
          <a:p>
            <a:pPr marL="0" indent="0" algn="ctr">
              <a:spcAft>
                <a:spcPts val="1200"/>
              </a:spcAft>
              <a:buNone/>
            </a:pPr>
            <a:endParaRPr lang="en-US" sz="3000" dirty="0" smtClean="0">
              <a:solidFill>
                <a:srgbClr val="7030A0"/>
              </a:solidFill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  <a:hlinkClick r:id="rId3"/>
            </a:endParaRPr>
          </a:p>
          <a:p>
            <a:pPr marL="0" indent="0" algn="ctr">
              <a:spcAft>
                <a:spcPts val="1200"/>
              </a:spcAft>
              <a:buNone/>
            </a:pPr>
            <a:r>
              <a:rPr lang="ru-RU" sz="2800" b="1" dirty="0" smtClean="0">
                <a:latin typeface="Times New Roman" panose="02020603050405020304" pitchFamily="18" charset="0"/>
                <a:ea typeface="Century Gothic" charset="0"/>
                <a:cs typeface="Times New Roman" panose="02020603050405020304" pitchFamily="18" charset="0"/>
              </a:rPr>
              <a:t>Телефон для консультаций - 8-495-530-12-69 </a:t>
            </a:r>
            <a:endParaRPr lang="ru-RU" sz="3000" dirty="0" smtClean="0">
              <a:solidFill>
                <a:srgbClr val="7030A0"/>
              </a:solidFill>
              <a:latin typeface="Times New Roman" panose="02020603050405020304" pitchFamily="18" charset="0"/>
              <a:ea typeface="Century Gothic" charset="0"/>
              <a:cs typeface="Times New Roman" panose="02020603050405020304" pitchFamily="18" charset="0"/>
              <a:hlinkClick r:id="rId3"/>
            </a:endParaRPr>
          </a:p>
          <a:p>
            <a:pPr marL="0" indent="0">
              <a:buNone/>
            </a:pPr>
            <a:endParaRPr lang="ru-RU" sz="1600" dirty="0">
              <a:latin typeface="Century Gothic" charset="0"/>
              <a:ea typeface="Century Gothic" charset="0"/>
              <a:cs typeface="Century Gothic" charset="0"/>
            </a:endParaRPr>
          </a:p>
          <a:p>
            <a:pPr marL="0" indent="0">
              <a:buFont typeface="Arial" pitchFamily="34" charset="0"/>
              <a:buNone/>
            </a:pPr>
            <a:endParaRPr lang="ru-RU" sz="1600" u="sng" dirty="0">
              <a:solidFill>
                <a:schemeClr val="accent6">
                  <a:lumMod val="75000"/>
                </a:schemeClr>
              </a:solidFill>
              <a:latin typeface="Century Gothic" charset="0"/>
              <a:ea typeface="Century Gothic" charset="0"/>
              <a:cs typeface="Century Gothic" charset="0"/>
              <a:hlinkClick r:id="rId3"/>
            </a:endParaRPr>
          </a:p>
        </p:txBody>
      </p:sp>
    </p:spTree>
    <p:extLst>
      <p:ext uri="{BB962C8B-B14F-4D97-AF65-F5344CB8AC3E}">
        <p14:creationId xmlns:p14="http://schemas.microsoft.com/office/powerpoint/2010/main" val="1531401395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4589" y="3267738"/>
            <a:ext cx="9622632" cy="1259946"/>
          </a:xfrm>
        </p:spPr>
        <p:txBody>
          <a:bodyPr>
            <a:normAutofit/>
          </a:bodyPr>
          <a:lstStyle/>
          <a:p>
            <a:r>
              <a:rPr lang="ru-RU" sz="4800" dirty="0">
                <a:solidFill>
                  <a:schemeClr val="accent4">
                    <a:lumMod val="50000"/>
                  </a:schemeClr>
                </a:solidFill>
              </a:rPr>
              <a:t>Спасибо за внимание</a:t>
            </a:r>
            <a:r>
              <a:rPr lang="ru-RU" sz="4800" dirty="0" smtClean="0">
                <a:solidFill>
                  <a:schemeClr val="accent4">
                    <a:lumMod val="50000"/>
                  </a:schemeClr>
                </a:solidFill>
              </a:rPr>
              <a:t>!</a:t>
            </a:r>
            <a:endParaRPr lang="ru-RU" sz="4800" dirty="0"/>
          </a:p>
        </p:txBody>
      </p:sp>
    </p:spTree>
    <p:extLst>
      <p:ext uri="{BB962C8B-B14F-4D97-AF65-F5344CB8AC3E}">
        <p14:creationId xmlns:p14="http://schemas.microsoft.com/office/powerpoint/2010/main" val="18493241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00009" y="0"/>
            <a:ext cx="10026650" cy="864982"/>
          </a:xfrm>
        </p:spPr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sp>
        <p:nvSpPr>
          <p:cNvPr id="3" name="TextBox 2"/>
          <p:cNvSpPr txBox="1"/>
          <p:nvPr/>
        </p:nvSpPr>
        <p:spPr>
          <a:xfrm>
            <a:off x="581025" y="971550"/>
            <a:ext cx="9886950" cy="57812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2400" dirty="0"/>
              <a:t> </a:t>
            </a:r>
            <a:r>
              <a:rPr lang="ru-RU" sz="2400" dirty="0" smtClean="0"/>
              <a:t>        В дополнительных графах 18, 19 и 20 </a:t>
            </a:r>
            <a:r>
              <a:rPr lang="ru-RU" sz="2400" dirty="0"/>
              <a:t>(из граф </a:t>
            </a:r>
            <a:r>
              <a:rPr lang="ru-RU" sz="2400" dirty="0" smtClean="0"/>
              <a:t>3, 4 и 9 </a:t>
            </a:r>
            <a:r>
              <a:rPr lang="ru-RU" sz="2400" dirty="0"/>
              <a:t>соответственно) </a:t>
            </a:r>
            <a:r>
              <a:rPr lang="ru-RU" sz="2400" dirty="0" smtClean="0"/>
              <a:t>показываем штатную, занятую численность и физические лица следующих организаций,</a:t>
            </a:r>
            <a:r>
              <a:rPr lang="en-US" sz="2400" dirty="0" smtClean="0"/>
              <a:t> </a:t>
            </a:r>
            <a:r>
              <a:rPr lang="ru-RU" sz="2400" dirty="0" smtClean="0"/>
              <a:t>филиалов и структурных подразделений:</a:t>
            </a:r>
            <a:endParaRPr lang="ru-RU" sz="2400" dirty="0"/>
          </a:p>
          <a:p>
            <a:endParaRPr lang="ru-RU" dirty="0"/>
          </a:p>
          <a:p>
            <a:r>
              <a:rPr lang="ru-RU" sz="2000" dirty="0" smtClean="0"/>
              <a:t>1. МО </a:t>
            </a:r>
            <a:r>
              <a:rPr lang="ru-RU" sz="2000" dirty="0"/>
              <a:t>особого </a:t>
            </a:r>
            <a:r>
              <a:rPr lang="ru-RU" sz="2000" dirty="0" smtClean="0"/>
              <a:t>типа:</a:t>
            </a:r>
            <a:endParaRPr lang="ru-RU" sz="2000" dirty="0"/>
          </a:p>
          <a:p>
            <a:pPr marL="342900" indent="-342900">
              <a:buFontTx/>
              <a:buChar char="-"/>
            </a:pPr>
            <a:r>
              <a:rPr lang="ru-RU" i="1" dirty="0" smtClean="0"/>
              <a:t>Бюро судмедэкспертизы</a:t>
            </a:r>
          </a:p>
          <a:p>
            <a:pPr marL="342900" indent="-342900">
              <a:buFontTx/>
              <a:buChar char="-"/>
            </a:pPr>
            <a:r>
              <a:rPr lang="ru-RU" i="1" dirty="0" err="1" smtClean="0"/>
              <a:t>ССиНМП</a:t>
            </a:r>
            <a:r>
              <a:rPr lang="ru-RU" i="1" dirty="0" smtClean="0"/>
              <a:t> </a:t>
            </a:r>
            <a:r>
              <a:rPr lang="ru-RU" i="1" dirty="0"/>
              <a:t>им. А.С. </a:t>
            </a:r>
            <a:r>
              <a:rPr lang="ru-RU" i="1" dirty="0" err="1" smtClean="0"/>
              <a:t>Пучкова</a:t>
            </a:r>
            <a:endParaRPr lang="ru-RU" i="1" dirty="0" smtClean="0"/>
          </a:p>
          <a:p>
            <a:pPr marL="342900" indent="-342900">
              <a:buFontTx/>
              <a:buChar char="-"/>
            </a:pPr>
            <a:r>
              <a:rPr lang="ru-RU" i="1" dirty="0" smtClean="0"/>
              <a:t>ГБУЗ «Центр </a:t>
            </a:r>
            <a:r>
              <a:rPr lang="ru-RU" i="1" dirty="0"/>
              <a:t>крови имени О.К. Гаврилова </a:t>
            </a:r>
            <a:r>
              <a:rPr lang="ru-RU" i="1" dirty="0" smtClean="0"/>
              <a:t>ДЗМ»</a:t>
            </a:r>
          </a:p>
          <a:p>
            <a:pPr marL="342900" indent="-342900">
              <a:buFontTx/>
              <a:buChar char="-"/>
            </a:pPr>
            <a:r>
              <a:rPr lang="ru-RU" i="1" dirty="0" smtClean="0"/>
              <a:t>ГБУЗ «НПЦМР ДЗМ»</a:t>
            </a:r>
          </a:p>
          <a:p>
            <a:pPr marL="342900" indent="-342900">
              <a:buFontTx/>
              <a:buChar char="-"/>
            </a:pPr>
            <a:r>
              <a:rPr lang="ru-RU" i="1" dirty="0" smtClean="0"/>
              <a:t>ГБУЗ «НПЦ </a:t>
            </a:r>
            <a:r>
              <a:rPr lang="ru-RU" i="1" dirty="0"/>
              <a:t>ЭМП </a:t>
            </a:r>
            <a:r>
              <a:rPr lang="ru-RU" i="1" dirty="0" smtClean="0"/>
              <a:t>ДЗМ»</a:t>
            </a:r>
          </a:p>
          <a:p>
            <a:pPr marL="342900" indent="-342900">
              <a:buFontTx/>
              <a:buChar char="-"/>
            </a:pPr>
            <a:r>
              <a:rPr lang="ru-RU" i="1" dirty="0" smtClean="0"/>
              <a:t>ГКУЗ </a:t>
            </a:r>
            <a:r>
              <a:rPr lang="ru-RU" i="1" dirty="0"/>
              <a:t>ЦМИ </a:t>
            </a:r>
            <a:r>
              <a:rPr lang="ru-RU" i="1" dirty="0" smtClean="0"/>
              <a:t>ДЗМ</a:t>
            </a:r>
          </a:p>
          <a:p>
            <a:pPr marL="342900" indent="-342900">
              <a:buFontTx/>
              <a:buChar char="-"/>
            </a:pPr>
            <a:r>
              <a:rPr lang="ru-RU" i="1" dirty="0" smtClean="0"/>
              <a:t>ГКУЗ </a:t>
            </a:r>
            <a:r>
              <a:rPr lang="ru-RU" i="1" dirty="0"/>
              <a:t>особого типа МЦМР </a:t>
            </a:r>
            <a:r>
              <a:rPr lang="ru-RU" i="1" dirty="0" smtClean="0"/>
              <a:t>«Резерв» ДЗМ</a:t>
            </a:r>
          </a:p>
          <a:p>
            <a:pPr marL="342900" indent="-342900">
              <a:buFontTx/>
              <a:buChar char="-"/>
            </a:pPr>
            <a:r>
              <a:rPr lang="ru-RU" i="1" dirty="0" smtClean="0"/>
              <a:t>ГБУЗ «ЦЛО ДЗМ»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2. Санаторно-курортные МО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3. Филиал-санаторий в составе МО</a:t>
            </a:r>
          </a:p>
          <a:p>
            <a:pPr>
              <a:lnSpc>
                <a:spcPct val="150000"/>
              </a:lnSpc>
            </a:pPr>
            <a:r>
              <a:rPr lang="ru-RU" dirty="0" smtClean="0"/>
              <a:t>4. </a:t>
            </a:r>
            <a:r>
              <a:rPr lang="ru-RU" dirty="0" smtClean="0">
                <a:solidFill>
                  <a:srgbClr val="FF0000"/>
                </a:solidFill>
              </a:rPr>
              <a:t>Отделения переливания крови и ПАО в составе </a:t>
            </a:r>
            <a:r>
              <a:rPr lang="ru-RU" sz="2000" dirty="0" smtClean="0">
                <a:solidFill>
                  <a:srgbClr val="FF0000"/>
                </a:solidFill>
              </a:rPr>
              <a:t>МО</a:t>
            </a:r>
            <a:endParaRPr lang="ru-RU" dirty="0" smtClean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93888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b="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392882"/>
            <a:ext cx="8648700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5 +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+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18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6 +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+</a:t>
            </a:r>
            <a:r>
              <a:rPr lang="en-US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19</a:t>
            </a:r>
          </a:p>
          <a:p>
            <a:pPr algn="ctr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=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</a:t>
            </a: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+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11 +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графа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20</a:t>
            </a:r>
            <a:endParaRPr lang="en-US" sz="2400" b="1" dirty="0" smtClean="0"/>
          </a:p>
        </p:txBody>
      </p:sp>
      <p:sp>
        <p:nvSpPr>
          <p:cNvPr id="3" name="TextBox 2"/>
          <p:cNvSpPr txBox="1"/>
          <p:nvPr/>
        </p:nvSpPr>
        <p:spPr>
          <a:xfrm>
            <a:off x="1314450" y="931217"/>
            <a:ext cx="7591425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АВТОМАТИЧЕСКИЕ СТРОКИ</a:t>
            </a:r>
            <a:r>
              <a:rPr lang="en-US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 ГРАФЫ</a:t>
            </a:r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68000895"/>
              </p:ext>
            </p:extLst>
          </p:nvPr>
        </p:nvGraphicFramePr>
        <p:xfrm>
          <a:off x="466725" y="2593211"/>
          <a:ext cx="9737725" cy="4226629"/>
        </p:xfrm>
        <a:graphic>
          <a:graphicData uri="http://schemas.openxmlformats.org/drawingml/2006/table">
            <a:tbl>
              <a:tblPr firstRow="1" firstCol="1" bandRow="1"/>
              <a:tblGrid>
                <a:gridCol w="9059731"/>
                <a:gridCol w="677994"/>
              </a:tblGrid>
              <a:tr h="36020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Врачи - всего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30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</a:t>
                      </a:r>
                    </a:p>
                  </a:txBody>
                  <a:tcPr marL="68253" marR="68253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70">
                <a:tc>
                  <a:txBody>
                    <a:bodyPr/>
                    <a:lstStyle/>
                    <a:p>
                      <a:pPr marL="14414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Из общего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числа врачей (стр.1): врачи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клинических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специальностей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123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Специалисты с высшим немедицинским образованием – всего: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127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Провизоры 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139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Средний медперсонал – всего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143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 </a:t>
                      </a:r>
                      <a:r>
                        <a:rPr lang="en-US" sz="1600" dirty="0" smtClean="0">
                          <a:effectLst/>
                          <a:latin typeface="Times New Roman"/>
                          <a:ea typeface="Times New Roman"/>
                        </a:rPr>
                        <a:t>   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медицинские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сестры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167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Младший медперсонал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217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639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Прочий персонал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220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из них: 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социальные</a:t>
                      </a:r>
                      <a:r>
                        <a:rPr lang="en-US" sz="1600" baseline="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работники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221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78070">
                <a:tc>
                  <a:txBody>
                    <a:bodyPr/>
                    <a:lstStyle/>
                    <a:p>
                      <a:pPr marL="71755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              водители скорой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медицинской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помощи</a:t>
                      </a: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222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8540">
                <a:tc>
                  <a:txBody>
                    <a:bodyPr/>
                    <a:lstStyle/>
                    <a:p>
                      <a:pPr marL="71755" algn="l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en-US" sz="1600" baseline="0" dirty="0" smtClean="0">
                          <a:effectLst/>
                          <a:latin typeface="Times New Roman"/>
                          <a:ea typeface="Times New Roman"/>
                        </a:rPr>
                        <a:t>             </a:t>
                      </a:r>
                      <a:r>
                        <a:rPr lang="ru-RU" sz="1600" dirty="0" smtClean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ИТ-специалисты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223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9527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Всего должностей</a:t>
                      </a:r>
                      <a:endParaRPr lang="ru-RU" sz="16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>
                          <a:effectLst/>
                          <a:latin typeface="Times New Roman"/>
                          <a:ea typeface="Times New Roman"/>
                        </a:rPr>
                        <a:t>224</a:t>
                      </a:r>
                      <a:endParaRPr lang="ru-RU" sz="16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Кроме того,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число физических лиц</a:t>
                      </a: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специалистов с высшим немедицинским образованием, занимающих должности врачей, всего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>
                          <a:effectLst/>
                          <a:latin typeface="Times New Roman"/>
                          <a:ea typeface="Times New Roman"/>
                        </a:rPr>
                        <a:t>225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39035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b="1" dirty="0">
                          <a:effectLst/>
                          <a:latin typeface="Times New Roman"/>
                          <a:ea typeface="Times New Roman"/>
                        </a:rPr>
                        <a:t>Кроме того, </a:t>
                      </a: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число физических лиц  без медицинского образования занимающих должности среднего медицинского персонала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Aft>
                          <a:spcPts val="0"/>
                        </a:spcAft>
                      </a:pPr>
                      <a:r>
                        <a:rPr lang="ru-RU" sz="1600" dirty="0">
                          <a:effectLst/>
                          <a:latin typeface="Times New Roman"/>
                          <a:ea typeface="Times New Roman"/>
                        </a:rPr>
                        <a:t>229</a:t>
                      </a:r>
                    </a:p>
                  </a:txBody>
                  <a:tcPr marL="68253" marR="68253" marT="0" marB="0" anchor="ctr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9884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b="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162050"/>
            <a:ext cx="8648700" cy="52004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altLang="ru-RU" sz="2000" dirty="0" smtClean="0">
                <a:latin typeface="Candara" charset="0"/>
                <a:ea typeface="Candara" charset="0"/>
                <a:cs typeface="Candara" charset="0"/>
              </a:rPr>
              <a:t>📌</a:t>
            </a:r>
            <a:r>
              <a:rPr lang="en-US" altLang="ru-RU" sz="2000" dirty="0" smtClean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dirty="0" smtClean="0"/>
              <a:t>Все </a:t>
            </a:r>
            <a:r>
              <a:rPr lang="ru-RU" dirty="0"/>
              <a:t>должности врачей в туберкулезных больницах,  противотуберкулезных диспансерах, </a:t>
            </a:r>
            <a:r>
              <a:rPr lang="ru-RU" dirty="0" err="1"/>
              <a:t>фтизиопульмонологических</a:t>
            </a:r>
            <a:r>
              <a:rPr lang="ru-RU" dirty="0"/>
              <a:t> </a:t>
            </a:r>
            <a:r>
              <a:rPr lang="ru-RU" dirty="0" smtClean="0"/>
              <a:t>центрах,  </a:t>
            </a:r>
            <a:r>
              <a:rPr lang="ru-RU" dirty="0"/>
              <a:t>туберкулезных отделениях (кабинетах) больниц </a:t>
            </a:r>
            <a:r>
              <a:rPr lang="ru-RU" dirty="0" smtClean="0"/>
              <a:t>или </a:t>
            </a:r>
            <a:r>
              <a:rPr lang="ru-RU" dirty="0"/>
              <a:t>поликлиник относятся к должностям фтизиатров, кроме должностей вспомогательных отделений  - рентгеновского, физиотерапевтического, лабораторий и т.д. и специалистов-консультантов не </a:t>
            </a:r>
            <a:r>
              <a:rPr lang="ru-RU" dirty="0" smtClean="0"/>
              <a:t>фтизиатров.</a:t>
            </a:r>
          </a:p>
          <a:p>
            <a:pPr algn="just"/>
            <a:endParaRPr lang="ru-RU" dirty="0"/>
          </a:p>
          <a:p>
            <a:pPr lvl="0" algn="just"/>
            <a:r>
              <a:rPr lang="ru-RU" altLang="ru-RU" sz="2000" dirty="0">
                <a:latin typeface="Candara" charset="0"/>
                <a:ea typeface="Candara" charset="0"/>
                <a:cs typeface="Candara" charset="0"/>
              </a:rPr>
              <a:t>📌 </a:t>
            </a:r>
            <a:r>
              <a:rPr lang="ru-RU" dirty="0" smtClean="0"/>
              <a:t>Все </a:t>
            </a:r>
            <a:r>
              <a:rPr lang="ru-RU" dirty="0"/>
              <a:t>должности врачей в онкологических диспансерах и онкологических </a:t>
            </a:r>
            <a:r>
              <a:rPr lang="ru-RU" dirty="0" smtClean="0"/>
              <a:t>больницах, </a:t>
            </a:r>
            <a:r>
              <a:rPr lang="ru-RU" dirty="0"/>
              <a:t>онкологических отделениях </a:t>
            </a:r>
            <a:r>
              <a:rPr lang="ru-RU" dirty="0" smtClean="0"/>
              <a:t>или </a:t>
            </a:r>
            <a:r>
              <a:rPr lang="ru-RU" dirty="0"/>
              <a:t>кабинетах других больниц </a:t>
            </a:r>
            <a:r>
              <a:rPr lang="ru-RU" dirty="0" smtClean="0"/>
              <a:t>или </a:t>
            </a:r>
            <a:r>
              <a:rPr lang="ru-RU" dirty="0"/>
              <a:t>поликлиник относятся к должностям врачей-онкологов, кроме должностей врачей-радиологов и других должностей </a:t>
            </a:r>
            <a:r>
              <a:rPr lang="ru-RU" dirty="0" smtClean="0"/>
              <a:t>консультантов-специалистов.</a:t>
            </a:r>
          </a:p>
          <a:p>
            <a:pPr lvl="0" algn="just"/>
            <a:endParaRPr lang="en-US" dirty="0" smtClean="0"/>
          </a:p>
          <a:p>
            <a:pPr lvl="0" algn="just"/>
            <a:r>
              <a:rPr lang="ru-RU" altLang="ru-RU" sz="2000" dirty="0">
                <a:latin typeface="Candara" charset="0"/>
                <a:ea typeface="Candara" charset="0"/>
                <a:cs typeface="Candara" charset="0"/>
              </a:rPr>
              <a:t>📌 </a:t>
            </a:r>
            <a:r>
              <a:rPr lang="ru-RU" dirty="0" smtClean="0"/>
              <a:t>Врачей </a:t>
            </a:r>
            <a:r>
              <a:rPr lang="ru-RU" dirty="0"/>
              <a:t>- заведующих отделениями (кабинетами) показывают как специалистов (например, терапевтическими отделениями – как терапевтов</a:t>
            </a:r>
            <a:r>
              <a:rPr lang="ru-RU" dirty="0" smtClean="0"/>
              <a:t>).</a:t>
            </a:r>
            <a:endParaRPr lang="ru-RU" dirty="0"/>
          </a:p>
          <a:p>
            <a:pPr lvl="0"/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096215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dirty="0"/>
          </a:p>
        </p:txBody>
      </p:sp>
      <p:sp>
        <p:nvSpPr>
          <p:cNvPr id="9" name="TextBox 8"/>
          <p:cNvSpPr txBox="1"/>
          <p:nvPr/>
        </p:nvSpPr>
        <p:spPr>
          <a:xfrm>
            <a:off x="665163" y="962025"/>
            <a:ext cx="9361486" cy="135601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/>
              <a:t>Штатные должности и фактическая занятость должны быть кратны </a:t>
            </a:r>
            <a:r>
              <a:rPr lang="ru-RU" b="1" dirty="0" smtClean="0"/>
              <a:t>0,25</a:t>
            </a:r>
            <a:endParaRPr lang="en-US" b="1" dirty="0" smtClean="0"/>
          </a:p>
          <a:p>
            <a:pPr algn="ctr"/>
            <a:endParaRPr lang="en-US" b="1" dirty="0"/>
          </a:p>
          <a:p>
            <a:pPr algn="ctr"/>
            <a:r>
              <a:rPr lang="ru-RU" b="1" dirty="0"/>
              <a:t>Правила округления при расчете штатной численности работников </a:t>
            </a:r>
          </a:p>
          <a:p>
            <a:pPr algn="ctr"/>
            <a:r>
              <a:rPr lang="ru-RU" b="1" dirty="0" smtClean="0"/>
              <a:t> </a:t>
            </a:r>
            <a:endParaRPr lang="ru-RU" b="1" dirty="0"/>
          </a:p>
        </p:txBody>
      </p:sp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77050280"/>
              </p:ext>
            </p:extLst>
          </p:nvPr>
        </p:nvGraphicFramePr>
        <p:xfrm>
          <a:off x="1095375" y="2181224"/>
          <a:ext cx="8839200" cy="4305300"/>
        </p:xfrm>
        <a:graphic>
          <a:graphicData uri="http://schemas.openxmlformats.org/drawingml/2006/table">
            <a:tbl>
              <a:tblPr/>
              <a:tblGrid>
                <a:gridCol w="3960962"/>
                <a:gridCol w="4878238"/>
              </a:tblGrid>
              <a:tr h="1230085"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Расчетное число должностей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Правила округления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Менее 0,13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Отбрасываются (0)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0,13 - 0,37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Округляются до 0,25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0,38 - 0,62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Округляются до 0,5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0,63 - 0,87 </a:t>
                      </a:r>
                      <a:endParaRPr lang="ru-RU" sz="28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Округляются до 0,75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1504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Свыше 0,87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2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/>
                        </a:rPr>
                        <a:t>Округляются до 1,0 </a:t>
                      </a: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650820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b="0" dirty="0"/>
          </a:p>
        </p:txBody>
      </p:sp>
      <p:sp>
        <p:nvSpPr>
          <p:cNvPr id="8" name="TextBox 7"/>
          <p:cNvSpPr txBox="1"/>
          <p:nvPr/>
        </p:nvSpPr>
        <p:spPr>
          <a:xfrm>
            <a:off x="685800" y="1162050"/>
            <a:ext cx="8648700" cy="57554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altLang="ru-RU" sz="2800" dirty="0" smtClean="0">
                <a:latin typeface="Candara" charset="0"/>
                <a:ea typeface="Candara" charset="0"/>
                <a:cs typeface="Candara" charset="0"/>
              </a:rPr>
              <a:t>Физические </a:t>
            </a:r>
            <a:r>
              <a:rPr lang="ru-RU" altLang="ru-RU" sz="2800" dirty="0">
                <a:latin typeface="Candara" charset="0"/>
                <a:ea typeface="Candara" charset="0"/>
                <a:cs typeface="Candara" charset="0"/>
              </a:rPr>
              <a:t>лица, </a:t>
            </a:r>
            <a:r>
              <a:rPr lang="ru-RU" altLang="ru-RU" sz="2800" dirty="0">
                <a:solidFill>
                  <a:srgbClr val="FF0000"/>
                </a:solidFill>
                <a:latin typeface="Candara" charset="0"/>
                <a:ea typeface="Candara" charset="0"/>
                <a:cs typeface="Candara" charset="0"/>
              </a:rPr>
              <a:t>не имеющие медицинского  образования</a:t>
            </a:r>
            <a:r>
              <a:rPr lang="ru-RU" altLang="ru-RU" sz="2800" dirty="0" smtClean="0">
                <a:latin typeface="Candara" charset="0"/>
                <a:ea typeface="Candara" charset="0"/>
                <a:cs typeface="Candara" charset="0"/>
              </a:rPr>
              <a:t>, но занимающие </a:t>
            </a:r>
            <a:r>
              <a:rPr lang="ru-RU" altLang="ru-RU" sz="2800" dirty="0">
                <a:latin typeface="Candara" charset="0"/>
                <a:ea typeface="Candara" charset="0"/>
                <a:cs typeface="Candara" charset="0"/>
              </a:rPr>
              <a:t>должности </a:t>
            </a:r>
            <a:r>
              <a:rPr lang="ru-RU" altLang="ru-RU" sz="2800" dirty="0" smtClean="0">
                <a:latin typeface="Candara" charset="0"/>
                <a:ea typeface="Candara" charset="0"/>
                <a:cs typeface="Candara" charset="0"/>
              </a:rPr>
              <a:t>врачей:</a:t>
            </a:r>
          </a:p>
          <a:p>
            <a:pPr algn="ctr"/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лаборантов,</a:t>
            </a:r>
            <a:endParaRPr lang="en-US" altLang="ru-RU" sz="2800" b="1" dirty="0" smtClean="0"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ru-RU" altLang="ru-RU" sz="2800" b="1" dirty="0">
                <a:latin typeface="Candara" charset="0"/>
                <a:ea typeface="Candara" charset="0"/>
                <a:cs typeface="Candara" charset="0"/>
              </a:rPr>
              <a:t>по лечебной </a:t>
            </a:r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физкультуре,</a:t>
            </a:r>
          </a:p>
          <a:p>
            <a:pPr algn="ctr"/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статистиков,</a:t>
            </a:r>
            <a:endParaRPr lang="en-US" altLang="ru-RU" sz="2800" b="1" dirty="0" smtClean="0"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ru-RU" altLang="ru-RU" sz="2800" b="1" dirty="0" smtClean="0">
                <a:latin typeface="Candara" charset="0"/>
                <a:ea typeface="Candara" charset="0"/>
                <a:cs typeface="Candara" charset="0"/>
              </a:rPr>
              <a:t>бактериологов,</a:t>
            </a:r>
            <a:endParaRPr lang="ru-RU" altLang="ru-RU" sz="2400" dirty="0" smtClean="0">
              <a:latin typeface="Candara" charset="0"/>
              <a:ea typeface="Candara" charset="0"/>
              <a:cs typeface="Candara" charset="0"/>
            </a:endParaRPr>
          </a:p>
          <a:p>
            <a:pPr algn="ctr"/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указываются 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в строках </a:t>
            </a:r>
            <a:r>
              <a:rPr lang="ru-RU" altLang="ru-RU" sz="3200" b="1" dirty="0" smtClean="0">
                <a:latin typeface="Candara" charset="0"/>
                <a:ea typeface="Candara" charset="0"/>
                <a:cs typeface="Candara" charset="0"/>
              </a:rPr>
              <a:t>226-228.1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 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в графе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9,10,11,20.</a:t>
            </a:r>
          </a:p>
          <a:p>
            <a:pPr algn="just"/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Штатные </a:t>
            </a:r>
            <a:r>
              <a:rPr lang="ru-RU" altLang="ru-RU" sz="2400" dirty="0">
                <a:latin typeface="Candara" charset="0"/>
                <a:ea typeface="Candara" charset="0"/>
                <a:cs typeface="Candara" charset="0"/>
              </a:rPr>
              <a:t>и занятые должности, занимаемые ими, показываются по соответствующим строкам врачебных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должностей (стр.26, 55, 85, 8).</a:t>
            </a:r>
          </a:p>
          <a:p>
            <a:pPr algn="just"/>
            <a:r>
              <a:rPr lang="ru-RU" sz="2400" i="1" u="sng" dirty="0" smtClean="0">
                <a:solidFill>
                  <a:srgbClr val="FF0000"/>
                </a:solidFill>
              </a:rPr>
              <a:t>Пояснительная записка:</a:t>
            </a:r>
            <a:r>
              <a:rPr lang="ru-RU" sz="2400" dirty="0" smtClean="0">
                <a:solidFill>
                  <a:srgbClr val="FF0000"/>
                </a:solidFill>
              </a:rPr>
              <a:t> для врачей-лаборантов </a:t>
            </a:r>
            <a:r>
              <a:rPr lang="ru-RU" sz="2400" dirty="0" smtClean="0">
                <a:latin typeface="Candara" charset="0"/>
                <a:ea typeface="Candara" charset="0"/>
                <a:cs typeface="Candara" charset="0"/>
              </a:rPr>
              <a:t>предоставить заверенную </a:t>
            </a:r>
            <a:r>
              <a:rPr lang="ru-RU" altLang="ru-RU" sz="2400" dirty="0" smtClean="0">
                <a:latin typeface="Candara" charset="0"/>
                <a:ea typeface="Candara" charset="0"/>
                <a:cs typeface="Candara" charset="0"/>
              </a:rPr>
              <a:t>копию трудовой книжки с датой приема в вашу организацию или письмо с указанием даты приема за подписью главного врача. </a:t>
            </a:r>
          </a:p>
        </p:txBody>
      </p:sp>
    </p:spTree>
    <p:extLst>
      <p:ext uri="{BB962C8B-B14F-4D97-AF65-F5344CB8AC3E}">
        <p14:creationId xmlns:p14="http://schemas.microsoft.com/office/powerpoint/2010/main" val="1280423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sz="2000" b="1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Должности и физические лица медицинской организации</a:t>
            </a:r>
            <a:endParaRPr lang="ru-RU" b="0" dirty="0"/>
          </a:p>
        </p:txBody>
      </p:sp>
      <p:graphicFrame>
        <p:nvGraphicFramePr>
          <p:cNvPr id="4" name="Group 6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4026523"/>
              </p:ext>
            </p:extLst>
          </p:nvPr>
        </p:nvGraphicFramePr>
        <p:xfrm>
          <a:off x="525460" y="990600"/>
          <a:ext cx="9759949" cy="3933825"/>
        </p:xfrm>
        <a:graphic>
          <a:graphicData uri="http://schemas.openxmlformats.org/drawingml/2006/table">
            <a:tbl>
              <a:tblPr/>
              <a:tblGrid>
                <a:gridCol w="1749425">
                  <a:extLst>
                    <a:ext uri="{9D8B030D-6E8A-4147-A177-3AD203B41FA5}"/>
                  </a:extLst>
                </a:gridCol>
                <a:gridCol w="456941">
                  <a:extLst>
                    <a:ext uri="{9D8B030D-6E8A-4147-A177-3AD203B41FA5}"/>
                  </a:extLst>
                </a:gridCol>
                <a:gridCol w="678590">
                  <a:extLst>
                    <a:ext uri="{9D8B030D-6E8A-4147-A177-3AD203B41FA5}"/>
                  </a:extLst>
                </a:gridCol>
                <a:gridCol w="765784">
                  <a:extLst>
                    <a:ext uri="{9D8B030D-6E8A-4147-A177-3AD203B41FA5}"/>
                  </a:extLst>
                </a:gridCol>
                <a:gridCol w="761993">
                  <a:extLst>
                    <a:ext uri="{9D8B030D-6E8A-4147-A177-3AD203B41FA5}"/>
                  </a:extLst>
                </a:gridCol>
                <a:gridCol w="680486">
                  <a:extLst>
                    <a:ext uri="{9D8B030D-6E8A-4147-A177-3AD203B41FA5}"/>
                  </a:extLst>
                </a:gridCol>
                <a:gridCol w="761993">
                  <a:extLst>
                    <a:ext uri="{9D8B030D-6E8A-4147-A177-3AD203B41FA5}"/>
                  </a:extLst>
                </a:gridCol>
                <a:gridCol w="678590">
                  <a:extLst>
                    <a:ext uri="{9D8B030D-6E8A-4147-A177-3AD203B41FA5}"/>
                  </a:extLst>
                </a:gridCol>
                <a:gridCol w="1188480">
                  <a:extLst>
                    <a:ext uri="{9D8B030D-6E8A-4147-A177-3AD203B41FA5}"/>
                  </a:extLst>
                </a:gridCol>
                <a:gridCol w="1019781">
                  <a:extLst>
                    <a:ext uri="{9D8B030D-6E8A-4147-A177-3AD203B41FA5}"/>
                  </a:extLst>
                </a:gridCol>
                <a:gridCol w="1017886">
                  <a:extLst>
                    <a:ext uri="{9D8B030D-6E8A-4147-A177-3AD203B41FA5}"/>
                  </a:extLst>
                </a:gridCol>
              </a:tblGrid>
              <a:tr h="1025692">
                <a:tc rowSpan="3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должности (специальности)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3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стр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должностей в целом по организации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4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подразделениях, оказывающих медицинскую помощь: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3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Число физических лиц основных работников на занятых должностях 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из них в подразделениях, оказывающих медицинскую помощь: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647732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штат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</a:t>
                      </a:r>
                      <a:r>
                        <a:rPr kumimoji="0" lang="en-US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-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тых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gridSpan="2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амбулаторных условиях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gridSpan="2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стационарных условиях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rowSpan="2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 амбулаторных условиях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2"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в стационарных условиях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45875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штат-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заня-тых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штат-</a:t>
                      </a:r>
                      <a:r>
                        <a:rPr kumimoji="0" lang="ru-RU" altLang="ru-RU" sz="14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ных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ctr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заня-тых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/>
                </a:extLst>
              </a:tr>
              <a:tr h="269846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7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9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</a:txBody>
                  <a:tcPr marT="45707" marB="45707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  <a:tr h="836476">
                <a:tc>
                  <a:txBody>
                    <a:bodyPr/>
                    <a:lstStyle/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клинической лабораторной диагностики 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22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523119"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l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лаборанты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26</a:t>
                      </a: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 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Х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marL="0" algn="l" defTabSz="914400" rtl="0" eaLnBrk="0" latinLnBrk="0" hangingPunct="0">
                        <a:spcBef>
                          <a:spcPct val="20000"/>
                        </a:spcBef>
                        <a:defRPr sz="2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1pPr>
                      <a:lvl2pPr marL="742950" indent="-285750" algn="l" defTabSz="914400" rtl="0" eaLnBrk="0" latinLnBrk="0" hangingPunct="0">
                        <a:spcBef>
                          <a:spcPct val="20000"/>
                        </a:spcBef>
                        <a:defRPr sz="24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2pPr>
                      <a:lvl3pPr marL="1143000" indent="-228600" algn="l" defTabSz="914400" rtl="0" eaLnBrk="0" latinLnBrk="0" hangingPunct="0">
                        <a:spcBef>
                          <a:spcPct val="20000"/>
                        </a:spcBef>
                        <a:defRPr sz="20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3pPr>
                      <a:lvl4pPr marL="16002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4pPr>
                      <a:lvl5pPr marL="2057400" indent="-228600" algn="l" defTabSz="914400" rtl="0" eaLnBrk="0" latinLnBrk="0" hangingPunct="0">
                        <a:spcBef>
                          <a:spcPct val="20000"/>
                        </a:spcBef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5pPr>
                      <a:lvl6pPr marL="25146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6pPr>
                      <a:lvl7pPr marL="29718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7pPr>
                      <a:lvl8pPr marL="34290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8pPr>
                      <a:lvl9pPr marL="3886200" indent="-228600" algn="l" defTabSz="914400" rtl="0" eaLnBrk="0" fontAlgn="base" latinLnBrk="0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800" kern="1200">
                          <a:solidFill>
                            <a:srgbClr val="000000"/>
                          </a:solidFill>
                          <a:latin typeface="Arial" panose="020B0604020202020204" pitchFamily="34" charset="0"/>
                        </a:defRPr>
                      </a:lvl9pPr>
                    </a:lstStyle>
                    <a:p>
                      <a:pPr marL="0" marR="0" lvl="0" indent="0" algn="ctr" defTabSz="914400" rtl="0" eaLnBrk="0" fontAlgn="b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Х </a:t>
                      </a:r>
                      <a:endParaRPr kumimoji="0" lang="ru-RU" alt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T="45707" marB="45707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/>
                </a:extLst>
              </a:tr>
            </a:tbl>
          </a:graphicData>
        </a:graphic>
      </p:graphicFrame>
      <p:sp useBgFill="1">
        <p:nvSpPr>
          <p:cNvPr id="6" name="TextBox 5"/>
          <p:cNvSpPr txBox="1"/>
          <p:nvPr/>
        </p:nvSpPr>
        <p:spPr>
          <a:xfrm>
            <a:off x="933446" y="5244086"/>
            <a:ext cx="8943979" cy="1323439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Должность «</a:t>
            </a:r>
            <a:r>
              <a:rPr lang="ru-RU" sz="20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Врач-лаборант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» сохраняется для специалистов с высшим профессиональным (немедицинским) образованием, принятых на работу до 01.10.1999 года. Эти работники могут продолжать профессиональную деятельность в занимаемых должностях без сертификата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специалиста.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 useBgFill="1">
        <p:nvSpPr>
          <p:cNvPr id="7" name="TextBox 6"/>
          <p:cNvSpPr txBox="1"/>
          <p:nvPr/>
        </p:nvSpPr>
        <p:spPr>
          <a:xfrm>
            <a:off x="3838572" y="3560834"/>
            <a:ext cx="5543553" cy="707886"/>
          </a:xfrm>
          <a:prstGeom prst="rect">
            <a:avLst/>
          </a:prstGeom>
          <a:ln w="38100">
            <a:solidFill>
              <a:schemeClr val="accent2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ТОЛЬКО с 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высшим </a:t>
            </a:r>
            <a:r>
              <a:rPr lang="ru-RU" sz="2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медицинским образованием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! Приказ МЗ РФ от 25 декабря 1997 г. № 380 </a:t>
            </a:r>
          </a:p>
        </p:txBody>
      </p:sp>
      <p:cxnSp>
        <p:nvCxnSpPr>
          <p:cNvPr id="8" name="Прямая со стрелкой 7"/>
          <p:cNvCxnSpPr>
            <a:stCxn id="7" idx="1"/>
          </p:cNvCxnSpPr>
          <p:nvPr/>
        </p:nvCxnSpPr>
        <p:spPr>
          <a:xfrm flipH="1">
            <a:off x="2724150" y="3914777"/>
            <a:ext cx="1114422" cy="0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Прямая со стрелкой 10"/>
          <p:cNvCxnSpPr>
            <a:stCxn id="6" idx="0"/>
          </p:cNvCxnSpPr>
          <p:nvPr/>
        </p:nvCxnSpPr>
        <p:spPr>
          <a:xfrm flipH="1" flipV="1">
            <a:off x="2724150" y="4686300"/>
            <a:ext cx="2681286" cy="557786"/>
          </a:xfrm>
          <a:prstGeom prst="straightConnector1">
            <a:avLst/>
          </a:prstGeom>
          <a:ln w="63500" cmpd="sng">
            <a:solidFill>
              <a:schemeClr val="accent2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08312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7115</TotalTime>
  <Words>3696</Words>
  <Application>Microsoft Office PowerPoint</Application>
  <PresentationFormat>Произвольный</PresentationFormat>
  <Paragraphs>1061</Paragraphs>
  <Slides>34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34</vt:i4>
      </vt:variant>
    </vt:vector>
  </HeadingPairs>
  <TitlesOfParts>
    <vt:vector size="35" baseType="lpstr">
      <vt:lpstr>Тема Office</vt:lpstr>
      <vt:lpstr> РАЗДЕЛ II.   ШТАТЫ МЕДИЦИНСКОЙ    ОРГАНИЗАЦИИ ФОРМА № 30</vt:lpstr>
      <vt:lpstr>Таблица 1100     Должности    и    физические    лица    мо</vt:lpstr>
      <vt:lpstr>Таблица 1100     Должности    и    физические    лица    мо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Должности и физические лица медицинской организации</vt:lpstr>
      <vt:lpstr>Таблица 1101 Таблица изменена!</vt:lpstr>
      <vt:lpstr>Таблица 1102 Таблица изменена!</vt:lpstr>
      <vt:lpstr>Таблица 1103  Средний медицинский персонал смотровых кабинетов (из таблицы 1100)</vt:lpstr>
      <vt:lpstr>Таблица 1105    Персонал станций (отделений) скорой медицинской помощи (из таблицы 1100)</vt:lpstr>
      <vt:lpstr>Таблица 1107 Участки медицинских организаций, оказывающих медицинскую помощь в амбулаторных условиях</vt:lpstr>
      <vt:lpstr>норматив численности населения на участке </vt:lpstr>
      <vt:lpstr>Таблица 1108</vt:lpstr>
      <vt:lpstr>Таблица 1109 Число полных лет по состоянию на конец отчетного года</vt:lpstr>
      <vt:lpstr>Презентация PowerPoint</vt:lpstr>
      <vt:lpstr>Спасибо за внимание!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РЕЗУЛЬТАТЫ ВЫПОЛНЕНИЯ НИР И ОКР ПО ИТОГАМ 2016 г. и 1-2 КВАРТАЛОВ 2017 г.,</dc:title>
  <dc:creator>наталья</dc:creator>
  <cp:lastModifiedBy>Пользователь Windows</cp:lastModifiedBy>
  <cp:revision>531</cp:revision>
  <cp:lastPrinted>2017-12-04T13:58:40Z</cp:lastPrinted>
  <dcterms:created xsi:type="dcterms:W3CDTF">2017-08-21T20:03:18Z</dcterms:created>
  <dcterms:modified xsi:type="dcterms:W3CDTF">2018-12-14T07:18:43Z</dcterms:modified>
</cp:coreProperties>
</file>