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8" r:id="rId3"/>
    <p:sldId id="263" r:id="rId4"/>
    <p:sldId id="266" r:id="rId5"/>
    <p:sldId id="301" r:id="rId6"/>
    <p:sldId id="297" r:id="rId7"/>
    <p:sldId id="264" r:id="rId8"/>
    <p:sldId id="299" r:id="rId9"/>
    <p:sldId id="306" r:id="rId10"/>
    <p:sldId id="300" r:id="rId11"/>
    <p:sldId id="267" r:id="rId12"/>
    <p:sldId id="268" r:id="rId13"/>
    <p:sldId id="305" r:id="rId14"/>
    <p:sldId id="269" r:id="rId15"/>
    <p:sldId id="304" r:id="rId16"/>
    <p:sldId id="270" r:id="rId17"/>
    <p:sldId id="272" r:id="rId18"/>
    <p:sldId id="273" r:id="rId19"/>
    <p:sldId id="274" r:id="rId20"/>
    <p:sldId id="275" r:id="rId21"/>
    <p:sldId id="296" r:id="rId22"/>
    <p:sldId id="303" r:id="rId23"/>
    <p:sldId id="279" r:id="rId24"/>
    <p:sldId id="30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5" r:id="rId34"/>
    <p:sldId id="261" r:id="rId35"/>
  </p:sldIdLst>
  <p:sldSz cx="10691813" cy="7559675"/>
  <p:notesSz cx="6761163" cy="9942513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DF7"/>
    <a:srgbClr val="E6ECF6"/>
    <a:srgbClr val="A5CEF2"/>
    <a:srgbClr val="9FC5E6"/>
    <a:srgbClr val="215968"/>
    <a:srgbClr val="215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8" autoAdjust="0"/>
    <p:restoredTop sz="96743"/>
  </p:normalViewPr>
  <p:slideViewPr>
    <p:cSldViewPr snapToGrid="0">
      <p:cViewPr>
        <p:scale>
          <a:sx n="80" d="100"/>
          <a:sy n="80" d="100"/>
        </p:scale>
        <p:origin x="-2190" y="-678"/>
      </p:cViewPr>
      <p:guideLst>
        <p:guide orient="horz" pos="2381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461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476" cy="498983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92" y="0"/>
            <a:ext cx="2930476" cy="498983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0FB429D0-E43C-0741-9C5E-700103A51602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530"/>
            <a:ext cx="2930476" cy="498983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92" y="9443530"/>
            <a:ext cx="2930476" cy="498983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B667E82B-6D16-C443-95AB-6C7D5FD87F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65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476" cy="497368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92" y="0"/>
            <a:ext cx="2930476" cy="497368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FFFC7AC0-7005-489B-8342-D8A490D7F50F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4538" y="746125"/>
            <a:ext cx="527208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755" y="4723381"/>
            <a:ext cx="5407654" cy="4473081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530"/>
            <a:ext cx="2930476" cy="497368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92" y="9443530"/>
            <a:ext cx="2930476" cy="497368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3F6B40D6-2798-481E-87C0-D708BA5E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0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8"/>
            <a:ext cx="10691813" cy="8776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163" y="-278"/>
            <a:ext cx="10026650" cy="864982"/>
          </a:xfrm>
        </p:spPr>
        <p:txBody>
          <a:bodyPr lIns="0">
            <a:normAutofit/>
          </a:bodyPr>
          <a:lstStyle>
            <a:lvl1pPr algn="l">
              <a:defRPr sz="1800" b="0" cap="all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заголовка</a:t>
            </a:r>
            <a:endParaRPr lang="ru-RU" dirty="0"/>
          </a:p>
        </p:txBody>
      </p:sp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 algn="ctr"/>
              <a:t>‹#›</a:t>
            </a:fld>
            <a:endParaRPr lang="ru-RU" sz="1400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19" userDrawn="1">
          <p15:clr>
            <a:srgbClr val="FBAE40"/>
          </p15:clr>
        </p15:guide>
        <p15:guide id="2" pos="6316" userDrawn="1">
          <p15:clr>
            <a:srgbClr val="FBAE40"/>
          </p15:clr>
        </p15:guide>
        <p15:guide id="3" orient="horz" pos="748" userDrawn="1">
          <p15:clr>
            <a:srgbClr val="FBAE40"/>
          </p15:clr>
        </p15:guide>
        <p15:guide id="6" orient="horz" pos="421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0495" cy="7559675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3992"/>
            <a:ext cx="1824826" cy="615921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34591" y="1669525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3200"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3462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B88EB-F821-4837-AAEA-1D516E21CAC3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EB30-8DC4-48EB-BB04-F79712C35D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GrigorievaLV1@zdrav.mos" TargetMode="External"/><Relationship Id="rId2" Type="http://schemas.openxmlformats.org/officeDocument/2006/relationships/hyperlink" Target="mailto:GrigorievaLV1@zdrav.mos.ru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4652" y="2562225"/>
            <a:ext cx="9622632" cy="1754326"/>
          </a:xfrm>
        </p:spPr>
        <p:txBody>
          <a:bodyPr>
            <a:spAutoFit/>
          </a:bodyPr>
          <a:lstStyle/>
          <a:p>
            <a:r>
              <a:rPr lang="ru-RU" sz="3600" cap="all" dirty="0">
                <a:solidFill>
                  <a:schemeClr val="accent4">
                    <a:lumMod val="50000"/>
                  </a:schemeClr>
                </a:solidFill>
              </a:rPr>
              <a:t> РАЗДЕЛ II.  </a:t>
            </a:r>
            <a:r>
              <a:rPr lang="ru-RU" sz="3600" cap="all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600" cap="all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cap="all" dirty="0" smtClean="0">
                <a:solidFill>
                  <a:schemeClr val="accent4">
                    <a:lumMod val="50000"/>
                  </a:schemeClr>
                </a:solidFill>
              </a:rPr>
              <a:t>ШТАТЫ </a:t>
            </a:r>
            <a:r>
              <a:rPr lang="ru-RU" sz="3600" cap="all" dirty="0">
                <a:solidFill>
                  <a:schemeClr val="accent4">
                    <a:lumMod val="50000"/>
                  </a:schemeClr>
                </a:solidFill>
              </a:rPr>
              <a:t>МЕДИЦИНСКОЙ </a:t>
            </a:r>
            <a:br>
              <a:rPr lang="ru-RU" sz="3600" cap="all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600" cap="all" dirty="0">
                <a:solidFill>
                  <a:schemeClr val="accent4">
                    <a:lumMod val="50000"/>
                  </a:schemeClr>
                </a:solidFill>
              </a:rPr>
              <a:t>  ОРГАНИЗАЦИИ ФОРМА №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b="0" dirty="0"/>
          </a:p>
        </p:txBody>
      </p:sp>
      <p:sp>
        <p:nvSpPr>
          <p:cNvPr id="8" name="TextBox 7"/>
          <p:cNvSpPr txBox="1"/>
          <p:nvPr/>
        </p:nvSpPr>
        <p:spPr>
          <a:xfrm>
            <a:off x="447676" y="971550"/>
            <a:ext cx="9648824" cy="6057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1050" dirty="0" smtClean="0"/>
          </a:p>
          <a:p>
            <a:pPr lvl="0" algn="ctr"/>
            <a:r>
              <a:rPr lang="en-US" altLang="ru-RU" sz="24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Физические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лица, </a:t>
            </a:r>
            <a:r>
              <a:rPr lang="ru-RU" altLang="ru-RU" sz="2400" dirty="0">
                <a:solidFill>
                  <a:srgbClr val="FF0000"/>
                </a:solidFill>
                <a:latin typeface="Candara" charset="0"/>
                <a:ea typeface="Candara" charset="0"/>
                <a:cs typeface="Candara" charset="0"/>
              </a:rPr>
              <a:t>не имеющие медицинского  образования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, но занимающие должности среднего медицинского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персонала указываются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в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строке </a:t>
            </a:r>
            <a:r>
              <a:rPr lang="ru-RU" altLang="ru-RU" sz="3200" b="1" dirty="0" smtClean="0">
                <a:latin typeface="Candara" charset="0"/>
                <a:ea typeface="Candara" charset="0"/>
                <a:cs typeface="Candara" charset="0"/>
              </a:rPr>
              <a:t>229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графа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9,10,11,20.</a:t>
            </a:r>
            <a:endParaRPr lang="ru-RU" altLang="ru-RU" sz="2400" dirty="0" smtClean="0">
              <a:latin typeface="Candara" charset="0"/>
              <a:ea typeface="Candara" charset="0"/>
              <a:cs typeface="Candara" charset="0"/>
            </a:endParaRPr>
          </a:p>
          <a:p>
            <a:pPr lvl="0" algn="ctr"/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Из них выделены в строках </a:t>
            </a:r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230-232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 следующие должности:</a:t>
            </a:r>
          </a:p>
          <a:p>
            <a:pPr lvl="0" algn="ctr"/>
            <a:r>
              <a:rPr lang="en-US" altLang="ru-RU" sz="28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медицинских регистраторов,</a:t>
            </a:r>
          </a:p>
          <a:p>
            <a:pPr lvl="0" algn="ctr"/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медицинских дезинфекторов,</a:t>
            </a:r>
          </a:p>
          <a:p>
            <a:pPr lvl="0" algn="ctr"/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инструкторов </a:t>
            </a:r>
            <a:r>
              <a:rPr lang="ru-RU" altLang="ru-RU" sz="2800" b="1" dirty="0">
                <a:latin typeface="Candara" charset="0"/>
                <a:ea typeface="Candara" charset="0"/>
                <a:cs typeface="Candara" charset="0"/>
              </a:rPr>
              <a:t>по лечебной </a:t>
            </a:r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физкультуре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и </a:t>
            </a:r>
            <a:r>
              <a:rPr lang="ru-RU" altLang="ru-RU" sz="2400" dirty="0" err="1" smtClean="0">
                <a:latin typeface="Candara" charset="0"/>
                <a:ea typeface="Candara" charset="0"/>
                <a:cs typeface="Candara" charset="0"/>
              </a:rPr>
              <a:t>др</a:t>
            </a:r>
            <a:r>
              <a:rPr lang="en-US" altLang="ru-RU" sz="2400" dirty="0" smtClean="0">
                <a:latin typeface="Candara" charset="0"/>
                <a:ea typeface="Candara" charset="0"/>
                <a:cs typeface="Candara" charset="0"/>
              </a:rPr>
              <a:t>.</a:t>
            </a:r>
            <a:endParaRPr lang="ru-RU" altLang="ru-RU" sz="2400" dirty="0" smtClean="0">
              <a:latin typeface="Candara" charset="0"/>
              <a:ea typeface="Candara" charset="0"/>
              <a:cs typeface="Candara" charset="0"/>
            </a:endParaRPr>
          </a:p>
          <a:p>
            <a:pPr lvl="0" algn="ctr"/>
            <a:endParaRPr lang="ru-RU" altLang="ru-RU" sz="900" dirty="0" smtClean="0">
              <a:latin typeface="Candara" charset="0"/>
              <a:ea typeface="Candara" charset="0"/>
              <a:cs typeface="Candara" charset="0"/>
            </a:endParaRPr>
          </a:p>
          <a:p>
            <a:pPr lvl="0" algn="ctr"/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Остальных сотрудников без медицинского образования (инструкторы по трудовой терапии, </a:t>
            </a:r>
            <a:r>
              <a:rPr lang="ru-RU" altLang="ru-RU" sz="2400" dirty="0" err="1" smtClean="0">
                <a:latin typeface="Candara" charset="0"/>
                <a:ea typeface="Candara" charset="0"/>
                <a:cs typeface="Candara" charset="0"/>
              </a:rPr>
              <a:t>КККиКП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, студенты ВУЗов  и т.д.) показываем в дополнительной строке </a:t>
            </a:r>
            <a:r>
              <a:rPr lang="ru-RU" altLang="ru-RU" sz="3200" b="1" dirty="0">
                <a:latin typeface="Candara" charset="0"/>
                <a:ea typeface="Candara" charset="0"/>
                <a:cs typeface="Candara" charset="0"/>
              </a:rPr>
              <a:t>232.1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 </a:t>
            </a:r>
            <a:endParaRPr lang="ru-RU" altLang="ru-RU" sz="2400" dirty="0" smtClean="0">
              <a:latin typeface="Candara" charset="0"/>
              <a:ea typeface="Candara" charset="0"/>
              <a:cs typeface="Candara" charset="0"/>
            </a:endParaRPr>
          </a:p>
          <a:p>
            <a:pPr lvl="0"/>
            <a:r>
              <a:rPr lang="ru-RU" sz="2400" i="1" u="sng" dirty="0">
                <a:solidFill>
                  <a:srgbClr val="FF0000"/>
                </a:solidFill>
              </a:rPr>
              <a:t>Пояснительная записка</a:t>
            </a:r>
            <a:r>
              <a:rPr lang="ru-RU" sz="2400" i="1" u="sng" dirty="0" smtClean="0">
                <a:solidFill>
                  <a:srgbClr val="FF0000"/>
                </a:solidFill>
              </a:rPr>
              <a:t>:</a:t>
            </a:r>
            <a:r>
              <a:rPr lang="en-US" sz="2400" i="1" u="sng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список должностей сотрудников, не имеющих  медицинского образования, с указанием образования.</a:t>
            </a:r>
            <a:endParaRPr lang="ru-RU" altLang="ru-RU" sz="2400" dirty="0" smtClean="0">
              <a:latin typeface="Candara" charset="0"/>
              <a:ea typeface="Candara" charset="0"/>
              <a:cs typeface="Candara" charset="0"/>
            </a:endParaRPr>
          </a:p>
          <a:p>
            <a:pPr lvl="0" algn="ctr"/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Штатные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и занятые должности, занимаемые ими, показываются по соответствующим строкам должностей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СМП. </a:t>
            </a:r>
            <a:endParaRPr lang="ru-RU" altLang="ru-RU" sz="2400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370843"/>
              </p:ext>
            </p:extLst>
          </p:nvPr>
        </p:nvGraphicFramePr>
        <p:xfrm>
          <a:off x="295275" y="1285873"/>
          <a:ext cx="5734049" cy="5669178"/>
        </p:xfrm>
        <a:graphic>
          <a:graphicData uri="http://schemas.openxmlformats.org/drawingml/2006/table">
            <a:tbl>
              <a:tblPr firstRow="1" firstCol="1" bandRow="1"/>
              <a:tblGrid>
                <a:gridCol w="3343282"/>
                <a:gridCol w="710833"/>
                <a:gridCol w="839967"/>
                <a:gridCol w="839967"/>
              </a:tblGrid>
              <a:tr h="3665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Наименование должности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(специальности)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№ стро-ки</a:t>
                      </a:r>
                    </a:p>
                  </a:txBody>
                  <a:tcPr marL="36023" marR="36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Число должностей в целом по организации, ед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5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штат-ных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заня-тых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7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Врачи - всего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7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 них: женщин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64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В организациях,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расположенных в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сельской местности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(из стр. 1)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691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Врачи-специалисты (из стр.1): </a:t>
                      </a:r>
                    </a:p>
                    <a:p>
                      <a:pPr marL="71755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руководители организаций и их заместители (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организаторы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здравоохранения)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7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259080" algn="l"/>
                        </a:tabLs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акушеры-гинекологи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72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      аллергологи – иммунологи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572">
                <a:tc>
                  <a:txBody>
                    <a:bodyPr/>
                    <a:lstStyle/>
                    <a:p>
                      <a:pPr marL="18034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анестезиологи – реаниматологи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6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 useBgFill="1">
        <p:nvSpPr>
          <p:cNvPr id="5" name="TextBox 4"/>
          <p:cNvSpPr txBox="1"/>
          <p:nvPr/>
        </p:nvSpPr>
        <p:spPr>
          <a:xfrm>
            <a:off x="6248397" y="5881434"/>
            <a:ext cx="4219575" cy="120032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- Главный врач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заместители!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Сверяемся со штатным расписанием.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4343400" y="5372100"/>
            <a:ext cx="1904999" cy="661870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TextBox 9"/>
          <p:cNvSpPr txBox="1"/>
          <p:nvPr/>
        </p:nvSpPr>
        <p:spPr>
          <a:xfrm>
            <a:off x="6248396" y="3610154"/>
            <a:ext cx="4219575" cy="2092881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включаются сведения по </a:t>
            </a:r>
            <a:r>
              <a:rPr lang="ru-RU" sz="16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медицинским организациям, их </a:t>
            </a:r>
            <a:r>
              <a:rPr lang="ru-RU" sz="1600" b="1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структурным подразделениям и филиалам</a:t>
            </a:r>
            <a:r>
              <a:rPr lang="ru-RU" sz="16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, расположенным в </a:t>
            </a:r>
            <a:r>
              <a:rPr lang="ru-RU" sz="1600" b="1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сельских</a:t>
            </a:r>
            <a:r>
              <a:rPr lang="ru-RU" sz="16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 поселениях сельских муниципальных образований, а также в сельских населенных пунктах, входящих в состав городских поселений или городских округов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10" idx="1"/>
          </p:cNvCxnSpPr>
          <p:nvPr/>
        </p:nvCxnSpPr>
        <p:spPr>
          <a:xfrm flipH="1" flipV="1">
            <a:off x="4343400" y="4352925"/>
            <a:ext cx="1904996" cy="303670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" name="TextBox 7"/>
          <p:cNvSpPr txBox="1"/>
          <p:nvPr/>
        </p:nvSpPr>
        <p:spPr>
          <a:xfrm>
            <a:off x="6248397" y="957836"/>
            <a:ext cx="4219576" cy="2554545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строке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должны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данным о количестве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врачей,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представленных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оперативном мониторинге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«Вакансии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состоянию на 31 декабря 2018 года.</a:t>
            </a:r>
          </a:p>
          <a:p>
            <a:pPr algn="just"/>
            <a:r>
              <a: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физические лица без медицинского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343400" y="2234543"/>
            <a:ext cx="1904996" cy="1051582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6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27549"/>
              </p:ext>
            </p:extLst>
          </p:nvPr>
        </p:nvGraphicFramePr>
        <p:xfrm>
          <a:off x="333374" y="1057275"/>
          <a:ext cx="10048876" cy="2576366"/>
        </p:xfrm>
        <a:graphic>
          <a:graphicData uri="http://schemas.openxmlformats.org/drawingml/2006/table">
            <a:tbl>
              <a:tblPr firstRow="1" firstCol="1" bandRow="1"/>
              <a:tblGrid>
                <a:gridCol w="1427835"/>
                <a:gridCol w="1473557"/>
                <a:gridCol w="1517204"/>
                <a:gridCol w="2115555"/>
                <a:gridCol w="2085975"/>
                <a:gridCol w="1428750"/>
              </a:tblGrid>
              <a:tr h="117692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Имеют квалификационную категорию (из гр.9), чел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Имеют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сертификат специалиста           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 гр.9), чел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Имеют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свидетельство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об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аккредитации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(из гр. 9), </a:t>
                      </a:r>
                      <a:b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чел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23" marR="36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Находятся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декретном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долгосрочном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отпуске (из гр. 9), чел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6023" marR="36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4328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высшую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первую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вторую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2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2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2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2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2000" baseline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85616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 useBgFill="1">
        <p:nvSpPr>
          <p:cNvPr id="6" name="TextBox 5"/>
          <p:cNvSpPr txBox="1"/>
          <p:nvPr/>
        </p:nvSpPr>
        <p:spPr>
          <a:xfrm>
            <a:off x="819147" y="3178895"/>
            <a:ext cx="3324225" cy="646331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удостоверение </a:t>
            </a:r>
            <a:r>
              <a:rPr lang="ru-RU" sz="1800" dirty="0"/>
              <a:t>о присвоении квалификационной </a:t>
            </a:r>
            <a:r>
              <a:rPr lang="ru-RU" sz="1800" dirty="0" smtClean="0"/>
              <a:t>категории</a:t>
            </a:r>
          </a:p>
        </p:txBody>
      </p:sp>
      <p:sp useBgFill="1">
        <p:nvSpPr>
          <p:cNvPr id="9" name="TextBox 8"/>
          <p:cNvSpPr txBox="1"/>
          <p:nvPr/>
        </p:nvSpPr>
        <p:spPr>
          <a:xfrm>
            <a:off x="4910136" y="3178895"/>
            <a:ext cx="1743075" cy="646331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сертификат </a:t>
            </a:r>
            <a:r>
              <a:rPr lang="ru-RU" sz="1800" dirty="0"/>
              <a:t>специалиста</a:t>
            </a:r>
          </a:p>
        </p:txBody>
      </p:sp>
      <p:sp useBgFill="1">
        <p:nvSpPr>
          <p:cNvPr id="11" name="TextBox 10"/>
          <p:cNvSpPr txBox="1"/>
          <p:nvPr/>
        </p:nvSpPr>
        <p:spPr>
          <a:xfrm>
            <a:off x="6928642" y="3178308"/>
            <a:ext cx="1977233" cy="646331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свидетельство </a:t>
            </a:r>
            <a:r>
              <a:rPr lang="ru-RU" sz="1800" dirty="0"/>
              <a:t>об аккредитации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3850" y="3842320"/>
            <a:ext cx="10096500" cy="2935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dirty="0" smtClean="0"/>
              <a:t>медицинские </a:t>
            </a:r>
            <a:r>
              <a:rPr lang="ru-RU" dirty="0"/>
              <a:t>и фармацевтические работники, имеющие </a:t>
            </a:r>
            <a:r>
              <a:rPr lang="ru-RU" dirty="0" smtClean="0"/>
              <a:t>категории или сертификаты </a:t>
            </a:r>
            <a:r>
              <a:rPr lang="ru-RU" dirty="0"/>
              <a:t>по нескольким специальностям, показываются в отчете 1 раз – по основной </a:t>
            </a:r>
            <a:r>
              <a:rPr lang="ru-RU" dirty="0" smtClean="0"/>
              <a:t>должности;</a:t>
            </a:r>
          </a:p>
          <a:p>
            <a:pPr marL="342900" indent="-342900">
              <a:buFontTx/>
              <a:buChar char="-"/>
            </a:pPr>
            <a:r>
              <a:rPr lang="ru-RU" altLang="ru-RU" dirty="0" smtClean="0"/>
              <a:t>каждого сотрудника показываем один раз – либо в гр.15, </a:t>
            </a:r>
            <a:r>
              <a:rPr lang="ru-RU" altLang="ru-RU" dirty="0"/>
              <a:t>л</a:t>
            </a:r>
            <a:r>
              <a:rPr lang="ru-RU" altLang="ru-RU" dirty="0" smtClean="0"/>
              <a:t>ибо в гр.16 (т.е. сумма граф 15  и 16 должна быть равна или меньше гр.9);</a:t>
            </a:r>
          </a:p>
          <a:p>
            <a:pPr marL="342900" indent="-342900">
              <a:buFontTx/>
              <a:buChar char="-"/>
            </a:pPr>
            <a:r>
              <a:rPr lang="ru-RU" i="1" u="sng" dirty="0" smtClean="0">
                <a:solidFill>
                  <a:srgbClr val="FF0000"/>
                </a:solidFill>
              </a:rPr>
              <a:t>пояснительная </a:t>
            </a:r>
            <a:r>
              <a:rPr lang="ru-RU" i="1" u="sng" dirty="0">
                <a:solidFill>
                  <a:srgbClr val="FF0000"/>
                </a:solidFill>
              </a:rPr>
              <a:t>записка </a:t>
            </a:r>
            <a:r>
              <a:rPr lang="ru-RU" dirty="0" smtClean="0"/>
              <a:t>– список по должностям (без ФИО) с указанием </a:t>
            </a:r>
            <a:r>
              <a:rPr lang="ru-RU" dirty="0"/>
              <a:t>должности и </a:t>
            </a:r>
            <a:r>
              <a:rPr lang="ru-RU" dirty="0" smtClean="0"/>
              <a:t>причины отсутствия сертификата или аккредитации.</a:t>
            </a:r>
          </a:p>
          <a:p>
            <a:endParaRPr lang="en-US" dirty="0" smtClean="0"/>
          </a:p>
          <a:p>
            <a:pPr algn="ctr"/>
            <a:r>
              <a:rPr lang="en-US" dirty="0"/>
              <a:t> </a:t>
            </a:r>
            <a:r>
              <a:rPr lang="ru-RU" dirty="0" smtClean="0"/>
              <a:t>Строка </a:t>
            </a:r>
            <a:r>
              <a:rPr lang="ru-RU" dirty="0"/>
              <a:t>126 «</a:t>
            </a:r>
            <a:r>
              <a:rPr lang="ru-RU" dirty="0" smtClean="0"/>
              <a:t>И</a:t>
            </a:r>
            <a:r>
              <a:rPr lang="ru-RU" dirty="0"/>
              <a:t>м</a:t>
            </a:r>
            <a:r>
              <a:rPr lang="ru-RU" dirty="0" smtClean="0"/>
              <a:t>еют </a:t>
            </a:r>
            <a:r>
              <a:rPr lang="ru-RU" dirty="0"/>
              <a:t>два </a:t>
            </a:r>
            <a:r>
              <a:rPr lang="ru-RU" dirty="0" smtClean="0"/>
              <a:t>и более сертификатов» - заполняются графы 9</a:t>
            </a:r>
            <a:r>
              <a:rPr lang="en-US" dirty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17.</a:t>
            </a:r>
          </a:p>
        </p:txBody>
      </p:sp>
      <p:sp useBgFill="1">
        <p:nvSpPr>
          <p:cNvPr id="14" name="TextBox 13"/>
          <p:cNvSpPr txBox="1"/>
          <p:nvPr/>
        </p:nvSpPr>
        <p:spPr>
          <a:xfrm>
            <a:off x="9001124" y="3178895"/>
            <a:ext cx="1419225" cy="646331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/>
              <a:t>в</a:t>
            </a:r>
            <a:r>
              <a:rPr lang="ru-RU" sz="1800" dirty="0" smtClean="0"/>
              <a:t>место т.1110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308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42900" y="942975"/>
            <a:ext cx="100393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 smtClean="0">
                <a:latin typeface="Times New Roman" panose="02020603050405020304" pitchFamily="18" charset="0"/>
                <a:ea typeface="Candara" charset="0"/>
                <a:cs typeface="Times New Roman" panose="02020603050405020304" pitchFamily="18" charset="0"/>
              </a:rPr>
              <a:t>   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графе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«Имеют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об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аккредитации»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или фармацевтическое образование: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329803"/>
              </p:ext>
            </p:extLst>
          </p:nvPr>
        </p:nvGraphicFramePr>
        <p:xfrm>
          <a:off x="638175" y="1997452"/>
          <a:ext cx="9448800" cy="4408396"/>
        </p:xfrm>
        <a:graphic>
          <a:graphicData uri="http://schemas.openxmlformats.org/drawingml/2006/table">
            <a:tbl>
              <a:tblPr/>
              <a:tblGrid>
                <a:gridCol w="5470358"/>
                <a:gridCol w="3978442"/>
              </a:tblGrid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Врач-стоматолог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 общей практики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Врач-терапевт участковый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Врач-педиатр участковый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Педиатрия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клинической лабораторной диагностики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биохимия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функциональной диагностики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биофизика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Врач-статистик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кибернетика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Врач-эпидемиолог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 по общей гигиене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Медико-профилактическое дело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Провизор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Провизор-технолог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19375" y="6467475"/>
            <a:ext cx="5486400" cy="408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Письмо МЗ РФ от 18.07.2018 № 16-5/10/2-4709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723900"/>
            <a:ext cx="9782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реднее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медицинское или фармацевтическое образование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92769"/>
              </p:ext>
            </p:extLst>
          </p:nvPr>
        </p:nvGraphicFramePr>
        <p:xfrm>
          <a:off x="628650" y="1090315"/>
          <a:ext cx="9610725" cy="6035493"/>
        </p:xfrm>
        <a:graphic>
          <a:graphicData uri="http://schemas.openxmlformats.org/drawingml/2006/table">
            <a:tbl>
              <a:tblPr/>
              <a:tblGrid>
                <a:gridCol w="4865605"/>
                <a:gridCol w="4745120"/>
              </a:tblGrid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Лечебное дело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848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участковая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патронажная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приемного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отделения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палатная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постовая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перевязочной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процедурной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сестра стерилизационной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Фармацевт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Фармация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Акушерка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Акушерское дело 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913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сестра по массажу/медицинский брат по массажу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массаж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 с ограниченными возможностями здоровья по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зрению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Зубной техник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 ортопедическая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06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Лаборант,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едицинский технолог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лабораторный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фельдшер-лаборант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Лабораторная диагностика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8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Гигиенист стоматологический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Стоматология профилактическая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оптик-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оптометрист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оптика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1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 врача по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эпидемиологии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Помощник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врача по гигиене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Медико-профилактическое дело.</a:t>
                      </a:r>
                    </a:p>
                  </a:txBody>
                  <a:tcPr marL="9016" marR="9016" marT="9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55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6185" y="1343025"/>
            <a:ext cx="8922165" cy="5004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 smtClean="0">
                <a:latin typeface="Candara" charset="0"/>
                <a:ea typeface="Candara" charset="0"/>
                <a:cs typeface="Candara" charset="0"/>
              </a:rPr>
              <a:t>    </a:t>
            </a:r>
            <a:r>
              <a:rPr lang="ru-RU" sz="2800" u="sng" dirty="0" smtClean="0"/>
              <a:t> Стр.65 </a:t>
            </a:r>
            <a:r>
              <a:rPr lang="ru-RU" sz="2800" u="sng" dirty="0"/>
              <a:t>Врач приемного отделения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Показываем </a:t>
            </a:r>
            <a:r>
              <a:rPr lang="ru-RU" dirty="0"/>
              <a:t>все должности врачей приемного покоя – в соответствии со штатным расписанием </a:t>
            </a:r>
            <a:r>
              <a:rPr lang="ru-RU" dirty="0" smtClean="0"/>
              <a:t>организации.</a:t>
            </a:r>
            <a:endParaRPr lang="ru-RU" dirty="0"/>
          </a:p>
          <a:p>
            <a:pPr algn="just"/>
            <a:endParaRPr lang="ru-RU" b="1" i="1" dirty="0" smtClean="0"/>
          </a:p>
          <a:p>
            <a:pPr algn="just"/>
            <a:r>
              <a:rPr lang="ru-RU" b="1" i="1" dirty="0" smtClean="0"/>
              <a:t>ОБРАТИТЕ </a:t>
            </a:r>
            <a:r>
              <a:rPr lang="ru-RU" b="1" i="1" dirty="0"/>
              <a:t>ВНИМАНИЕ! </a:t>
            </a:r>
          </a:p>
          <a:p>
            <a:pPr algn="just"/>
            <a:r>
              <a:rPr lang="ru-RU" sz="2000" dirty="0"/>
              <a:t>Пр.№1183н: в медицинской организации, оказывающей специализированную медицинскую помощь, или при наличии в медицинской организации структурного подразделения, оказывающего специализированную медицинскую помощь, наименование должности "врач приемного отделения" дополняется наименованием должности врача соответствующей специальности. Например, "врач приемного отделения - врач терапевт</a:t>
            </a:r>
            <a:r>
              <a:rPr lang="ru-RU" sz="2000" dirty="0" smtClean="0"/>
              <a:t>".</a:t>
            </a:r>
          </a:p>
          <a:p>
            <a:pPr algn="just"/>
            <a:endParaRPr lang="ru-RU" dirty="0"/>
          </a:p>
          <a:p>
            <a:pPr algn="ctr"/>
            <a:r>
              <a:rPr lang="ru-RU" sz="2400" dirty="0"/>
              <a:t>Показываем должность «врач приемного отделения», независимо от клинической специальности, которую он имеет. </a:t>
            </a:r>
          </a:p>
        </p:txBody>
      </p:sp>
    </p:spTree>
    <p:extLst>
      <p:ext uri="{BB962C8B-B14F-4D97-AF65-F5344CB8AC3E}">
        <p14:creationId xmlns:p14="http://schemas.microsoft.com/office/powerpoint/2010/main" val="13398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163" y="0"/>
            <a:ext cx="10026650" cy="864982"/>
          </a:xfrm>
        </p:spPr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43" y="1824381"/>
            <a:ext cx="1341783" cy="13417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7662" y="1266885"/>
            <a:ext cx="41067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dirty="0"/>
              <a:t>акушеры-гинекологи,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аллергологи-иммунологи,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гастроэнтерологи,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гематологи</a:t>
            </a:r>
            <a:r>
              <a:rPr lang="ru-RU" sz="1800" dirty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гериатры,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дерматовенерологи</a:t>
            </a:r>
            <a:r>
              <a:rPr lang="ru-RU" sz="1800" dirty="0"/>
              <a:t>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диабетологи,</a:t>
            </a:r>
          </a:p>
          <a:p>
            <a:pPr marL="342900" indent="-342900">
              <a:buFontTx/>
              <a:buChar char="-"/>
            </a:pPr>
            <a:r>
              <a:rPr lang="ru-RU" sz="1800" b="1" i="1" u="sng" dirty="0"/>
              <a:t>з</a:t>
            </a:r>
            <a:r>
              <a:rPr lang="ru-RU" sz="1800" b="1" i="1" u="sng" dirty="0" smtClean="0"/>
              <a:t>дравпунктов</a:t>
            </a:r>
            <a:r>
              <a:rPr lang="ru-RU" sz="1800" b="1" dirty="0" smtClean="0"/>
              <a:t>,</a:t>
            </a:r>
            <a:endParaRPr lang="ru-RU" sz="1800" b="1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инфекционисты</a:t>
            </a:r>
            <a:r>
              <a:rPr lang="ru-RU" sz="1800" dirty="0"/>
              <a:t>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кардиологи</a:t>
            </a:r>
            <a:r>
              <a:rPr lang="ru-RU" sz="1800" dirty="0"/>
              <a:t>, детские </a:t>
            </a:r>
            <a:r>
              <a:rPr lang="ru-RU" sz="1800" dirty="0" smtClean="0"/>
              <a:t>кардиологи</a:t>
            </a:r>
            <a:r>
              <a:rPr lang="en-US" sz="1800" dirty="0" smtClean="0"/>
              <a:t>,</a:t>
            </a:r>
            <a:endParaRPr lang="ru-RU" sz="1800" dirty="0"/>
          </a:p>
          <a:p>
            <a:pPr marL="342900" indent="-342900">
              <a:buFontTx/>
              <a:buChar char="-"/>
            </a:pPr>
            <a:r>
              <a:rPr lang="ru-RU" sz="1800" dirty="0"/>
              <a:t>колопроктологи,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неврологи,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неонатологи,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/>
              <a:t>нейрохирурги,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нефрологи,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врачи общей практики (семейные),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онкологи</a:t>
            </a:r>
            <a:r>
              <a:rPr lang="ru-RU" sz="1800" dirty="0"/>
              <a:t>, онкологи </a:t>
            </a:r>
            <a:r>
              <a:rPr lang="ru-RU" sz="1800" dirty="0" smtClean="0"/>
              <a:t>детские,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оториноларингологи</a:t>
            </a:r>
            <a:r>
              <a:rPr lang="ru-RU" sz="1800" dirty="0" smtClean="0"/>
              <a:t>,</a:t>
            </a:r>
            <a:endParaRPr lang="en-US" sz="1800" dirty="0" smtClean="0"/>
          </a:p>
          <a:p>
            <a:pPr marL="342900" indent="-342900">
              <a:buFontTx/>
              <a:buChar char="-"/>
            </a:pPr>
            <a:r>
              <a:rPr lang="ru-RU" sz="1800" dirty="0"/>
              <a:t>офтальмологи,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педиатры</a:t>
            </a:r>
            <a:r>
              <a:rPr lang="ru-RU" sz="1800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b="1" i="1" u="sng" dirty="0"/>
              <a:t>по медицинской реабилитации</a:t>
            </a:r>
            <a:r>
              <a:rPr lang="ru-RU" sz="1800" dirty="0" smtClean="0"/>
              <a:t>,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461584" y="866775"/>
            <a:ext cx="9648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sz="2000" b="1" u="sng" dirty="0" smtClean="0"/>
              <a:t>Строка </a:t>
            </a:r>
            <a:r>
              <a:rPr lang="ru-RU" sz="2000" b="1" u="sng" dirty="0"/>
              <a:t>123 «врачи клинических специальностей</a:t>
            </a:r>
            <a:r>
              <a:rPr lang="ru-RU" sz="2000" b="1" u="sng" dirty="0" smtClean="0"/>
              <a:t>»</a:t>
            </a:r>
            <a:r>
              <a:rPr lang="en-US" sz="2000" b="1" u="sng" dirty="0" smtClean="0"/>
              <a:t> </a:t>
            </a:r>
            <a:r>
              <a:rPr lang="ru-RU" sz="2000" b="1" u="sng" dirty="0" smtClean="0"/>
              <a:t>заполняется автоматически:</a:t>
            </a:r>
            <a:endParaRPr lang="ru-RU" sz="20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381625" y="1266885"/>
            <a:ext cx="461962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1800" dirty="0" smtClean="0"/>
              <a:t>по </a:t>
            </a:r>
            <a:r>
              <a:rPr lang="ru-RU" sz="1800" dirty="0"/>
              <a:t>рентгенэндоваскулярной диагностики и </a:t>
            </a:r>
            <a:r>
              <a:rPr lang="ru-RU" sz="1800" dirty="0" smtClean="0"/>
              <a:t>лечению</a:t>
            </a:r>
            <a:r>
              <a:rPr lang="en-US" sz="1800" dirty="0" smtClean="0"/>
              <a:t>,</a:t>
            </a:r>
            <a:endParaRPr lang="ru-RU" sz="1800" dirty="0" smtClean="0"/>
          </a:p>
          <a:p>
            <a:pPr marL="342900" indent="-342900">
              <a:buFontTx/>
              <a:buChar char="-"/>
            </a:pPr>
            <a:r>
              <a:rPr lang="ru-RU" sz="1800" b="1" i="1" u="sng" dirty="0"/>
              <a:t>п</a:t>
            </a:r>
            <a:r>
              <a:rPr lang="ru-RU" sz="1800" b="1" i="1" u="sng" dirty="0" smtClean="0"/>
              <a:t>риемного отделения</a:t>
            </a:r>
            <a:r>
              <a:rPr lang="ru-RU" sz="1800" b="1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профпатологи</a:t>
            </a:r>
            <a:r>
              <a:rPr lang="ru-RU" sz="1800" dirty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психиатры</a:t>
            </a:r>
            <a:r>
              <a:rPr lang="ru-RU" sz="1800" dirty="0"/>
              <a:t>, психиатры детские, психиатры </a:t>
            </a:r>
            <a:r>
              <a:rPr lang="ru-RU" sz="1800" dirty="0" smtClean="0"/>
              <a:t>подростковые</a:t>
            </a:r>
            <a:r>
              <a:rPr lang="en-US" sz="1800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психиатры-наркологи</a:t>
            </a:r>
            <a:r>
              <a:rPr lang="ru-RU" sz="1800" dirty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п</a:t>
            </a:r>
            <a:r>
              <a:rPr lang="ru-RU" sz="1800" dirty="0" smtClean="0"/>
              <a:t>ульмонологи</a:t>
            </a:r>
            <a:r>
              <a:rPr lang="ru-RU" sz="1800" dirty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ревматологи</a:t>
            </a:r>
            <a:r>
              <a:rPr lang="en-US" sz="1800" dirty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скорой </a:t>
            </a:r>
            <a:r>
              <a:rPr lang="ru-RU" sz="1800" dirty="0"/>
              <a:t>медицинской помощи,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терапевты</a:t>
            </a:r>
            <a:r>
              <a:rPr lang="en-US" sz="1800" dirty="0" smtClean="0"/>
              <a:t>,</a:t>
            </a:r>
          </a:p>
          <a:p>
            <a:pPr marL="342900" indent="-342900">
              <a:buFontTx/>
              <a:buChar char="-"/>
            </a:pPr>
            <a:r>
              <a:rPr lang="ru-RU" sz="1800" b="1" i="1" u="sng" dirty="0" smtClean="0"/>
              <a:t>токсикологи</a:t>
            </a:r>
            <a:r>
              <a:rPr lang="ru-RU" sz="1800" b="1" dirty="0" smtClean="0"/>
              <a:t>,</a:t>
            </a:r>
            <a:endParaRPr lang="en-US" sz="1800" b="1" dirty="0"/>
          </a:p>
          <a:p>
            <a:pPr marL="342900" indent="-342900">
              <a:buFontTx/>
              <a:buChar char="-"/>
            </a:pPr>
            <a:r>
              <a:rPr lang="ru-RU" sz="1800" dirty="0"/>
              <a:t>травматологи и </a:t>
            </a:r>
            <a:r>
              <a:rPr lang="ru-RU" sz="1800" dirty="0" smtClean="0"/>
              <a:t>ортопеды</a:t>
            </a:r>
            <a:r>
              <a:rPr lang="ru-RU" sz="1800" dirty="0"/>
              <a:t>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урологи</a:t>
            </a:r>
            <a:r>
              <a:rPr lang="ru-RU" sz="1800" dirty="0"/>
              <a:t>, урологи-андрологи </a:t>
            </a:r>
            <a:r>
              <a:rPr lang="ru-RU" sz="1800" dirty="0" smtClean="0"/>
              <a:t>детские,</a:t>
            </a:r>
            <a:endParaRPr lang="en-US" sz="1800" dirty="0" smtClean="0"/>
          </a:p>
          <a:p>
            <a:pPr marL="342900" indent="-342900">
              <a:buFontTx/>
              <a:buChar char="-"/>
            </a:pPr>
            <a:r>
              <a:rPr lang="ru-RU" sz="1800" dirty="0"/>
              <a:t>фтизиатры,</a:t>
            </a:r>
            <a:endParaRPr lang="en-US" sz="1800" dirty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хирурги</a:t>
            </a:r>
            <a:r>
              <a:rPr lang="ru-RU" sz="1800" dirty="0"/>
              <a:t>, хирурги детские</a:t>
            </a:r>
            <a:r>
              <a:rPr lang="ru-RU" sz="1800" dirty="0" smtClean="0"/>
              <a:t>,</a:t>
            </a:r>
            <a:endParaRPr lang="en-US" sz="1800" dirty="0" smtClean="0"/>
          </a:p>
          <a:p>
            <a:pPr marL="342900" indent="-342900">
              <a:buFontTx/>
              <a:buChar char="-"/>
            </a:pPr>
            <a:r>
              <a:rPr lang="ru-RU" sz="1800" dirty="0"/>
              <a:t>хирурги пластические,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сердечно-сосудистые хирурги,</a:t>
            </a:r>
          </a:p>
          <a:p>
            <a:pPr marL="342900" indent="-342900">
              <a:buFontTx/>
              <a:buChar char="-"/>
            </a:pPr>
            <a:r>
              <a:rPr lang="ru-RU" sz="1800" dirty="0"/>
              <a:t>торакальные хирурги,</a:t>
            </a:r>
          </a:p>
          <a:p>
            <a:pPr marL="342900" indent="-342900">
              <a:buFontTx/>
              <a:buChar char="-"/>
            </a:pPr>
            <a:r>
              <a:rPr lang="ru-RU" sz="1800" dirty="0" smtClean="0"/>
              <a:t>челюстно-лицевые хирурги,</a:t>
            </a:r>
            <a:endParaRPr lang="en-US" sz="1800" dirty="0" smtClean="0"/>
          </a:p>
          <a:p>
            <a:pPr marL="342900" indent="-342900">
              <a:buFontTx/>
              <a:buChar char="-"/>
            </a:pPr>
            <a:r>
              <a:rPr lang="ru-RU" sz="1800" dirty="0" smtClean="0"/>
              <a:t>эндокринологи</a:t>
            </a:r>
            <a:r>
              <a:rPr lang="ru-RU" sz="1800" dirty="0"/>
              <a:t>, эндокринологи </a:t>
            </a:r>
            <a:r>
              <a:rPr lang="ru-RU" sz="1800" dirty="0" smtClean="0"/>
              <a:t>детские</a:t>
            </a:r>
            <a:r>
              <a:rPr lang="en-US" sz="18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920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916765"/>
              </p:ext>
            </p:extLst>
          </p:nvPr>
        </p:nvGraphicFramePr>
        <p:xfrm>
          <a:off x="534989" y="1076322"/>
          <a:ext cx="4313236" cy="5661025"/>
        </p:xfrm>
        <a:graphic>
          <a:graphicData uri="http://schemas.openxmlformats.org/drawingml/2006/table">
            <a:tbl>
              <a:tblPr firstRow="1" firstCol="1" bandRow="1"/>
              <a:tblGrid>
                <a:gridCol w="3556970"/>
                <a:gridCol w="756266"/>
              </a:tblGrid>
              <a:tr h="730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Специалисты с высшим немедицинским образованием – всего: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из них специалисты:</a:t>
                      </a:r>
                    </a:p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биологи 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128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 инструкторы-методисты по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  лечебной физкультуре  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129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логопеды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130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медицинские физики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131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психологи медицинские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132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судебные эксперты 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133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химики-эксперты 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134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787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зоолог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135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787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эксперт-физик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136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787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эмбриолог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137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indent="787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энтомолог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138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 useBgFill="1">
        <p:nvSpPr>
          <p:cNvPr id="9" name="TextBox 8"/>
          <p:cNvSpPr txBox="1"/>
          <p:nvPr/>
        </p:nvSpPr>
        <p:spPr>
          <a:xfrm>
            <a:off x="5495926" y="1938911"/>
            <a:ext cx="4972048" cy="3108543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Включаются </a:t>
            </a:r>
            <a:r>
              <a:rPr lang="ru-RU" sz="28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сведения по </a:t>
            </a:r>
            <a:r>
              <a:rPr lang="ru-RU" sz="28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специалистам</a:t>
            </a:r>
            <a:r>
              <a:rPr lang="en-US" sz="28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 высшим немедицинским образованием.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127 считается автоматически как сумма строк со 128 по 138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709131"/>
              </p:ext>
            </p:extLst>
          </p:nvPr>
        </p:nvGraphicFramePr>
        <p:xfrm>
          <a:off x="171449" y="895350"/>
          <a:ext cx="10320335" cy="4867275"/>
        </p:xfrm>
        <a:graphic>
          <a:graphicData uri="http://schemas.openxmlformats.org/drawingml/2006/table">
            <a:tbl>
              <a:tblPr firstRow="1" firstCol="1" bandRow="1"/>
              <a:tblGrid>
                <a:gridCol w="1748964"/>
                <a:gridCol w="375811"/>
                <a:gridCol w="496260"/>
                <a:gridCol w="472172"/>
                <a:gridCol w="481809"/>
                <a:gridCol w="443264"/>
                <a:gridCol w="481809"/>
                <a:gridCol w="491445"/>
                <a:gridCol w="800047"/>
                <a:gridCol w="703196"/>
                <a:gridCol w="607135"/>
                <a:gridCol w="467787"/>
                <a:gridCol w="481642"/>
                <a:gridCol w="481642"/>
                <a:gridCol w="595784"/>
                <a:gridCol w="595784"/>
                <a:gridCol w="595784"/>
              </a:tblGrid>
              <a:tr h="43938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 должности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(специальности)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стро-ки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3" marR="3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должностей в целом по организации, ед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Число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физических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основных работников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занятых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должностях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чел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21" marR="17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 квалификационную категорию (из гр.9), чел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 серти-фикат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-листа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(из гр.9), чел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Имеют свиде-тельство об аккреди-тации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(из гр. 9),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3" marR="3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Нахо-дятся в декрет-ном и долгос-рочном отпуске (из гр. 9), чел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3" marR="3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подразделе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ниях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оказывающих медицинскую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 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амбулаторных условиях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подразделе</a:t>
                      </a:r>
                      <a:r>
                        <a:rPr lang="en-US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ниях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оказывающих медицинскую 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 в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стационарных условиях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7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подраз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-делениях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оказыва-ющих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меди-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цинскую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помощь в 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амбулатор-ных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подраз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-делениях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оказыва-ющих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меди-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цинскую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помощь в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стационар-</a:t>
                      </a:r>
                      <a:r>
                        <a:rPr lang="ru-RU" sz="8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ных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условиях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выс-шую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пер-вую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вто-рую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штат-ных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заня-тых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штат-ных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заня-тых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53" marR="3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штат-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заня-тых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9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Провизоры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том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числе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специальностям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471805" indent="-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управление и экономика фармации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693">
                <a:tc>
                  <a:txBody>
                    <a:bodyPr/>
                    <a:lstStyle/>
                    <a:p>
                      <a:pPr marL="471805" indent="-215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фармацевтическая технология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3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фармацевтическая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химия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фармакогнозия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38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иное -аккредитация провизор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142.2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en-US" sz="10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x-none" sz="10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09625" y="5762624"/>
            <a:ext cx="93535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провизоров всего (стр.139 гр.9) – это сумма строк со 140 по 142 плюс провизоры с аккредитацией.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478717"/>
              </p:ext>
            </p:extLst>
          </p:nvPr>
        </p:nvGraphicFramePr>
        <p:xfrm>
          <a:off x="534989" y="1085851"/>
          <a:ext cx="4179886" cy="5734049"/>
        </p:xfrm>
        <a:graphic>
          <a:graphicData uri="http://schemas.openxmlformats.org/drawingml/2006/table">
            <a:tbl>
              <a:tblPr firstRow="1" firstCol="1" bandRow="1"/>
              <a:tblGrid>
                <a:gridCol w="3447002"/>
                <a:gridCol w="732884"/>
              </a:tblGrid>
              <a:tr h="5869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(специальности)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стро-ки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023" marR="360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Средний медперсонал – всего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из них: в организациях,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  расположенных в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  сельской местности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649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работают на основ-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ной работе в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низациях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подчинения: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  федерального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25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  субъектов Россий-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ской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Федерации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3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организаторы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сестринского дела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     (из стр. 143)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общего числа среднего медперсонала (стр. 143):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акушерки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10" name="TextBox 9"/>
          <p:cNvSpPr txBox="1"/>
          <p:nvPr/>
        </p:nvSpPr>
        <p:spPr>
          <a:xfrm>
            <a:off x="5600701" y="1310261"/>
            <a:ext cx="4819650" cy="224676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по строке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 должны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данным о количестве СМП, представленных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оперативном мониторинге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«Вакансии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по состоянию на 31 декабря 2018 года.</a:t>
            </a:r>
          </a:p>
          <a:p>
            <a:pPr algn="just"/>
            <a:r>
              <a:rPr lang="ru-RU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физические лица без медицинского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1" name="TextBox 10"/>
          <p:cNvSpPr txBox="1"/>
          <p:nvPr/>
        </p:nvSpPr>
        <p:spPr>
          <a:xfrm>
            <a:off x="5586413" y="4316272"/>
            <a:ext cx="4819650" cy="224676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строке 147 показываем количество сотрудников из числа СМП, имеющих сертификат «Организация сестринского дела» или «Управление сестринской деятельностью»</a:t>
            </a:r>
          </a:p>
          <a:p>
            <a:pPr algn="just"/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ПОЛНЯЕТСЯ ВСЯ СТРОКА!!!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695825" y="2091645"/>
            <a:ext cx="890589" cy="282915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11" idx="1"/>
          </p:cNvCxnSpPr>
          <p:nvPr/>
        </p:nvCxnSpPr>
        <p:spPr>
          <a:xfrm flipH="1">
            <a:off x="4695825" y="5439657"/>
            <a:ext cx="890588" cy="113418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2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5800" y="904875"/>
            <a:ext cx="942022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spcAft>
                <a:spcPts val="1200"/>
              </a:spcAft>
              <a:defRPr/>
            </a:pPr>
            <a:r>
              <a:rPr lang="ru-RU" altLang="ru-RU" sz="20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sz="1800" dirty="0" smtClean="0"/>
              <a:t>В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ключаются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сведения по всем категориям персонала медицинской организации</a:t>
            </a:r>
            <a:r>
              <a:rPr lang="ru-RU" sz="1800" i="1" dirty="0"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за исключением  научных 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работников, и независимо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от источников финансирования 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(ОМС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, 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бюджет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и 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внебюджетная деятельность).</a:t>
            </a:r>
          </a:p>
          <a:p>
            <a:pPr algn="just" defTabSz="914400">
              <a:spcAft>
                <a:spcPts val="1200"/>
              </a:spcAft>
              <a:defRPr/>
            </a:pPr>
            <a:r>
              <a:rPr lang="ru-RU" altLang="ru-RU" sz="18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Заполняют все медицинские организации в соответствии со штатным расписанием, утвержденным руководителем медицинской организации в установленном порядке 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и действующим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на 31.12.2018г.</a:t>
            </a:r>
          </a:p>
          <a:p>
            <a:pPr algn="just" defTabSz="914400">
              <a:spcAft>
                <a:spcPts val="1200"/>
              </a:spcAft>
              <a:defRPr/>
            </a:pPr>
            <a:r>
              <a:rPr lang="ru-RU" altLang="ru-RU" sz="18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Структура штатного расписания медицинской организации должна соответствовать приказам, регулирующим деятельность медицинской организации.</a:t>
            </a:r>
          </a:p>
          <a:p>
            <a:pPr algn="just" defTabSz="914400">
              <a:spcAft>
                <a:spcPts val="1200"/>
              </a:spcAft>
              <a:defRPr/>
            </a:pPr>
            <a:r>
              <a:rPr lang="ru-RU" altLang="ru-RU" sz="1800" dirty="0">
                <a:latin typeface="Candara" charset="0"/>
                <a:ea typeface="Candara" charset="0"/>
                <a:cs typeface="Candara" charset="0"/>
              </a:rPr>
              <a:t>📌 В графы 9, 10 и 11 «Число физических лиц основных работников на занятых должностях» включаются только основные работники (т.е. те сотрудники,</a:t>
            </a:r>
            <a:r>
              <a:rPr lang="en-US" altLang="ru-RU" sz="1800" dirty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altLang="ru-RU" sz="1800" dirty="0">
                <a:latin typeface="Candara" charset="0"/>
                <a:ea typeface="Candara" charset="0"/>
                <a:cs typeface="Candara" charset="0"/>
              </a:rPr>
              <a:t>трудовые книжки которых находятся в данной организации).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Если работник работает на неполную ставку и его трудовая книжка находится в медицинской организации, то его показывают как основного работника.</a:t>
            </a:r>
          </a:p>
          <a:p>
            <a:pPr algn="just" defTabSz="914400">
              <a:spcAft>
                <a:spcPts val="1200"/>
              </a:spcAft>
              <a:defRPr/>
            </a:pPr>
            <a:r>
              <a:rPr lang="ru-RU" altLang="ru-RU" sz="18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Внешние 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 и внутренние совместители 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в графы с 9 по 15 не включаются, отражаются только как занятые ставки (графы 4, 6 ,8</a:t>
            </a:r>
            <a:r>
              <a:rPr lang="ru-RU" sz="1800" dirty="0" smtClean="0">
                <a:latin typeface="Candara" charset="0"/>
                <a:ea typeface="Candara" charset="0"/>
                <a:cs typeface="Candara" charset="0"/>
              </a:rPr>
              <a:t>)</a:t>
            </a:r>
            <a:r>
              <a:rPr lang="ru-RU" sz="1800" dirty="0">
                <a:latin typeface="Candara" charset="0"/>
                <a:ea typeface="Candara" charset="0"/>
                <a:cs typeface="Candara" charset="0"/>
              </a:rPr>
              <a:t>.</a:t>
            </a:r>
          </a:p>
          <a:p>
            <a:pPr algn="just" defTabSz="914400">
              <a:spcAft>
                <a:spcPts val="1200"/>
              </a:spcAft>
              <a:defRPr/>
            </a:pPr>
            <a:r>
              <a:rPr lang="ru-RU" altLang="ru-RU" sz="18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sz="1800" b="1" dirty="0">
                <a:latin typeface="Candara" charset="0"/>
                <a:ea typeface="Candara" charset="0"/>
                <a:cs typeface="Candara" charset="0"/>
              </a:rPr>
              <a:t>Лица, </a:t>
            </a:r>
            <a:r>
              <a:rPr lang="ru-RU" sz="1800" b="1" dirty="0" smtClean="0">
                <a:latin typeface="Candara" charset="0"/>
                <a:ea typeface="Candara" charset="0"/>
                <a:cs typeface="Candara" charset="0"/>
              </a:rPr>
              <a:t>находящиеся </a:t>
            </a:r>
            <a:r>
              <a:rPr lang="ru-RU" sz="1800" b="1" dirty="0">
                <a:latin typeface="Candara" charset="0"/>
                <a:ea typeface="Candara" charset="0"/>
                <a:cs typeface="Candara" charset="0"/>
              </a:rPr>
              <a:t>в декретном отпуске или </a:t>
            </a:r>
            <a:r>
              <a:rPr lang="ru-RU" sz="1800" b="1" dirty="0" smtClean="0">
                <a:latin typeface="Candara" charset="0"/>
                <a:ea typeface="Candara" charset="0"/>
                <a:cs typeface="Candara" charset="0"/>
              </a:rPr>
              <a:t>долгосрочном отпуске, </a:t>
            </a:r>
            <a:r>
              <a:rPr lang="ru-RU" sz="1800" b="1" dirty="0">
                <a:latin typeface="Candara" charset="0"/>
                <a:ea typeface="Candara" charset="0"/>
                <a:cs typeface="Candara" charset="0"/>
              </a:rPr>
              <a:t>отражаются  по той должности, на которой они находились в момент </a:t>
            </a:r>
            <a:r>
              <a:rPr lang="ru-RU" sz="1800" b="1" dirty="0" smtClean="0">
                <a:latin typeface="Candara" charset="0"/>
                <a:ea typeface="Candara" charset="0"/>
                <a:cs typeface="Candara" charset="0"/>
              </a:rPr>
              <a:t>ухода (новая графа </a:t>
            </a:r>
            <a:r>
              <a:rPr lang="ru-RU" sz="1800" b="1" dirty="0">
                <a:latin typeface="Candara" charset="0"/>
                <a:ea typeface="Candara" charset="0"/>
                <a:cs typeface="Candara" charset="0"/>
              </a:rPr>
              <a:t>17</a:t>
            </a:r>
            <a:r>
              <a:rPr lang="ru-RU" sz="1800" b="1" dirty="0" smtClean="0">
                <a:latin typeface="Candara" charset="0"/>
                <a:ea typeface="Candara" charset="0"/>
                <a:cs typeface="Candara" charset="0"/>
              </a:rPr>
              <a:t>). Отсутствие по причине временной нетрудоспособности в гр.17 не учитывается.</a:t>
            </a:r>
            <a:endParaRPr lang="ru-RU" sz="1800" b="1" dirty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33375" y="-278"/>
            <a:ext cx="10144125" cy="86498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1100     Должности    и    физические    лица    </a:t>
            </a:r>
            <a:r>
              <a:rPr lang="ru-RU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682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3375" y="1209674"/>
            <a:ext cx="101727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строке 150 «Заведующие»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показываем следующие должности: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заведующий </a:t>
            </a:r>
            <a:r>
              <a:rPr lang="ru-RU" altLang="ru-RU" sz="24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молочной </a:t>
            </a: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кухней,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заведующий </a:t>
            </a:r>
            <a:r>
              <a:rPr lang="ru-RU" altLang="ru-RU" sz="24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здравпунктом –фельдшер (медицинская сестра</a:t>
            </a: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),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заведующий </a:t>
            </a:r>
            <a:r>
              <a:rPr lang="ru-RU" altLang="ru-RU" sz="24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ФАП – фельдшер (акушер, медицинская </a:t>
            </a: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сестра),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заведующий </a:t>
            </a:r>
            <a:r>
              <a:rPr lang="ru-RU" altLang="ru-RU" sz="24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кабинетом </a:t>
            </a:r>
            <a:r>
              <a:rPr lang="ru-RU" altLang="ru-RU" sz="2400" dirty="0" err="1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медпрофилактики</a:t>
            </a:r>
            <a:r>
              <a:rPr lang="ru-RU" altLang="ru-RU" sz="24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 – фельдшер (медицинская </a:t>
            </a: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сестра),</a:t>
            </a:r>
          </a:p>
          <a:p>
            <a:pPr marL="342900" indent="-342900">
              <a:buFontTx/>
              <a:buChar char="-"/>
            </a:pP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заведующий </a:t>
            </a:r>
            <a:r>
              <a:rPr lang="ru-RU" altLang="ru-RU" sz="2400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отделом, отделением, лабораторией, кабинетом </a:t>
            </a:r>
            <a:r>
              <a:rPr lang="ru-RU" altLang="ru-RU" sz="2400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зубопротезирования</a:t>
            </a:r>
          </a:p>
          <a:p>
            <a:endParaRPr lang="ru-RU" altLang="ru-RU" sz="2400" dirty="0" smtClean="0"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строке 157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«инструкторы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лечебной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физкультуре»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графах с 3 по 8 , 17, 18 показываем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штатные и занятые должности ВСЕХ сотрудников на данной должности,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графах 9 – 11, 20 показываем ТОЛЬКО сотрудников, имеющих медицинское образование.</a:t>
            </a:r>
          </a:p>
          <a:p>
            <a:pPr algn="ctr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Удалена строка «Инструкторы по лечебной физкультуре (без среднего медицинского образования)» (ранее строка 213, ф.№30 за 2017 год)</a:t>
            </a:r>
          </a:p>
        </p:txBody>
      </p:sp>
    </p:spTree>
    <p:extLst>
      <p:ext uri="{BB962C8B-B14F-4D97-AF65-F5344CB8AC3E}">
        <p14:creationId xmlns:p14="http://schemas.microsoft.com/office/powerpoint/2010/main" val="9644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741514"/>
              </p:ext>
            </p:extLst>
          </p:nvPr>
        </p:nvGraphicFramePr>
        <p:xfrm>
          <a:off x="496888" y="895353"/>
          <a:ext cx="3389312" cy="6224815"/>
        </p:xfrm>
        <a:graphic>
          <a:graphicData uri="http://schemas.openxmlformats.org/drawingml/2006/table">
            <a:tbl>
              <a:tblPr firstRow="1" firstCol="1" bandRow="1"/>
              <a:tblGrid>
                <a:gridCol w="2836862"/>
                <a:gridCol w="552450"/>
              </a:tblGrid>
              <a:tr h="2564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лаборанты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159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9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в том числе: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лабораторное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дело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160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гистология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717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лабораторная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диагностика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162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бактериология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162.1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2458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судебно-медицинская экспертиза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162.2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51289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медицинские лабораторные техники (фельдшеры-лаборанты)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163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89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в том числе: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лабораторное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дело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164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гистология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165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76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лабораторная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диагностика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166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4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бактериология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166.1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312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судебно-медицинская экспертиза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.2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5219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…..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5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медицинские технологи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198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5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в том числе: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лабораторное 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дело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199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5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гистология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200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24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лабораторная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диагностика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58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бактериология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201.1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 useBgFill="1">
        <p:nvSpPr>
          <p:cNvPr id="7" name="TextBox 6"/>
          <p:cNvSpPr txBox="1"/>
          <p:nvPr/>
        </p:nvSpPr>
        <p:spPr>
          <a:xfrm>
            <a:off x="4772025" y="1062611"/>
            <a:ext cx="5619749" cy="70788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159 графа 9 заполняется автоматически как сумма строк 160-162.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9.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8" name="TextBox 7"/>
          <p:cNvSpPr txBox="1"/>
          <p:nvPr/>
        </p:nvSpPr>
        <p:spPr>
          <a:xfrm>
            <a:off x="4772021" y="2148461"/>
            <a:ext cx="5619749" cy="70788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9 заполняется автоматически как сумма строк 16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9.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10" name="TextBox 9"/>
          <p:cNvSpPr txBox="1"/>
          <p:nvPr/>
        </p:nvSpPr>
        <p:spPr>
          <a:xfrm>
            <a:off x="4772020" y="3204583"/>
            <a:ext cx="5619749" cy="70788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графа 9 заполняется автоматически как сумма строк 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 графа 9.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>
            <a:stCxn id="7" idx="1"/>
          </p:cNvCxnSpPr>
          <p:nvPr/>
        </p:nvCxnSpPr>
        <p:spPr>
          <a:xfrm flipH="1" flipV="1">
            <a:off x="3886200" y="1162050"/>
            <a:ext cx="885825" cy="254504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1"/>
          </p:cNvCxnSpPr>
          <p:nvPr/>
        </p:nvCxnSpPr>
        <p:spPr>
          <a:xfrm flipH="1">
            <a:off x="3886200" y="2502404"/>
            <a:ext cx="885821" cy="450346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3886200" y="3912469"/>
            <a:ext cx="885818" cy="1783481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TextBox 18"/>
          <p:cNvSpPr txBox="1"/>
          <p:nvPr/>
        </p:nvSpPr>
        <p:spPr>
          <a:xfrm>
            <a:off x="4772018" y="4604758"/>
            <a:ext cx="5619749" cy="193899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Типичная ошибка!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«лабораторная диагностика» ОШИБОЧНО показывали в строках «лабораторное дело» и «гистология». Будьте внимательны – уточняйте, какая специальность указана в сертификате.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3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 useBgFill="1">
        <p:nvSpPr>
          <p:cNvPr id="6" name="TextBox 5"/>
          <p:cNvSpPr txBox="1"/>
          <p:nvPr/>
        </p:nvSpPr>
        <p:spPr>
          <a:xfrm>
            <a:off x="4438652" y="1066800"/>
            <a:ext cx="5981700" cy="132343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 как сумма строк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174 по 193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плюс дополнительные строки 193.1 и 193.2.  Так же есть проверка на равенство с суммой строк 168 - 173.1</a:t>
            </a:r>
          </a:p>
        </p:txBody>
      </p:sp>
      <p:cxnSp>
        <p:nvCxnSpPr>
          <p:cNvPr id="7" name="Прямая со стрелкой 6"/>
          <p:cNvCxnSpPr>
            <a:stCxn id="6" idx="1"/>
          </p:cNvCxnSpPr>
          <p:nvPr/>
        </p:nvCxnSpPr>
        <p:spPr>
          <a:xfrm flipH="1" flipV="1">
            <a:off x="3705226" y="1133476"/>
            <a:ext cx="733426" cy="595044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TextBox 14"/>
          <p:cNvSpPr txBox="1"/>
          <p:nvPr/>
        </p:nvSpPr>
        <p:spPr>
          <a:xfrm>
            <a:off x="4438654" y="4933950"/>
            <a:ext cx="5981698" cy="193899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строке 193.1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показываем: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медицинская сестра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строке 193.2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показываем: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сестра,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 участковая врача-фтизиатра,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сестра участковая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>
            <a:stCxn id="15" idx="1"/>
          </p:cNvCxnSpPr>
          <p:nvPr/>
        </p:nvCxnSpPr>
        <p:spPr>
          <a:xfrm flipH="1">
            <a:off x="3705228" y="5903446"/>
            <a:ext cx="733426" cy="735479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6" name="TextBox 25"/>
          <p:cNvSpPr txBox="1"/>
          <p:nvPr/>
        </p:nvSpPr>
        <p:spPr>
          <a:xfrm>
            <a:off x="4438646" y="2775143"/>
            <a:ext cx="5981700" cy="70788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168 - 173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заполняются на основании документа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– сертификата!!!</a:t>
            </a:r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3705225" y="1666965"/>
            <a:ext cx="733423" cy="2924242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4778"/>
              </p:ext>
            </p:extLst>
          </p:nvPr>
        </p:nvGraphicFramePr>
        <p:xfrm>
          <a:off x="361951" y="933450"/>
          <a:ext cx="3362324" cy="5915024"/>
        </p:xfrm>
        <a:graphic>
          <a:graphicData uri="http://schemas.openxmlformats.org/drawingml/2006/table">
            <a:tbl>
              <a:tblPr firstRow="1" firstCol="1" bandRow="1"/>
              <a:tblGrid>
                <a:gridCol w="2796190"/>
                <a:gridCol w="566134"/>
              </a:tblGrid>
              <a:tr h="4299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 медицинские сестры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167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из них: сестринское дело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с высшим медицин-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образованием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168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бакалавры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169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14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управление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сест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ринской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деятель-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ностью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с высшим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медицинским об-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разованием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170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5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по специальности: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организация сест-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ринского дела     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сестринское дело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172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сестринское дело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                 в педиатрии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173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4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иной сертификат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173.1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447554"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из строки 16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анестезисты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174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06">
                <a:tc>
                  <a:txBody>
                    <a:bodyPr/>
                    <a:lstStyle/>
                    <a:p>
                      <a:pPr marL="2882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….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790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по  функциональной диагностике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193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главная медицинская сестра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3.1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279806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иные медицинские сестры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3.2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 useBgFill="1">
        <p:nvSpPr>
          <p:cNvPr id="33" name="TextBox 32"/>
          <p:cNvSpPr txBox="1"/>
          <p:nvPr/>
        </p:nvSpPr>
        <p:spPr>
          <a:xfrm>
            <a:off x="4438654" y="3759496"/>
            <a:ext cx="5981698" cy="70788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строке 173.1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показываем медицинских сестер с иными сертификатами</a:t>
            </a:r>
          </a:p>
        </p:txBody>
      </p:sp>
      <p:cxnSp>
        <p:nvCxnSpPr>
          <p:cNvPr id="34" name="Прямая со стрелкой 33"/>
          <p:cNvCxnSpPr>
            <a:stCxn id="33" idx="1"/>
          </p:cNvCxnSpPr>
          <p:nvPr/>
        </p:nvCxnSpPr>
        <p:spPr>
          <a:xfrm flipH="1">
            <a:off x="3705231" y="4113439"/>
            <a:ext cx="733423" cy="896711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7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74809"/>
              </p:ext>
            </p:extLst>
          </p:nvPr>
        </p:nvGraphicFramePr>
        <p:xfrm>
          <a:off x="534988" y="1333500"/>
          <a:ext cx="4094162" cy="2562710"/>
        </p:xfrm>
        <a:graphic>
          <a:graphicData uri="http://schemas.openxmlformats.org/drawingml/2006/table">
            <a:tbl>
              <a:tblPr firstRow="1" firstCol="1" bandRow="1"/>
              <a:tblGrid>
                <a:gridCol w="3196937"/>
                <a:gridCol w="897225"/>
              </a:tblGrid>
              <a:tr h="40281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помощники  врачей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202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0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из них по специальности:</a:t>
                      </a: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    бактериология 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203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    гигиена и санитария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204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4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    энтомология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205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628">
                <a:tc>
                  <a:txBody>
                    <a:bodyPr/>
                    <a:lstStyle/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эпидемиология</a:t>
                      </a:r>
                      <a:endParaRPr lang="en-US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71755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паразитология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7390" marR="67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206</a:t>
                      </a:r>
                    </a:p>
                  </a:txBody>
                  <a:tcPr marL="67390" marR="673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8" name="TextBox 7"/>
          <p:cNvSpPr txBox="1"/>
          <p:nvPr/>
        </p:nvSpPr>
        <p:spPr>
          <a:xfrm>
            <a:off x="4943473" y="1333500"/>
            <a:ext cx="5476877" cy="5324535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 как сумма строк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Сюда включаются помощники: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врача-эпидемиолога,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врача-паразитолога,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гигиене детей и подростков,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гигиене питания,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гигиене труда,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гигиеническому воспитанию,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коммунальной гигиене,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общей гигиене,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по радиационной гигиене,</a:t>
            </a:r>
          </a:p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энтомолога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т.д.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действующей номенклатурой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</a:t>
            </a:r>
          </a:p>
        </p:txBody>
      </p:sp>
    </p:spTree>
    <p:extLst>
      <p:ext uri="{BB962C8B-B14F-4D97-AF65-F5344CB8AC3E}">
        <p14:creationId xmlns:p14="http://schemas.microsoft.com/office/powerpoint/2010/main" val="20232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92198"/>
              </p:ext>
            </p:extLst>
          </p:nvPr>
        </p:nvGraphicFramePr>
        <p:xfrm>
          <a:off x="534989" y="1009651"/>
          <a:ext cx="3408362" cy="4574461"/>
        </p:xfrm>
        <a:graphic>
          <a:graphicData uri="http://schemas.openxmlformats.org/drawingml/2006/table">
            <a:tbl>
              <a:tblPr firstRow="1" firstCol="1" bandRow="1"/>
              <a:tblGrid>
                <a:gridCol w="2693986"/>
                <a:gridCol w="714376"/>
              </a:tblGrid>
              <a:tr h="440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Младший медперсонал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217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3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из них: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младшие медицин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кие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сестры по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уходу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больным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218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санитары 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219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        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   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сестра-хозяйка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219.1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фасовщик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219.2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4005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Прочий персонал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220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14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из них:  социальные </a:t>
                      </a:r>
                    </a:p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          работники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221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              водители скорой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медицинской 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помощи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222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612"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       ИТ-специалисты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223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6" name="TextBox 5"/>
          <p:cNvSpPr txBox="1"/>
          <p:nvPr/>
        </p:nvSpPr>
        <p:spPr>
          <a:xfrm>
            <a:off x="4943472" y="981075"/>
            <a:ext cx="5476877" cy="960328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считается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 как сумма строк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219.2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" name="Прямая со стрелкой 6"/>
          <p:cNvCxnSpPr>
            <a:stCxn id="6" idx="1"/>
          </p:cNvCxnSpPr>
          <p:nvPr/>
        </p:nvCxnSpPr>
        <p:spPr>
          <a:xfrm flipH="1" flipV="1">
            <a:off x="3914775" y="1228725"/>
            <a:ext cx="1028697" cy="232514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TextBox 10"/>
          <p:cNvSpPr txBox="1"/>
          <p:nvPr/>
        </p:nvSpPr>
        <p:spPr>
          <a:xfrm>
            <a:off x="4943471" y="3200400"/>
            <a:ext cx="5476877" cy="1015663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- 223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заполняются автоматически из закладки «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Прочие»</a:t>
            </a:r>
          </a:p>
        </p:txBody>
      </p:sp>
      <p:cxnSp>
        <p:nvCxnSpPr>
          <p:cNvPr id="12" name="Прямая со стрелкой 11"/>
          <p:cNvCxnSpPr>
            <a:stCxn id="11" idx="1"/>
          </p:cNvCxnSpPr>
          <p:nvPr/>
        </p:nvCxnSpPr>
        <p:spPr>
          <a:xfrm flipH="1">
            <a:off x="3914775" y="3708232"/>
            <a:ext cx="1028696" cy="0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555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1101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изменена!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286219"/>
              </p:ext>
            </p:extLst>
          </p:nvPr>
        </p:nvGraphicFramePr>
        <p:xfrm>
          <a:off x="405606" y="1038225"/>
          <a:ext cx="9995694" cy="2600324"/>
        </p:xfrm>
        <a:graphic>
          <a:graphicData uri="http://schemas.openxmlformats.org/drawingml/2006/table">
            <a:tbl>
              <a:tblPr firstRow="1" firstCol="1" bandRow="1"/>
              <a:tblGrid>
                <a:gridCol w="5242719"/>
                <a:gridCol w="923925"/>
                <a:gridCol w="1123950"/>
                <a:gridCol w="1133475"/>
                <a:gridCol w="1571625"/>
              </a:tblGrid>
              <a:tr h="47219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Должности и физические лица отделений (кабинетов) профилактики (из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строки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Должностей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Физических 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892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штатных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занятых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врачей (из стр.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среднего медицинского персонала (из стр.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143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7" name="TextBox 6"/>
          <p:cNvSpPr txBox="1"/>
          <p:nvPr/>
        </p:nvSpPr>
        <p:spPr>
          <a:xfrm>
            <a:off x="1504950" y="3933823"/>
            <a:ext cx="7972425" cy="2554545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и физических лиц в отделениях (кабинетах)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профилактики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когда организован кабинет, то есть: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него помещение 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аппаратура и оборудование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учет в установленном порядке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положение о кабинете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штатном расписании предусмотрен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12066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094839"/>
              </p:ext>
            </p:extLst>
          </p:nvPr>
        </p:nvGraphicFramePr>
        <p:xfrm>
          <a:off x="350043" y="1142999"/>
          <a:ext cx="9991725" cy="4305300"/>
        </p:xfrm>
        <a:graphic>
          <a:graphicData uri="http://schemas.openxmlformats.org/drawingml/2006/table">
            <a:tbl>
              <a:tblPr firstRow="1" firstCol="1" bandRow="1"/>
              <a:tblGrid>
                <a:gridCol w="5183982"/>
                <a:gridCol w="638175"/>
                <a:gridCol w="1362075"/>
                <a:gridCol w="1264443"/>
                <a:gridCol w="1543050"/>
              </a:tblGrid>
              <a:tr h="56061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Средний медицинский персонал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ФАПов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, ФП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(из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Должностей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физических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лиц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51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штатных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занятых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1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Средний медицинский персонал </a:t>
                      </a:r>
                      <a:r>
                        <a:rPr lang="ru-RU" sz="1800" dirty="0" err="1">
                          <a:effectLst/>
                          <a:latin typeface="Times New Roman"/>
                          <a:ea typeface="Times New Roman"/>
                        </a:rPr>
                        <a:t>ФАПов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, ФП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из них: фельдшеры (включая заведующих)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6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акушерки (включая заведующих)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6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медицинские сестры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изменена!</a:t>
            </a:r>
          </a:p>
        </p:txBody>
      </p:sp>
      <p:sp useBgFill="1">
        <p:nvSpPr>
          <p:cNvPr id="7" name="TextBox 6"/>
          <p:cNvSpPr txBox="1"/>
          <p:nvPr/>
        </p:nvSpPr>
        <p:spPr>
          <a:xfrm>
            <a:off x="6286499" y="3534846"/>
            <a:ext cx="3895726" cy="36933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не более т.1100 стр.</a:t>
            </a:r>
            <a:r>
              <a:rPr lang="en-US" sz="1800" dirty="0" smtClean="0"/>
              <a:t>151+208 </a:t>
            </a:r>
            <a:r>
              <a:rPr lang="ru-RU" sz="1800" dirty="0" smtClean="0"/>
              <a:t>гр.5,6,10</a:t>
            </a:r>
            <a:endParaRPr lang="ru-RU" sz="1800" dirty="0"/>
          </a:p>
        </p:txBody>
      </p:sp>
      <p:sp useBgFill="1">
        <p:nvSpPr>
          <p:cNvPr id="8" name="TextBox 7"/>
          <p:cNvSpPr txBox="1"/>
          <p:nvPr/>
        </p:nvSpPr>
        <p:spPr>
          <a:xfrm>
            <a:off x="6286501" y="4304048"/>
            <a:ext cx="3895725" cy="36933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/>
              <a:t>н</a:t>
            </a:r>
            <a:r>
              <a:rPr lang="ru-RU" sz="1800" dirty="0" smtClean="0"/>
              <a:t>е более т.1100 </a:t>
            </a:r>
            <a:r>
              <a:rPr lang="ru-RU" sz="1800" dirty="0"/>
              <a:t>стр.</a:t>
            </a:r>
            <a:r>
              <a:rPr lang="en-US" sz="1800" dirty="0" smtClean="0"/>
              <a:t>151+148 </a:t>
            </a:r>
            <a:r>
              <a:rPr lang="ru-RU" sz="1800" dirty="0" smtClean="0"/>
              <a:t>гр.5,6,10</a:t>
            </a:r>
            <a:endParaRPr lang="ru-RU" sz="1800" dirty="0"/>
          </a:p>
        </p:txBody>
      </p:sp>
      <p:sp useBgFill="1">
        <p:nvSpPr>
          <p:cNvPr id="9" name="TextBox 8"/>
          <p:cNvSpPr txBox="1"/>
          <p:nvPr/>
        </p:nvSpPr>
        <p:spPr>
          <a:xfrm>
            <a:off x="6286500" y="2841365"/>
            <a:ext cx="3895725" cy="36933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не более т.1100 </a:t>
            </a:r>
            <a:r>
              <a:rPr lang="ru-RU" sz="1800" dirty="0" smtClean="0"/>
              <a:t>стр.151+143</a:t>
            </a:r>
            <a:r>
              <a:rPr lang="en-US" sz="1800" dirty="0" smtClean="0"/>
              <a:t> </a:t>
            </a:r>
            <a:r>
              <a:rPr lang="ru-RU" sz="1800" dirty="0" smtClean="0"/>
              <a:t>гр.5,6,10</a:t>
            </a:r>
          </a:p>
        </p:txBody>
      </p:sp>
      <p:sp useBgFill="1">
        <p:nvSpPr>
          <p:cNvPr id="11" name="TextBox 10"/>
          <p:cNvSpPr txBox="1"/>
          <p:nvPr/>
        </p:nvSpPr>
        <p:spPr>
          <a:xfrm>
            <a:off x="6286501" y="4949605"/>
            <a:ext cx="3895725" cy="36933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не более т.1100 </a:t>
            </a:r>
            <a:r>
              <a:rPr lang="ru-RU" sz="1800" dirty="0" smtClean="0"/>
              <a:t>стр.151+</a:t>
            </a:r>
            <a:r>
              <a:rPr lang="en-US" sz="1800" dirty="0" smtClean="0"/>
              <a:t>167 </a:t>
            </a:r>
            <a:r>
              <a:rPr lang="ru-RU" sz="1800" dirty="0" smtClean="0"/>
              <a:t>гр.5,6,10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2822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1103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медицинский персонал смотровых кабинетов (из таблицы 1100)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89855"/>
              </p:ext>
            </p:extLst>
          </p:nvPr>
        </p:nvGraphicFramePr>
        <p:xfrm>
          <a:off x="313849" y="1042194"/>
          <a:ext cx="9973151" cy="2834481"/>
        </p:xfrm>
        <a:graphic>
          <a:graphicData uri="http://schemas.openxmlformats.org/drawingml/2006/table">
            <a:tbl>
              <a:tblPr firstRow="1" firstCol="1" bandRow="1"/>
              <a:tblGrid>
                <a:gridCol w="7401401"/>
                <a:gridCol w="936348"/>
                <a:gridCol w="1635402"/>
              </a:tblGrid>
              <a:tr h="6695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Средний медицинский персонал смотровых кабинетов (из таблицы 1100)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Число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4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20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" dirty="0">
                          <a:effectLst/>
                          <a:latin typeface="Times New Roman"/>
                          <a:ea typeface="Times New Roman"/>
                        </a:rPr>
                        <a:t>Из общего числа должностей среднего медицинского персонала (стр.  </a:t>
                      </a:r>
                      <a:r>
                        <a:rPr lang="ru-RU" sz="1800" b="1" spc="-10" dirty="0">
                          <a:effectLst/>
                          <a:latin typeface="Times New Roman"/>
                          <a:ea typeface="Times New Roman"/>
                        </a:rPr>
                        <a:t>143</a:t>
                      </a:r>
                      <a:r>
                        <a:rPr lang="ru-RU" sz="1800" spc="-10" dirty="0">
                          <a:effectLst/>
                          <a:latin typeface="Times New Roman"/>
                          <a:ea typeface="Times New Roman"/>
                        </a:rPr>
                        <a:t>) – в смотровом кабинете, </a:t>
                      </a:r>
                      <a:r>
                        <a:rPr lang="ru-RU" sz="1800" spc="-10" dirty="0" err="1">
                          <a:effectLst/>
                          <a:latin typeface="Times New Roman"/>
                          <a:ea typeface="Times New Roman"/>
                        </a:rPr>
                        <a:t>ед</a:t>
                      </a: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штатных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занятых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1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физических лиц основных работников на занятых должностях, чел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7" name="TextBox 6"/>
          <p:cNvSpPr txBox="1"/>
          <p:nvPr/>
        </p:nvSpPr>
        <p:spPr>
          <a:xfrm>
            <a:off x="8791575" y="2472801"/>
            <a:ext cx="1362075" cy="120032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не более т.1100 стр.143</a:t>
            </a:r>
            <a:r>
              <a:rPr lang="en-US" sz="1800" dirty="0" smtClean="0"/>
              <a:t> </a:t>
            </a:r>
            <a:r>
              <a:rPr lang="ru-RU" sz="1800" dirty="0" smtClean="0"/>
              <a:t>гр.5,</a:t>
            </a:r>
            <a:r>
              <a:rPr lang="en-US" sz="1800" dirty="0" smtClean="0"/>
              <a:t> </a:t>
            </a:r>
            <a:r>
              <a:rPr lang="ru-RU" sz="1800" dirty="0" smtClean="0"/>
              <a:t>6,</a:t>
            </a:r>
            <a:r>
              <a:rPr lang="en-US" sz="1800" dirty="0" smtClean="0"/>
              <a:t> </a:t>
            </a:r>
            <a:r>
              <a:rPr lang="ru-RU" sz="1800" dirty="0" smtClean="0"/>
              <a:t>10</a:t>
            </a:r>
          </a:p>
        </p:txBody>
      </p:sp>
      <p:sp useBgFill="1">
        <p:nvSpPr>
          <p:cNvPr id="8" name="TextBox 7"/>
          <p:cNvSpPr txBox="1"/>
          <p:nvPr/>
        </p:nvSpPr>
        <p:spPr>
          <a:xfrm>
            <a:off x="1500187" y="4124323"/>
            <a:ext cx="7972425" cy="224676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 и физических лиц в смотровых кабинетах указываем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когда организован кабинет, то есть: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него помещение 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аппаратура и оборудование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учет в установленном порядке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положение о кабинете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штатном расписании предусмотрен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8992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1105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станций (отделений) скорой медицинской помощи (из таблицы 1100)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14918"/>
              </p:ext>
            </p:extLst>
          </p:nvPr>
        </p:nvGraphicFramePr>
        <p:xfrm>
          <a:off x="352428" y="1047748"/>
          <a:ext cx="9972674" cy="3882400"/>
        </p:xfrm>
        <a:graphic>
          <a:graphicData uri="http://schemas.openxmlformats.org/drawingml/2006/table">
            <a:tbl>
              <a:tblPr firstRow="1" firstCol="1" bandRow="1"/>
              <a:tblGrid>
                <a:gridCol w="3505197"/>
                <a:gridCol w="600075"/>
                <a:gridCol w="914400"/>
                <a:gridCol w="828675"/>
                <a:gridCol w="1466850"/>
                <a:gridCol w="1600200"/>
                <a:gridCol w="1057277"/>
              </a:tblGrid>
              <a:tr h="41495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Персонал станций (отделений) скорой медицинской помощи (из таблицы 1100)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строки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из них: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4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врачи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средний медицинский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персонал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младший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медицинский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персонал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прочий персонал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Из общего числа должностей, ед: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штатных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8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занятых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физических лиц основных работников на занятых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должностях, чел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23" marR="6852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6" name="TextBox 5"/>
          <p:cNvSpPr txBox="1"/>
          <p:nvPr/>
        </p:nvSpPr>
        <p:spPr>
          <a:xfrm>
            <a:off x="914400" y="5132723"/>
            <a:ext cx="8905875" cy="1384995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Данную таблицу заполняет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 «Станция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скорой и неотложной медицинской помощи им. А.С.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Пучкова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ДЗМ»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1107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 медицинских организаций, оказывающих медицинскую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17361"/>
              </p:ext>
            </p:extLst>
          </p:nvPr>
        </p:nvGraphicFramePr>
        <p:xfrm>
          <a:off x="281146" y="1254917"/>
          <a:ext cx="9929655" cy="2588720"/>
        </p:xfrm>
        <a:graphic>
          <a:graphicData uri="http://schemas.openxmlformats.org/drawingml/2006/table">
            <a:tbl>
              <a:tblPr firstRow="1" firstCol="1" bandRow="1"/>
              <a:tblGrid>
                <a:gridCol w="7481729"/>
                <a:gridCol w="863609"/>
                <a:gridCol w="1584317"/>
              </a:tblGrid>
              <a:tr h="4769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Участки медицинских организаций, оказывающих медицинскую помощь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 амбулаторных условиях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Число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Врачебные терапевтические участки, 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marL="160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из них:  комплексные участки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малокомплектные участки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Участки врача общей практики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Педиатрические участки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440">
                <a:tc>
                  <a:txBody>
                    <a:bodyPr/>
                    <a:lstStyle/>
                    <a:p>
                      <a:pPr indent="1701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из них:  малокомплектные участки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8" name="TextBox 7"/>
          <p:cNvSpPr txBox="1"/>
          <p:nvPr/>
        </p:nvSpPr>
        <p:spPr>
          <a:xfrm>
            <a:off x="676276" y="4383623"/>
            <a:ext cx="9277350" cy="1815882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участков должно быть равно числу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штатных должностей участковых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</a:t>
            </a: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отражаются только в целых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4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7650" y="-278"/>
            <a:ext cx="10144125" cy="86498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1100     Должности   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физические    лица   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endParaRPr lang="ru-RU" sz="2400" b="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03776"/>
              </p:ext>
            </p:extLst>
          </p:nvPr>
        </p:nvGraphicFramePr>
        <p:xfrm>
          <a:off x="249236" y="1048449"/>
          <a:ext cx="10085388" cy="3694112"/>
        </p:xfrm>
        <a:graphic>
          <a:graphicData uri="http://schemas.openxmlformats.org/drawingml/2006/table">
            <a:tbl>
              <a:tblPr firstRow="1" firstCol="1" bandRow="1"/>
              <a:tblGrid>
                <a:gridCol w="903289"/>
                <a:gridCol w="419100"/>
                <a:gridCol w="781050"/>
                <a:gridCol w="771525"/>
                <a:gridCol w="552450"/>
                <a:gridCol w="504825"/>
                <a:gridCol w="523875"/>
                <a:gridCol w="485775"/>
                <a:gridCol w="895350"/>
                <a:gridCol w="1019175"/>
                <a:gridCol w="1019175"/>
                <a:gridCol w="276225"/>
                <a:gridCol w="523875"/>
                <a:gridCol w="504825"/>
                <a:gridCol w="904874"/>
              </a:tblGrid>
              <a:tr h="52969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должности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специаль-ности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№ стро-ки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853" marR="3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должностей         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целом</a:t>
                      </a:r>
                      <a:r>
                        <a:rPr lang="ru-RU" sz="105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организации, ед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Число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физических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лиц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основных работников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 занятых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должностях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чел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должностей в медицинских организациях </a:t>
                      </a:r>
                      <a:r>
                        <a:rPr lang="ru-RU" sz="12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особого типа или санаторно-курортных</a:t>
                      </a:r>
                      <a:endParaRPr lang="ru-RU" sz="12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подразделе</a:t>
                      </a: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ниях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оказывающих медицинскую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помощь в </a:t>
                      </a:r>
                      <a:r>
                        <a:rPr lang="ru-RU" sz="1050" b="1" u="sng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амбулаторных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условиях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подразделе</a:t>
                      </a: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ниях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оказывающих медицинскую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помощь в </a:t>
                      </a:r>
                      <a:r>
                        <a:rPr lang="ru-RU" sz="1050" b="1" u="sng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стационарных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условиях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подраз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-делениях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оказывающих медицинскую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помощь в </a:t>
                      </a:r>
                      <a:r>
                        <a:rPr lang="ru-RU" sz="1050" b="1" u="sng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амбулаторных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условиях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5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подраз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-делениях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оказывающих медицинскую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помощь в </a:t>
                      </a:r>
                      <a:r>
                        <a:rPr lang="ru-RU" sz="1050" b="1" u="sng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стационарных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условиях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75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038" marR="660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штат-</a:t>
                      </a:r>
                      <a:r>
                        <a:rPr lang="ru-RU" sz="1100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ных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заня-тых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физических лиц основных работников на занятых должностях (из гр.9)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5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штатных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занятых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штат-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ных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заня-тых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853" marR="348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штат-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ных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заня-тых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….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гр.5+7+18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гр.6+8+19</a:t>
                      </a:r>
                      <a:endParaRPr lang="ru-RU" sz="105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гр.10+11+20</a:t>
                      </a: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038" marR="660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7174" y="5029200"/>
            <a:ext cx="2809875" cy="1200329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В </a:t>
            </a:r>
            <a:r>
              <a:rPr lang="ru-RU" sz="1800" dirty="0"/>
              <a:t>графах 3 и 4 </a:t>
            </a:r>
            <a:r>
              <a:rPr lang="ru-RU" sz="1800" dirty="0" smtClean="0"/>
              <a:t>показываем </a:t>
            </a:r>
            <a:r>
              <a:rPr lang="ru-RU" sz="1800" b="1" u="sng" dirty="0"/>
              <a:t>общую</a:t>
            </a:r>
            <a:r>
              <a:rPr lang="ru-RU" sz="1800" dirty="0"/>
              <a:t> штатную численность персонала в целом по </a:t>
            </a:r>
            <a:r>
              <a:rPr lang="ru-RU" sz="1800" dirty="0" smtClean="0"/>
              <a:t>организации</a:t>
            </a:r>
            <a:endParaRPr lang="ru-RU" sz="1800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3219448" y="5029200"/>
            <a:ext cx="3276602" cy="175432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/>
              <a:t>В графах 5 и 6 (из граф 3 и 4 соответственно) показываем штатную численность подразделений,  оказывающих медицинскую помощь в </a:t>
            </a:r>
            <a:r>
              <a:rPr lang="ru-RU" sz="1800" b="1" u="sng" dirty="0"/>
              <a:t>амбулаторных</a:t>
            </a:r>
            <a:r>
              <a:rPr lang="ru-RU" sz="1800" dirty="0"/>
              <a:t> условиях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9" name="TextBox 8"/>
          <p:cNvSpPr txBox="1"/>
          <p:nvPr/>
        </p:nvSpPr>
        <p:spPr>
          <a:xfrm>
            <a:off x="6753223" y="5029200"/>
            <a:ext cx="3276602" cy="175432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800" dirty="0"/>
              <a:t>В графах 7 и 8 (из граф 3 и 4 соответственно) показываем штатную численность подразделений, оказывающих медицинскую помощь в </a:t>
            </a:r>
            <a:r>
              <a:rPr lang="ru-RU" sz="1800" b="1" u="sng" dirty="0"/>
              <a:t>стационарных</a:t>
            </a:r>
            <a:r>
              <a:rPr lang="ru-RU" sz="1800" dirty="0"/>
              <a:t>  условиях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895350" y="2524126"/>
            <a:ext cx="1104900" cy="2505074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629025" y="2867025"/>
            <a:ext cx="371476" cy="2162175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5038726" y="2867026"/>
            <a:ext cx="2428874" cy="2162174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7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численности населения на участке </a:t>
            </a:r>
          </a:p>
        </p:txBody>
      </p:sp>
      <p:sp useBgFill="1">
        <p:nvSpPr>
          <p:cNvPr id="7" name="TextBox 6"/>
          <p:cNvSpPr txBox="1"/>
          <p:nvPr/>
        </p:nvSpPr>
        <p:spPr>
          <a:xfrm>
            <a:off x="333373" y="1068923"/>
            <a:ext cx="9934575" cy="5324535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 с  приказом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15.05.2012 № 543н “Об утверждении положения об организации оказания первичной медико-санитарной помощи взрослому населению” в амбулаторно-поликлинических учреждениях могут быть организованы следующие участки: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терапевтический, с численностью прикрепленного взрослого населения (18 лет и старше) в количестве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врача общей практики, с численностью прикрепленного взрослого населения (18 лет и старше) в количестве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врача, с численностью прикрепленного взрослого и детского населения в количестве 1500 чел.;</a:t>
            </a:r>
          </a:p>
          <a:p>
            <a:pPr marL="342900" indent="-342900" algn="just">
              <a:buFont typeface="Times New Roman" panose="02020603050405020304" pitchFamily="18" charset="0"/>
              <a:buChar char="-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терапевтический, с численностью прикрепленного населения (взрослого и детского) в количестве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чел.</a:t>
            </a:r>
          </a:p>
          <a:p>
            <a:pPr algn="just"/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приказом Минздрава России от 16.04.2012 №366н "Об утверждении Порядка оказания педиатрической помощи" рекомендовано на 1 врача-педиатра участкового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прикрепленного детского населения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595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1108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029441"/>
              </p:ext>
            </p:extLst>
          </p:nvPr>
        </p:nvGraphicFramePr>
        <p:xfrm>
          <a:off x="233377" y="1105694"/>
          <a:ext cx="10005997" cy="954775"/>
        </p:xfrm>
        <a:graphic>
          <a:graphicData uri="http://schemas.openxmlformats.org/drawingml/2006/table">
            <a:tbl>
              <a:tblPr firstRow="1" firstCol="1" bandRow="1"/>
              <a:tblGrid>
                <a:gridCol w="1417075"/>
                <a:gridCol w="1735507"/>
                <a:gridCol w="2467594"/>
                <a:gridCol w="1887044"/>
                <a:gridCol w="236986"/>
                <a:gridCol w="1913666"/>
                <a:gridCol w="348125"/>
              </a:tblGrid>
              <a:tr h="494506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Число физических лиц медицинских работников на комплексных врачебных участках – фельдшеров  1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акушерок  2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</a:rPr>
                        <a:t>, медицинских сестер  3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243138" y="4030663"/>
            <a:ext cx="10691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7" name="TextBox 6"/>
          <p:cNvSpPr txBox="1"/>
          <p:nvPr/>
        </p:nvSpPr>
        <p:spPr>
          <a:xfrm>
            <a:off x="333373" y="2752357"/>
            <a:ext cx="9934575" cy="3508653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терапевтический участок формируется из населения врачебного участка с недостаточной численностью прикрепленного населения (малокомплектный участок) или населения, обслуживаемого врачом-терапевтом амбулатории и населения, обслуживаемого фельдшерско-акушерскими пунктами (фельдшерскими пунктами)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терапевтический участок – обслуживается врачом терапевтом участковым, медсестрой и фельдшером (акушеркой), ФАП, ФП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малокомплектным участкам относят участки,  численность прикрепленного населения на которых на 200 человек ниже установленных нормативов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Times New Roman" panose="02020603050405020304" pitchFamily="18" charset="0"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Times New Roman" panose="02020603050405020304" pitchFamily="18" charset="0"/>
              <a:buChar char="-"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ЗАПОЛНЯЕМ – В ГОРОДЕ МОСКВА ИХ НЕТ!!!</a:t>
            </a: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806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78"/>
            <a:ext cx="10691813" cy="86498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1109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полных лет по состоянию на конец отчетного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62811"/>
              </p:ext>
            </p:extLst>
          </p:nvPr>
        </p:nvGraphicFramePr>
        <p:xfrm>
          <a:off x="257969" y="1028700"/>
          <a:ext cx="10038558" cy="5657855"/>
        </p:xfrm>
        <a:graphic>
          <a:graphicData uri="http://schemas.openxmlformats.org/drawingml/2006/table">
            <a:tbl>
              <a:tblPr firstRow="1" firstCol="1" bandRow="1"/>
              <a:tblGrid>
                <a:gridCol w="2971006"/>
                <a:gridCol w="685800"/>
                <a:gridCol w="519537"/>
                <a:gridCol w="834932"/>
                <a:gridCol w="726247"/>
                <a:gridCol w="716980"/>
                <a:gridCol w="716980"/>
                <a:gridCol w="716980"/>
                <a:gridCol w="1075048"/>
                <a:gridCol w="1075048"/>
              </a:tblGrid>
              <a:tr h="452642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Медицинские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фармацевтические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работники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№ 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Пол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Число полных лет по состоянию на конец отчетного года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до 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36-45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46-50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51-55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56-60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61 и более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Врачи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39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в том числе по организации здравоохранения (на должностях руководителей и их заместителей)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Провизоры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Средние медицинские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работники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Фармацевты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Специалисты с высшим немедицинским образованием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 useBgFill="1">
        <p:nvSpPr>
          <p:cNvPr id="9" name="TextBox 8"/>
          <p:cNvSpPr txBox="1"/>
          <p:nvPr/>
        </p:nvSpPr>
        <p:spPr>
          <a:xfrm>
            <a:off x="4800598" y="2510246"/>
            <a:ext cx="4067178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т.1100 стр. 1 графа  9</a:t>
            </a:r>
          </a:p>
        </p:txBody>
      </p:sp>
      <p:sp useBgFill="1">
        <p:nvSpPr>
          <p:cNvPr id="10" name="TextBox 9"/>
          <p:cNvSpPr txBox="1"/>
          <p:nvPr/>
        </p:nvSpPr>
        <p:spPr>
          <a:xfrm>
            <a:off x="4800599" y="4986746"/>
            <a:ext cx="4067177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т.1100 стр. 1</a:t>
            </a:r>
            <a:r>
              <a:rPr lang="en-US" sz="2000" dirty="0" smtClean="0"/>
              <a:t>43</a:t>
            </a:r>
            <a:r>
              <a:rPr lang="ru-RU" sz="2000" dirty="0" smtClean="0"/>
              <a:t> графа  9</a:t>
            </a:r>
          </a:p>
        </p:txBody>
      </p:sp>
      <p:sp useBgFill="1">
        <p:nvSpPr>
          <p:cNvPr id="11" name="TextBox 10"/>
          <p:cNvSpPr txBox="1"/>
          <p:nvPr/>
        </p:nvSpPr>
        <p:spPr>
          <a:xfrm>
            <a:off x="4800599" y="5588923"/>
            <a:ext cx="4067177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т.1100 стр. </a:t>
            </a:r>
            <a:r>
              <a:rPr lang="en-US" sz="2000" dirty="0" smtClean="0"/>
              <a:t>2</a:t>
            </a:r>
            <a:r>
              <a:rPr lang="ru-RU" sz="2000" dirty="0" smtClean="0"/>
              <a:t>1</a:t>
            </a:r>
            <a:r>
              <a:rPr lang="en-US" sz="2000" dirty="0" smtClean="0"/>
              <a:t>3</a:t>
            </a:r>
            <a:r>
              <a:rPr lang="ru-RU" sz="2000" dirty="0" smtClean="0"/>
              <a:t> графа  9</a:t>
            </a:r>
          </a:p>
        </p:txBody>
      </p:sp>
      <p:sp useBgFill="1">
        <p:nvSpPr>
          <p:cNvPr id="12" name="TextBox 11"/>
          <p:cNvSpPr txBox="1"/>
          <p:nvPr/>
        </p:nvSpPr>
        <p:spPr>
          <a:xfrm>
            <a:off x="4800599" y="6179548"/>
            <a:ext cx="4067177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т.1100 стр. 1</a:t>
            </a:r>
            <a:r>
              <a:rPr lang="en-US" sz="2000" dirty="0" smtClean="0"/>
              <a:t>27</a:t>
            </a:r>
            <a:r>
              <a:rPr lang="ru-RU" sz="2000" dirty="0" smtClean="0"/>
              <a:t> графа  9</a:t>
            </a:r>
          </a:p>
        </p:txBody>
      </p:sp>
      <p:sp useBgFill="1">
        <p:nvSpPr>
          <p:cNvPr id="13" name="TextBox 12"/>
          <p:cNvSpPr txBox="1"/>
          <p:nvPr/>
        </p:nvSpPr>
        <p:spPr>
          <a:xfrm>
            <a:off x="4800599" y="4341223"/>
            <a:ext cx="4067177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т.1100 стр. 1</a:t>
            </a:r>
            <a:r>
              <a:rPr lang="en-US" sz="2000" dirty="0" smtClean="0"/>
              <a:t>39</a:t>
            </a:r>
            <a:r>
              <a:rPr lang="ru-RU" sz="2000" dirty="0" smtClean="0"/>
              <a:t> графа  9</a:t>
            </a:r>
          </a:p>
        </p:txBody>
      </p:sp>
      <p:sp useBgFill="1">
        <p:nvSpPr>
          <p:cNvPr id="14" name="TextBox 13"/>
          <p:cNvSpPr txBox="1"/>
          <p:nvPr/>
        </p:nvSpPr>
        <p:spPr>
          <a:xfrm>
            <a:off x="4800599" y="3419445"/>
            <a:ext cx="4067177" cy="400110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т.1100 стр. 4 графа  9</a:t>
            </a: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4438648" y="2445898"/>
            <a:ext cx="257174" cy="533310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4438648" y="6112948"/>
            <a:ext cx="257174" cy="533310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ая фигурная скобка 17"/>
          <p:cNvSpPr/>
          <p:nvPr/>
        </p:nvSpPr>
        <p:spPr>
          <a:xfrm>
            <a:off x="4438649" y="5522323"/>
            <a:ext cx="257174" cy="533310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4438646" y="4912798"/>
            <a:ext cx="257174" cy="533310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4438646" y="4263056"/>
            <a:ext cx="257174" cy="533310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ая фигурная скобка 20"/>
          <p:cNvSpPr/>
          <p:nvPr/>
        </p:nvSpPr>
        <p:spPr>
          <a:xfrm>
            <a:off x="4438649" y="3076575"/>
            <a:ext cx="257168" cy="1085850"/>
          </a:xfrm>
          <a:prstGeom prst="rightBrace">
            <a:avLst>
              <a:gd name="adj1" fmla="val 65476"/>
              <a:gd name="adj2" fmla="val 50000"/>
            </a:avLst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615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 txBox="1">
            <a:spLocks/>
          </p:cNvSpPr>
          <p:nvPr/>
        </p:nvSpPr>
        <p:spPr>
          <a:xfrm>
            <a:off x="721806" y="536712"/>
            <a:ext cx="8784976" cy="61594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Font typeface="Arial" pitchFamily="34" charset="0"/>
              <a:buNone/>
            </a:pPr>
            <a:endParaRPr lang="ru-RU" sz="2000" b="1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b="1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Людмила </a:t>
            </a:r>
            <a:r>
              <a:rPr lang="ru-RU" sz="3000" b="1" dirty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Владимировна Григорьева </a:t>
            </a:r>
            <a:endParaRPr lang="ru-RU" sz="3000" b="1" dirty="0" smtClean="0"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  <a:hlinkClick r:id="rId2"/>
              </a:rPr>
              <a:t>GrigorievaLV1@zdrav.mos.ru</a:t>
            </a:r>
            <a:endParaRPr lang="ru-RU" sz="3000" u="sng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ru-RU" sz="2200" u="sng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000" b="1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Инна Михайловна Клещунова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  <a:hlinkClick r:id="rId3"/>
              </a:rPr>
              <a:t>KleschunovaIM@zdrav.mos.ru</a:t>
            </a:r>
            <a:endParaRPr lang="ru-RU" sz="3000" u="sng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000" u="sng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3000" b="1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Наталья Владимировна Михайлова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000" dirty="0" smtClean="0">
                <a:solidFill>
                  <a:srgbClr val="7030A0"/>
                </a:solidFill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  <a:hlinkClick r:id="rId3"/>
              </a:rPr>
              <a:t>MikhaylovaNV7@zdrav.mos.ru</a:t>
            </a:r>
            <a:endParaRPr lang="ru-RU" sz="3000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spcAft>
                <a:spcPts val="1200"/>
              </a:spcAft>
              <a:buNone/>
            </a:pPr>
            <a:endParaRPr lang="en-US" sz="3000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3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ru-RU" sz="2800" b="1" dirty="0" smtClean="0">
                <a:latin typeface="Times New Roman" panose="02020603050405020304" pitchFamily="18" charset="0"/>
                <a:ea typeface="Century Gothic" charset="0"/>
                <a:cs typeface="Times New Roman" panose="02020603050405020304" pitchFamily="18" charset="0"/>
              </a:rPr>
              <a:t>Телефон для консультаций - 8-495-530-12-69 </a:t>
            </a:r>
            <a:endParaRPr lang="ru-RU" sz="3000" dirty="0" smtClean="0">
              <a:solidFill>
                <a:srgbClr val="7030A0"/>
              </a:solidFill>
              <a:latin typeface="Times New Roman" panose="02020603050405020304" pitchFamily="18" charset="0"/>
              <a:ea typeface="Century Gothic" charset="0"/>
              <a:cs typeface="Times New Roman" panose="02020603050405020304" pitchFamily="18" charset="0"/>
              <a:hlinkClick r:id="rId3"/>
            </a:endParaRPr>
          </a:p>
          <a:p>
            <a:pPr marL="0" indent="0">
              <a:buNone/>
            </a:pPr>
            <a:endParaRPr lang="ru-RU" sz="16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600" u="sng" dirty="0">
              <a:solidFill>
                <a:schemeClr val="accent6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531401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589" y="3267738"/>
            <a:ext cx="9622632" cy="125994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4">
                    <a:lumMod val="50000"/>
                  </a:schemeClr>
                </a:solidFill>
              </a:rPr>
              <a:t>Спасибо за внимание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</a:rPr>
              <a:t>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84932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009" y="0"/>
            <a:ext cx="10026650" cy="864982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81025" y="971550"/>
            <a:ext cx="9886950" cy="5781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/>
              <a:t> </a:t>
            </a:r>
            <a:r>
              <a:rPr lang="ru-RU" sz="2400" dirty="0" smtClean="0"/>
              <a:t>        В дополнительных графах 18, 19 и 20 </a:t>
            </a:r>
            <a:r>
              <a:rPr lang="ru-RU" sz="2400" dirty="0"/>
              <a:t>(из граф </a:t>
            </a:r>
            <a:r>
              <a:rPr lang="ru-RU" sz="2400" dirty="0" smtClean="0"/>
              <a:t>3, 4 и 9 </a:t>
            </a:r>
            <a:r>
              <a:rPr lang="ru-RU" sz="2400" dirty="0"/>
              <a:t>соответственно) </a:t>
            </a:r>
            <a:r>
              <a:rPr lang="ru-RU" sz="2400" dirty="0" smtClean="0"/>
              <a:t>показываем штатную, занятую численность и физические лица следующих организаций,</a:t>
            </a:r>
            <a:r>
              <a:rPr lang="en-US" sz="2400" dirty="0" smtClean="0"/>
              <a:t> </a:t>
            </a:r>
            <a:r>
              <a:rPr lang="ru-RU" sz="2400" dirty="0" smtClean="0"/>
              <a:t>филиалов и структурных подразделений:</a:t>
            </a:r>
            <a:endParaRPr lang="ru-RU" sz="2400" dirty="0"/>
          </a:p>
          <a:p>
            <a:endParaRPr lang="ru-RU" dirty="0"/>
          </a:p>
          <a:p>
            <a:r>
              <a:rPr lang="ru-RU" sz="2000" dirty="0" smtClean="0"/>
              <a:t>1. МО </a:t>
            </a:r>
            <a:r>
              <a:rPr lang="ru-RU" sz="2000" dirty="0"/>
              <a:t>особого </a:t>
            </a:r>
            <a:r>
              <a:rPr lang="ru-RU" sz="2000" dirty="0" smtClean="0"/>
              <a:t>типа:</a:t>
            </a:r>
            <a:endParaRPr lang="ru-RU" sz="2000" dirty="0"/>
          </a:p>
          <a:p>
            <a:pPr marL="342900" indent="-342900">
              <a:buFontTx/>
              <a:buChar char="-"/>
            </a:pPr>
            <a:r>
              <a:rPr lang="ru-RU" i="1" dirty="0" smtClean="0"/>
              <a:t>Бюро судмедэкспертизы</a:t>
            </a:r>
          </a:p>
          <a:p>
            <a:pPr marL="342900" indent="-342900">
              <a:buFontTx/>
              <a:buChar char="-"/>
            </a:pPr>
            <a:r>
              <a:rPr lang="ru-RU" i="1" dirty="0" err="1" smtClean="0"/>
              <a:t>ССиНМП</a:t>
            </a:r>
            <a:r>
              <a:rPr lang="ru-RU" i="1" dirty="0" smtClean="0"/>
              <a:t> </a:t>
            </a:r>
            <a:r>
              <a:rPr lang="ru-RU" i="1" dirty="0"/>
              <a:t>им. А.С. </a:t>
            </a:r>
            <a:r>
              <a:rPr lang="ru-RU" i="1" dirty="0" err="1" smtClean="0"/>
              <a:t>Пучкова</a:t>
            </a:r>
            <a:endParaRPr lang="ru-RU" i="1" dirty="0" smtClean="0"/>
          </a:p>
          <a:p>
            <a:pPr marL="342900" indent="-342900">
              <a:buFontTx/>
              <a:buChar char="-"/>
            </a:pPr>
            <a:r>
              <a:rPr lang="ru-RU" i="1" dirty="0" smtClean="0"/>
              <a:t>ГБУЗ «Центр </a:t>
            </a:r>
            <a:r>
              <a:rPr lang="ru-RU" i="1" dirty="0"/>
              <a:t>крови имени О.К. Гаврилова </a:t>
            </a:r>
            <a:r>
              <a:rPr lang="ru-RU" i="1" dirty="0" smtClean="0"/>
              <a:t>ДЗМ»</a:t>
            </a:r>
          </a:p>
          <a:p>
            <a:pPr marL="342900" indent="-342900">
              <a:buFontTx/>
              <a:buChar char="-"/>
            </a:pPr>
            <a:r>
              <a:rPr lang="ru-RU" i="1" dirty="0" smtClean="0"/>
              <a:t>ГБУЗ «НПЦМР ДЗМ»</a:t>
            </a:r>
          </a:p>
          <a:p>
            <a:pPr marL="342900" indent="-342900">
              <a:buFontTx/>
              <a:buChar char="-"/>
            </a:pPr>
            <a:r>
              <a:rPr lang="ru-RU" i="1" dirty="0" smtClean="0"/>
              <a:t>ГБУЗ «НПЦ </a:t>
            </a:r>
            <a:r>
              <a:rPr lang="ru-RU" i="1" dirty="0"/>
              <a:t>ЭМП </a:t>
            </a:r>
            <a:r>
              <a:rPr lang="ru-RU" i="1" dirty="0" smtClean="0"/>
              <a:t>ДЗМ»</a:t>
            </a:r>
          </a:p>
          <a:p>
            <a:pPr marL="342900" indent="-342900">
              <a:buFontTx/>
              <a:buChar char="-"/>
            </a:pPr>
            <a:r>
              <a:rPr lang="ru-RU" i="1" dirty="0" smtClean="0"/>
              <a:t>ГКУЗ </a:t>
            </a:r>
            <a:r>
              <a:rPr lang="ru-RU" i="1" dirty="0"/>
              <a:t>ЦМИ </a:t>
            </a:r>
            <a:r>
              <a:rPr lang="ru-RU" i="1" dirty="0" smtClean="0"/>
              <a:t>ДЗМ</a:t>
            </a:r>
          </a:p>
          <a:p>
            <a:pPr marL="342900" indent="-342900">
              <a:buFontTx/>
              <a:buChar char="-"/>
            </a:pPr>
            <a:r>
              <a:rPr lang="ru-RU" i="1" dirty="0" smtClean="0"/>
              <a:t>ГКУЗ </a:t>
            </a:r>
            <a:r>
              <a:rPr lang="ru-RU" i="1" dirty="0"/>
              <a:t>особого типа МЦМР </a:t>
            </a:r>
            <a:r>
              <a:rPr lang="ru-RU" i="1" dirty="0" smtClean="0"/>
              <a:t>«Резерв» ДЗМ</a:t>
            </a:r>
          </a:p>
          <a:p>
            <a:pPr marL="342900" indent="-342900">
              <a:buFontTx/>
              <a:buChar char="-"/>
            </a:pPr>
            <a:r>
              <a:rPr lang="ru-RU" i="1" dirty="0" smtClean="0"/>
              <a:t>ГБУЗ «ЦЛО ДЗМ»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2. Санаторно-курортные МО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3. Филиал-санаторий в составе МО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4. </a:t>
            </a:r>
            <a:r>
              <a:rPr lang="ru-RU" dirty="0" smtClean="0">
                <a:solidFill>
                  <a:srgbClr val="FF0000"/>
                </a:solidFill>
              </a:rPr>
              <a:t>Отделения переливания крови и ПАО в составе </a:t>
            </a:r>
            <a:r>
              <a:rPr lang="ru-RU" sz="2000" dirty="0" smtClean="0">
                <a:solidFill>
                  <a:srgbClr val="FF0000"/>
                </a:solidFill>
              </a:rPr>
              <a:t>МО</a:t>
            </a: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b="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392882"/>
            <a:ext cx="8648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+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+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+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+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+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+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endParaRPr lang="en-US" sz="2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314450" y="931217"/>
            <a:ext cx="759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АВТОМАТИЧЕСКИЕ СТРОКИ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ГРАФЫ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00895"/>
              </p:ext>
            </p:extLst>
          </p:nvPr>
        </p:nvGraphicFramePr>
        <p:xfrm>
          <a:off x="466725" y="2593211"/>
          <a:ext cx="9737725" cy="4226629"/>
        </p:xfrm>
        <a:graphic>
          <a:graphicData uri="http://schemas.openxmlformats.org/drawingml/2006/table">
            <a:tbl>
              <a:tblPr firstRow="1" firstCol="1" bandRow="1"/>
              <a:tblGrid>
                <a:gridCol w="9059731"/>
                <a:gridCol w="677994"/>
              </a:tblGrid>
              <a:tr h="3602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Врачи - всего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253" marR="6825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70">
                <a:tc>
                  <a:txBody>
                    <a:bodyPr/>
                    <a:lstStyle/>
                    <a:p>
                      <a:pPr marL="14414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Из общего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числа врачей (стр.1): врачи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клинических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специальностей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123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Специалисты с высшим немедицинским образованием – всего: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127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Провизоры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139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Средний медперсонал – всего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143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медицинские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сестры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167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Младший медперсонал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217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Прочий персонал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220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из них: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социальные</a:t>
                      </a: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работники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221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7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             водители скорой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медицинской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помощи</a:t>
                      </a: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222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40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effectLst/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ИТ-специалисты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223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Всего должностей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/>
                          <a:ea typeface="Times New Roman"/>
                        </a:rPr>
                        <a:t>224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Кроме того,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число физических лиц</a:t>
                      </a: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специалистов с высшим немедицинским образованием, занимающих должности врачей, всего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Times New Roman"/>
                        </a:rPr>
                        <a:t>225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Кроме того,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число физических лиц  без медицинского образования занимающих должности среднего медицинского персонала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229</a:t>
                      </a:r>
                    </a:p>
                  </a:txBody>
                  <a:tcPr marL="68253" marR="682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b="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162050"/>
            <a:ext cx="8648700" cy="5200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000" dirty="0" smtClean="0">
                <a:latin typeface="Candara" charset="0"/>
                <a:ea typeface="Candara" charset="0"/>
                <a:cs typeface="Candara" charset="0"/>
              </a:rPr>
              <a:t>📌</a:t>
            </a:r>
            <a:r>
              <a:rPr lang="en-US" altLang="ru-RU" sz="20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dirty="0" smtClean="0"/>
              <a:t>Все </a:t>
            </a:r>
            <a:r>
              <a:rPr lang="ru-RU" dirty="0"/>
              <a:t>должности врачей в туберкулезных больницах,  противотуберкулезных диспансерах, </a:t>
            </a:r>
            <a:r>
              <a:rPr lang="ru-RU" dirty="0" err="1"/>
              <a:t>фтизиопульмонологических</a:t>
            </a:r>
            <a:r>
              <a:rPr lang="ru-RU" dirty="0"/>
              <a:t> </a:t>
            </a:r>
            <a:r>
              <a:rPr lang="ru-RU" dirty="0" smtClean="0"/>
              <a:t>центрах,  </a:t>
            </a:r>
            <a:r>
              <a:rPr lang="ru-RU" dirty="0"/>
              <a:t>туберкулезных отделениях (кабинетах) больниц </a:t>
            </a:r>
            <a:r>
              <a:rPr lang="ru-RU" dirty="0" smtClean="0"/>
              <a:t>или </a:t>
            </a:r>
            <a:r>
              <a:rPr lang="ru-RU" dirty="0"/>
              <a:t>поликлиник относятся к должностям фтизиатров, кроме должностей вспомогательных отделений  - рентгеновского, физиотерапевтического, лабораторий и т.д. и специалистов-консультантов не </a:t>
            </a:r>
            <a:r>
              <a:rPr lang="ru-RU" dirty="0" smtClean="0"/>
              <a:t>фтизиатров.</a:t>
            </a:r>
          </a:p>
          <a:p>
            <a:pPr algn="just"/>
            <a:endParaRPr lang="ru-RU" dirty="0"/>
          </a:p>
          <a:p>
            <a:pPr lvl="0" algn="just"/>
            <a:r>
              <a:rPr lang="ru-RU" altLang="ru-RU" sz="20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dirty="0" smtClean="0"/>
              <a:t>Все </a:t>
            </a:r>
            <a:r>
              <a:rPr lang="ru-RU" dirty="0"/>
              <a:t>должности врачей в онкологических диспансерах и онкологических </a:t>
            </a:r>
            <a:r>
              <a:rPr lang="ru-RU" dirty="0" smtClean="0"/>
              <a:t>больницах, </a:t>
            </a:r>
            <a:r>
              <a:rPr lang="ru-RU" dirty="0"/>
              <a:t>онкологических отделениях </a:t>
            </a:r>
            <a:r>
              <a:rPr lang="ru-RU" dirty="0" smtClean="0"/>
              <a:t>или </a:t>
            </a:r>
            <a:r>
              <a:rPr lang="ru-RU" dirty="0"/>
              <a:t>кабинетах других больниц </a:t>
            </a:r>
            <a:r>
              <a:rPr lang="ru-RU" dirty="0" smtClean="0"/>
              <a:t>или </a:t>
            </a:r>
            <a:r>
              <a:rPr lang="ru-RU" dirty="0"/>
              <a:t>поликлиник относятся к должностям врачей-онкологов, кроме должностей врачей-радиологов и других должностей </a:t>
            </a:r>
            <a:r>
              <a:rPr lang="ru-RU" dirty="0" smtClean="0"/>
              <a:t>консультантов-специалистов.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ru-RU" altLang="ru-RU" sz="2000" dirty="0">
                <a:latin typeface="Candara" charset="0"/>
                <a:ea typeface="Candara" charset="0"/>
                <a:cs typeface="Candara" charset="0"/>
              </a:rPr>
              <a:t>📌 </a:t>
            </a:r>
            <a:r>
              <a:rPr lang="ru-RU" dirty="0" smtClean="0"/>
              <a:t>Врачей </a:t>
            </a:r>
            <a:r>
              <a:rPr lang="ru-RU" dirty="0"/>
              <a:t>- заведующих отделениями (кабинетами) показывают как специалистов (например, терапевтическими отделениями – как терапевтов</a:t>
            </a:r>
            <a:r>
              <a:rPr lang="ru-RU" dirty="0" smtClean="0"/>
              <a:t>).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62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5163" y="962025"/>
            <a:ext cx="9361486" cy="1356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Штатные должности и фактическая занятость должны быть кратны </a:t>
            </a:r>
            <a:r>
              <a:rPr lang="ru-RU" b="1" dirty="0" smtClean="0"/>
              <a:t>0,25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ru-RU" b="1" dirty="0"/>
              <a:t>Правила округления при расчете штатной численности работников </a:t>
            </a:r>
          </a:p>
          <a:p>
            <a:pPr algn="ctr"/>
            <a:r>
              <a:rPr lang="ru-RU" b="1" dirty="0" smtClean="0"/>
              <a:t> </a:t>
            </a:r>
            <a:endParaRPr lang="ru-RU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050280"/>
              </p:ext>
            </p:extLst>
          </p:nvPr>
        </p:nvGraphicFramePr>
        <p:xfrm>
          <a:off x="1095375" y="2181224"/>
          <a:ext cx="8839200" cy="4305300"/>
        </p:xfrm>
        <a:graphic>
          <a:graphicData uri="http://schemas.openxmlformats.org/drawingml/2006/table">
            <a:tbl>
              <a:tblPr/>
              <a:tblGrid>
                <a:gridCol w="3960962"/>
                <a:gridCol w="4878238"/>
              </a:tblGrid>
              <a:tr h="123008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Расчетное число должностей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Правила округления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Менее 0,13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Отбрасываются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0,13 - 0,37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Округляются до 0,25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0,38 - 0,62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Округляются до 0,5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0,63 - 0,87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Округляются до 0,75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Свыше 0,87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Округляются до 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b="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162050"/>
            <a:ext cx="86487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800" dirty="0" smtClean="0">
                <a:latin typeface="Candara" charset="0"/>
                <a:ea typeface="Candara" charset="0"/>
                <a:cs typeface="Candara" charset="0"/>
              </a:rPr>
              <a:t>Физические </a:t>
            </a:r>
            <a:r>
              <a:rPr lang="ru-RU" altLang="ru-RU" sz="2800" dirty="0">
                <a:latin typeface="Candara" charset="0"/>
                <a:ea typeface="Candara" charset="0"/>
                <a:cs typeface="Candara" charset="0"/>
              </a:rPr>
              <a:t>лица, </a:t>
            </a:r>
            <a:r>
              <a:rPr lang="ru-RU" altLang="ru-RU" sz="2800" dirty="0">
                <a:solidFill>
                  <a:srgbClr val="FF0000"/>
                </a:solidFill>
                <a:latin typeface="Candara" charset="0"/>
                <a:ea typeface="Candara" charset="0"/>
                <a:cs typeface="Candara" charset="0"/>
              </a:rPr>
              <a:t>не имеющие медицинского  образования</a:t>
            </a:r>
            <a:r>
              <a:rPr lang="ru-RU" altLang="ru-RU" sz="2800" dirty="0" smtClean="0">
                <a:latin typeface="Candara" charset="0"/>
                <a:ea typeface="Candara" charset="0"/>
                <a:cs typeface="Candara" charset="0"/>
              </a:rPr>
              <a:t>, но занимающие </a:t>
            </a:r>
            <a:r>
              <a:rPr lang="ru-RU" altLang="ru-RU" sz="2800" dirty="0">
                <a:latin typeface="Candara" charset="0"/>
                <a:ea typeface="Candara" charset="0"/>
                <a:cs typeface="Candara" charset="0"/>
              </a:rPr>
              <a:t>должности </a:t>
            </a:r>
            <a:r>
              <a:rPr lang="ru-RU" altLang="ru-RU" sz="2800" dirty="0" smtClean="0">
                <a:latin typeface="Candara" charset="0"/>
                <a:ea typeface="Candara" charset="0"/>
                <a:cs typeface="Candara" charset="0"/>
              </a:rPr>
              <a:t>врачей:</a:t>
            </a:r>
          </a:p>
          <a:p>
            <a:pPr algn="ctr"/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лаборантов,</a:t>
            </a:r>
            <a:endParaRPr lang="en-US" altLang="ru-RU" sz="2800" b="1" dirty="0" smtClean="0"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ru-RU" altLang="ru-RU" sz="2800" b="1" dirty="0">
                <a:latin typeface="Candara" charset="0"/>
                <a:ea typeface="Candara" charset="0"/>
                <a:cs typeface="Candara" charset="0"/>
              </a:rPr>
              <a:t>по лечебной </a:t>
            </a:r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физкультуре,</a:t>
            </a:r>
          </a:p>
          <a:p>
            <a:pPr algn="ctr"/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статистиков,</a:t>
            </a:r>
            <a:endParaRPr lang="en-US" altLang="ru-RU" sz="2800" b="1" dirty="0" smtClean="0"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ru-RU" altLang="ru-RU" sz="2800" b="1" dirty="0" smtClean="0">
                <a:latin typeface="Candara" charset="0"/>
                <a:ea typeface="Candara" charset="0"/>
                <a:cs typeface="Candara" charset="0"/>
              </a:rPr>
              <a:t>бактериологов,</a:t>
            </a:r>
            <a:endParaRPr lang="ru-RU" altLang="ru-RU" sz="2400" dirty="0" smtClean="0">
              <a:latin typeface="Candara" charset="0"/>
              <a:ea typeface="Candara" charset="0"/>
              <a:cs typeface="Candara" charset="0"/>
            </a:endParaRPr>
          </a:p>
          <a:p>
            <a:pPr algn="ctr"/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указываются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в строках </a:t>
            </a:r>
            <a:r>
              <a:rPr lang="ru-RU" altLang="ru-RU" sz="3200" b="1" dirty="0" smtClean="0">
                <a:latin typeface="Candara" charset="0"/>
                <a:ea typeface="Candara" charset="0"/>
                <a:cs typeface="Candara" charset="0"/>
              </a:rPr>
              <a:t>226-228.1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в графе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9,10,11,20.</a:t>
            </a:r>
          </a:p>
          <a:p>
            <a:pPr algn="just"/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Штатные </a:t>
            </a:r>
            <a:r>
              <a:rPr lang="ru-RU" altLang="ru-RU" sz="2400" dirty="0">
                <a:latin typeface="Candara" charset="0"/>
                <a:ea typeface="Candara" charset="0"/>
                <a:cs typeface="Candara" charset="0"/>
              </a:rPr>
              <a:t>и занятые должности, занимаемые ими, показываются по соответствующим строкам врачебных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должностей (стр.26, 55, 85, 8).</a:t>
            </a:r>
          </a:p>
          <a:p>
            <a:pPr algn="just"/>
            <a:r>
              <a:rPr lang="ru-RU" sz="2400" i="1" u="sng" dirty="0" smtClean="0">
                <a:solidFill>
                  <a:srgbClr val="FF0000"/>
                </a:solidFill>
              </a:rPr>
              <a:t>Пояснительная записка:</a:t>
            </a:r>
            <a:r>
              <a:rPr lang="ru-RU" sz="2400" dirty="0" smtClean="0">
                <a:solidFill>
                  <a:srgbClr val="FF0000"/>
                </a:solidFill>
              </a:rPr>
              <a:t> для врачей-лаборантов </a:t>
            </a:r>
            <a:r>
              <a:rPr lang="ru-RU" sz="2400" dirty="0" smtClean="0">
                <a:latin typeface="Candara" charset="0"/>
                <a:ea typeface="Candara" charset="0"/>
                <a:cs typeface="Candara" charset="0"/>
              </a:rPr>
              <a:t>предоставить заверенную </a:t>
            </a:r>
            <a:r>
              <a:rPr lang="ru-RU" altLang="ru-RU" sz="2400" dirty="0" smtClean="0">
                <a:latin typeface="Candara" charset="0"/>
                <a:ea typeface="Candara" charset="0"/>
                <a:cs typeface="Candara" charset="0"/>
              </a:rPr>
              <a:t>копию трудовой книжки с датой приема в вашу организацию или письмо с указанием даты приема за подписью главного врача. </a:t>
            </a:r>
          </a:p>
        </p:txBody>
      </p:sp>
    </p:spTree>
    <p:extLst>
      <p:ext uri="{BB962C8B-B14F-4D97-AF65-F5344CB8AC3E}">
        <p14:creationId xmlns:p14="http://schemas.microsoft.com/office/powerpoint/2010/main" val="1280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и физические лица медицинской организации</a:t>
            </a:r>
            <a:endParaRPr lang="ru-RU" b="0" dirty="0"/>
          </a:p>
        </p:txBody>
      </p:sp>
      <p:graphicFrame>
        <p:nvGraphicFramePr>
          <p:cNvPr id="4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26523"/>
              </p:ext>
            </p:extLst>
          </p:nvPr>
        </p:nvGraphicFramePr>
        <p:xfrm>
          <a:off x="525460" y="990600"/>
          <a:ext cx="9759949" cy="3933825"/>
        </p:xfrm>
        <a:graphic>
          <a:graphicData uri="http://schemas.openxmlformats.org/drawingml/2006/table">
            <a:tbl>
              <a:tblPr/>
              <a:tblGrid>
                <a:gridCol w="1749425">
                  <a:extLst>
                    <a:ext uri="{9D8B030D-6E8A-4147-A177-3AD203B41FA5}"/>
                  </a:extLst>
                </a:gridCol>
                <a:gridCol w="456941">
                  <a:extLst>
                    <a:ext uri="{9D8B030D-6E8A-4147-A177-3AD203B41FA5}"/>
                  </a:extLst>
                </a:gridCol>
                <a:gridCol w="678590">
                  <a:extLst>
                    <a:ext uri="{9D8B030D-6E8A-4147-A177-3AD203B41FA5}"/>
                  </a:extLst>
                </a:gridCol>
                <a:gridCol w="765784">
                  <a:extLst>
                    <a:ext uri="{9D8B030D-6E8A-4147-A177-3AD203B41FA5}"/>
                  </a:extLst>
                </a:gridCol>
                <a:gridCol w="761993">
                  <a:extLst>
                    <a:ext uri="{9D8B030D-6E8A-4147-A177-3AD203B41FA5}"/>
                  </a:extLst>
                </a:gridCol>
                <a:gridCol w="680486">
                  <a:extLst>
                    <a:ext uri="{9D8B030D-6E8A-4147-A177-3AD203B41FA5}"/>
                  </a:extLst>
                </a:gridCol>
                <a:gridCol w="761993">
                  <a:extLst>
                    <a:ext uri="{9D8B030D-6E8A-4147-A177-3AD203B41FA5}"/>
                  </a:extLst>
                </a:gridCol>
                <a:gridCol w="678590">
                  <a:extLst>
                    <a:ext uri="{9D8B030D-6E8A-4147-A177-3AD203B41FA5}"/>
                  </a:extLst>
                </a:gridCol>
                <a:gridCol w="1188480">
                  <a:extLst>
                    <a:ext uri="{9D8B030D-6E8A-4147-A177-3AD203B41FA5}"/>
                  </a:extLst>
                </a:gridCol>
                <a:gridCol w="1019781">
                  <a:extLst>
                    <a:ext uri="{9D8B030D-6E8A-4147-A177-3AD203B41FA5}"/>
                  </a:extLst>
                </a:gridCol>
                <a:gridCol w="1017886">
                  <a:extLst>
                    <a:ext uri="{9D8B030D-6E8A-4147-A177-3AD203B41FA5}"/>
                  </a:extLst>
                </a:gridCol>
              </a:tblGrid>
              <a:tr h="1025692">
                <a:tc rowSpan="3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должности (специальности)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должностей в целом по организации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физических лиц основных работников на занятых должностях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в подразделениях, оказывающих медицинскую помощь: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647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тых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амбулаторных условиях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стационарных условиях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амбулаторных условиях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стационарных условиях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58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штат-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заня-тых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штат-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ных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заня-тых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269846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T="45707" marB="4570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836476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клинической лабораторной диагностики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119"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лаборанты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Х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0" latinLnBrk="0" hangingPunct="0">
                        <a:spcBef>
                          <a:spcPct val="20000"/>
                        </a:spcBef>
                        <a:defRPr sz="2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defTabSz="914400" rtl="0" eaLnBrk="0" latinLnBrk="0" hangingPunct="0">
                        <a:spcBef>
                          <a:spcPct val="20000"/>
                        </a:spcBef>
                        <a:defRPr sz="24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defTabSz="914400" rtl="0" eaLnBrk="0" latinLnBrk="0" hangingPunct="0">
                        <a:spcBef>
                          <a:spcPct val="20000"/>
                        </a:spcBef>
                        <a:defRPr sz="20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defTabSz="914400" rtl="0" eaLnBrk="0" latinLnBrk="0" hangingPunct="0">
                        <a:spcBef>
                          <a:spcPct val="20000"/>
                        </a:spcBef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 useBgFill="1">
        <p:nvSpPr>
          <p:cNvPr id="6" name="TextBox 5"/>
          <p:cNvSpPr txBox="1"/>
          <p:nvPr/>
        </p:nvSpPr>
        <p:spPr>
          <a:xfrm>
            <a:off x="933446" y="5244086"/>
            <a:ext cx="8943979" cy="1323439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«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Врач-лаборант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сохраняется для специалистов с высшим профессиональным (немедицинским) образованием, принятых на работу до 01.10.1999 года. Эти работники могут продолжать профессиональную деятельность в занимаемых должностях без сертификата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7" name="TextBox 6"/>
          <p:cNvSpPr txBox="1"/>
          <p:nvPr/>
        </p:nvSpPr>
        <p:spPr>
          <a:xfrm>
            <a:off x="3838572" y="3560834"/>
            <a:ext cx="5543553" cy="707886"/>
          </a:xfrm>
          <a:prstGeom prst="rect">
            <a:avLst/>
          </a:prstGeom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 образованием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Приказ МЗ РФ от 25 декабря 1997 г. № 380 </a:t>
            </a:r>
          </a:p>
        </p:txBody>
      </p:sp>
      <p:cxnSp>
        <p:nvCxnSpPr>
          <p:cNvPr id="8" name="Прямая со стрелкой 7"/>
          <p:cNvCxnSpPr>
            <a:stCxn id="7" idx="1"/>
          </p:cNvCxnSpPr>
          <p:nvPr/>
        </p:nvCxnSpPr>
        <p:spPr>
          <a:xfrm flipH="1">
            <a:off x="2724150" y="3914777"/>
            <a:ext cx="1114422" cy="0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0"/>
          </p:cNvCxnSpPr>
          <p:nvPr/>
        </p:nvCxnSpPr>
        <p:spPr>
          <a:xfrm flipH="1" flipV="1">
            <a:off x="2724150" y="4686300"/>
            <a:ext cx="2681286" cy="557786"/>
          </a:xfrm>
          <a:prstGeom prst="straightConnector1">
            <a:avLst/>
          </a:prstGeom>
          <a:ln w="635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3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7115</TotalTime>
  <Words>3696</Words>
  <Application>Microsoft Office PowerPoint</Application>
  <PresentationFormat>Произвольный</PresentationFormat>
  <Paragraphs>1061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 РАЗДЕЛ II.   ШТАТЫ МЕДИЦИНСКОЙ    ОРГАНИЗАЦИИ ФОРМА № 30</vt:lpstr>
      <vt:lpstr>Таблица 1100     Должности    и    физические    лица    мо</vt:lpstr>
      <vt:lpstr>Таблица 1100     Должности    и    физические    лица    мо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Должности и физические лица медицинской организации</vt:lpstr>
      <vt:lpstr>Таблица 1101 Таблица изменена!</vt:lpstr>
      <vt:lpstr>Таблица 1102 Таблица изменена!</vt:lpstr>
      <vt:lpstr>Таблица 1103  Средний медицинский персонал смотровых кабинетов (из таблицы 1100)</vt:lpstr>
      <vt:lpstr>Таблица 1105    Персонал станций (отделений) скорой медицинской помощи (из таблицы 1100)</vt:lpstr>
      <vt:lpstr>Таблица 1107 Участки медицинских организаций, оказывающих медицинскую помощь в амбулаторных условиях</vt:lpstr>
      <vt:lpstr>норматив численности населения на участке </vt:lpstr>
      <vt:lpstr>Таблица 1108</vt:lpstr>
      <vt:lpstr>Таблица 1109 Число полных лет по состоянию на конец отчетного года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ВЫПОЛНЕНИЯ НИР И ОКР ПО ИТОГАМ 2016 г. и 1-2 КВАРТАЛОВ 2017 г.,</dc:title>
  <dc:creator>наталья</dc:creator>
  <cp:lastModifiedBy>Пользователь Windows</cp:lastModifiedBy>
  <cp:revision>531</cp:revision>
  <cp:lastPrinted>2017-12-04T13:58:40Z</cp:lastPrinted>
  <dcterms:created xsi:type="dcterms:W3CDTF">2017-08-21T20:03:18Z</dcterms:created>
  <dcterms:modified xsi:type="dcterms:W3CDTF">2018-12-14T07:18:43Z</dcterms:modified>
</cp:coreProperties>
</file>