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notesMasterIdLst>
    <p:notesMasterId r:id="rId29"/>
  </p:notesMasterIdLst>
  <p:sldIdLst>
    <p:sldId id="256" r:id="rId2"/>
    <p:sldId id="262" r:id="rId3"/>
    <p:sldId id="263" r:id="rId4"/>
    <p:sldId id="258" r:id="rId5"/>
    <p:sldId id="257" r:id="rId6"/>
    <p:sldId id="264" r:id="rId7"/>
    <p:sldId id="261" r:id="rId8"/>
    <p:sldId id="260" r:id="rId9"/>
    <p:sldId id="274" r:id="rId10"/>
    <p:sldId id="286" r:id="rId11"/>
    <p:sldId id="287" r:id="rId12"/>
    <p:sldId id="275" r:id="rId13"/>
    <p:sldId id="288" r:id="rId14"/>
    <p:sldId id="276" r:id="rId15"/>
    <p:sldId id="290" r:id="rId16"/>
    <p:sldId id="289" r:id="rId17"/>
    <p:sldId id="277" r:id="rId18"/>
    <p:sldId id="291" r:id="rId19"/>
    <p:sldId id="278" r:id="rId20"/>
    <p:sldId id="293" r:id="rId21"/>
    <p:sldId id="292" r:id="rId22"/>
    <p:sldId id="279" r:id="rId23"/>
    <p:sldId id="280" r:id="rId24"/>
    <p:sldId id="285" r:id="rId25"/>
    <p:sldId id="284" r:id="rId26"/>
    <p:sldId id="294" r:id="rId27"/>
    <p:sldId id="282" r:id="rId28"/>
  </p:sldIdLst>
  <p:sldSz cx="10691813" cy="7559675"/>
  <p:notesSz cx="6858000" cy="9144000"/>
  <p:defaultTextStyle>
    <a:defPPr>
      <a:defRPr lang="ru-RU"/>
    </a:defPPr>
    <a:lvl1pPr marL="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1042873" rtl="0" eaLnBrk="1" latinLnBrk="0" hangingPunct="1">
      <a:defRPr sz="20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63" autoAdjust="0"/>
    <p:restoredTop sz="93143" autoAdjust="0"/>
  </p:normalViewPr>
  <p:slideViewPr>
    <p:cSldViewPr>
      <p:cViewPr>
        <p:scale>
          <a:sx n="90" d="100"/>
          <a:sy n="90" d="100"/>
        </p:scale>
        <p:origin x="-114" y="-72"/>
      </p:cViewPr>
      <p:guideLst>
        <p:guide orient="horz" pos="2381"/>
        <p:guide pos="3368"/>
      </p:guideLst>
    </p:cSldViewPr>
  </p:slideViewPr>
  <p:outlineViewPr>
    <p:cViewPr>
      <p:scale>
        <a:sx n="33" d="100"/>
        <a:sy n="33" d="100"/>
      </p:scale>
      <p:origin x="0" y="143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9" d="100"/>
          <a:sy n="99" d="100"/>
        </p:scale>
        <p:origin x="4272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23B829-F3F0-874B-9E88-C90D8D188BF0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CB07C-38F3-F947-A3E7-B4494FBE6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1813" cy="877652"/>
          </a:xfrm>
          <a:prstGeom prst="rect">
            <a:avLst/>
          </a:prstGeom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65163" y="-278"/>
            <a:ext cx="9361487" cy="864982"/>
          </a:xfrm>
        </p:spPr>
        <p:txBody>
          <a:bodyPr lIns="0">
            <a:normAutofit/>
          </a:bodyPr>
          <a:lstStyle>
            <a:lvl1pPr algn="l">
              <a:defRPr sz="18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pic>
        <p:nvPicPr>
          <p:cNvPr id="9" name="Изображение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  <p:sp>
        <p:nvSpPr>
          <p:cNvPr id="10" name="Овал 9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240364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419" userDrawn="1">
          <p15:clr>
            <a:srgbClr val="FBAE40"/>
          </p15:clr>
        </p15:guide>
        <p15:guide id="2" pos="631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0690495" cy="7559675"/>
          </a:xfrm>
          <a:prstGeom prst="rect">
            <a:avLst/>
          </a:prstGeom>
        </p:spPr>
      </p:pic>
      <p:sp>
        <p:nvSpPr>
          <p:cNvPr id="3" name="Овал 8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4" name="Изображение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5541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8"/>
          <p:cNvSpPr/>
          <p:nvPr userDrawn="1"/>
        </p:nvSpPr>
        <p:spPr>
          <a:xfrm>
            <a:off x="10098414" y="7012235"/>
            <a:ext cx="463031" cy="464400"/>
          </a:xfrm>
          <a:prstGeom prst="ellipse">
            <a:avLst/>
          </a:prstGeom>
          <a:noFill/>
          <a:ln w="127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fld id="{E2215027-71A7-1047-BF52-B665DF66307F}" type="slidenum">
              <a:rPr lang="ru-RU" sz="1400">
                <a:solidFill>
                  <a:schemeClr val="accent1"/>
                </a:solidFill>
                <a:latin typeface="Century Gothic" charset="0"/>
                <a:ea typeface="Century Gothic" charset="0"/>
                <a:cs typeface="Century Gothic" charset="0"/>
              </a:rPr>
              <a:pPr/>
              <a:t>‹#›</a:t>
            </a:fld>
            <a:endParaRPr lang="ru-RU" sz="1400">
              <a:solidFill>
                <a:schemeClr val="accent1"/>
              </a:solidFill>
              <a:latin typeface="Century Gothic" charset="0"/>
              <a:ea typeface="Century Gothic" charset="0"/>
              <a:cs typeface="Century Gothic" charset="0"/>
            </a:endParaRPr>
          </a:p>
        </p:txBody>
      </p:sp>
      <p:pic>
        <p:nvPicPr>
          <p:cNvPr id="7" name="Изображение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954858"/>
            <a:ext cx="1824826" cy="61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559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3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1C98B-DF12-42B9-9A0A-B0296B2A5F7C}" type="datetimeFigureOut">
              <a:rPr lang="ru-RU" smtClean="0"/>
              <a:pPr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699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699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79E95-086C-4E53-BF47-50635C2115B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270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99" r:id="rId2"/>
    <p:sldLayoutId id="2147484000" r:id="rId3"/>
  </p:sldLayoutIdLst>
  <p:txStyles>
    <p:titleStyle>
      <a:lvl1pPr algn="l" defTabSz="801929" rtl="0" eaLnBrk="1" latinLnBrk="0" hangingPunct="1">
        <a:lnSpc>
          <a:spcPct val="90000"/>
        </a:lnSpc>
        <a:spcBef>
          <a:spcPct val="0"/>
        </a:spcBef>
        <a:buNone/>
        <a:defRPr sz="385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0482" indent="-200482" algn="l" defTabSz="801929" rtl="0" eaLnBrk="1" latinLnBrk="0" hangingPunct="1">
        <a:lnSpc>
          <a:spcPct val="90000"/>
        </a:lnSpc>
        <a:spcBef>
          <a:spcPts val="877"/>
        </a:spcBef>
        <a:buFont typeface="Arial"/>
        <a:buChar char="•"/>
        <a:defRPr sz="2456" kern="1200">
          <a:solidFill>
            <a:schemeClr val="tx1"/>
          </a:solidFill>
          <a:latin typeface="+mn-lt"/>
          <a:ea typeface="+mn-ea"/>
          <a:cs typeface="+mn-cs"/>
        </a:defRPr>
      </a:lvl1pPr>
      <a:lvl2pPr marL="601447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02411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754" kern="1200">
          <a:solidFill>
            <a:schemeClr val="tx1"/>
          </a:solidFill>
          <a:latin typeface="+mn-lt"/>
          <a:ea typeface="+mn-ea"/>
          <a:cs typeface="+mn-cs"/>
        </a:defRPr>
      </a:lvl3pPr>
      <a:lvl4pPr marL="1403375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804340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205304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606269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3007233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408197" indent="-200482" algn="l" defTabSz="801929" rtl="0" eaLnBrk="1" latinLnBrk="0" hangingPunct="1">
        <a:lnSpc>
          <a:spcPct val="90000"/>
        </a:lnSpc>
        <a:spcBef>
          <a:spcPts val="439"/>
        </a:spcBef>
        <a:buFont typeface="Arial"/>
        <a:buChar char="•"/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1pPr>
      <a:lvl2pPr marL="400964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2pPr>
      <a:lvl3pPr marL="801929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3pPr>
      <a:lvl4pPr marL="1202893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4pPr>
      <a:lvl5pPr marL="1603858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5pPr>
      <a:lvl6pPr marL="2004822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6pPr>
      <a:lvl7pPr marL="2405786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7pPr>
      <a:lvl8pPr marL="2806751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8pPr>
      <a:lvl9pPr marL="3207715" algn="l" defTabSz="801929" rtl="0" eaLnBrk="1" latinLnBrk="0" hangingPunct="1">
        <a:defRPr sz="15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imonovaDL@zdrav.mos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0" y="630238"/>
            <a:ext cx="10691813" cy="3338512"/>
          </a:xfrm>
        </p:spPr>
        <p:txBody>
          <a:bodyPr>
            <a:normAutofit/>
          </a:bodyPr>
          <a:lstStyle/>
          <a:p>
            <a:pPr algn="ctr"/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Отчетная форма №68 </a:t>
            </a: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>«</a:t>
            </a:r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Сведения о деятельности </a:t>
            </a: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/>
            </a:r>
            <a:b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</a:br>
            <a:r>
              <a:rPr lang="ru-RU" sz="4409" dirty="0" smtClean="0">
                <a:latin typeface="Century Gothic" charset="0"/>
                <a:ea typeface="Century Gothic" charset="0"/>
                <a:cs typeface="Century Gothic" charset="0"/>
              </a:rPr>
              <a:t>Центра </a:t>
            </a:r>
            <a:r>
              <a:rPr lang="ru-RU" sz="4409" dirty="0">
                <a:latin typeface="Century Gothic" charset="0"/>
                <a:ea typeface="Century Gothic" charset="0"/>
                <a:cs typeface="Century Gothic" charset="0"/>
              </a:rPr>
              <a:t>здоровья»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818481" y="5147989"/>
            <a:ext cx="7054850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i="1" dirty="0">
                <a:latin typeface="Candara Regular" charset="0"/>
                <a:cs typeface="Candara Regular" charset="0"/>
              </a:rPr>
              <a:t>Симонова Дарья Леонидовна</a:t>
            </a:r>
            <a:endParaRPr lang="ru-RU" sz="1600" i="1" dirty="0">
              <a:latin typeface="Candara Regular" charset="0"/>
              <a:cs typeface="Candara Regular" charset="0"/>
            </a:endParaRPr>
          </a:p>
          <a:p>
            <a:pPr marL="0" indent="0" algn="ctr">
              <a:buNone/>
            </a:pPr>
            <a:r>
              <a:rPr lang="ru-RU" sz="1600" dirty="0">
                <a:latin typeface="Candara Regular" charset="0"/>
                <a:cs typeface="Candara Regular" charset="0"/>
              </a:rPr>
              <a:t>Врач-статистик</a:t>
            </a:r>
          </a:p>
          <a:p>
            <a:pPr marL="0" indent="0" algn="ctr">
              <a:buNone/>
            </a:pPr>
            <a:r>
              <a:rPr lang="en-US" sz="1600" dirty="0">
                <a:latin typeface="Candara Regular" charset="0"/>
                <a:cs typeface="Candara Regular" charset="0"/>
              </a:rPr>
              <a:t>8 915 076 79 98</a:t>
            </a:r>
          </a:p>
          <a:p>
            <a:pPr marL="0" indent="0" algn="ctr">
              <a:buNone/>
            </a:pPr>
            <a:r>
              <a:rPr lang="en-US" sz="1400" dirty="0">
                <a:latin typeface="Candara Regular" charset="0"/>
                <a:cs typeface="Candara Regular" charset="0"/>
                <a:hlinkClick r:id="rId2"/>
              </a:rPr>
              <a:t>SimonovaDL@zdrav.mos.ru</a:t>
            </a:r>
            <a:endParaRPr lang="en-US" sz="1400" dirty="0">
              <a:latin typeface="Candara Regular" charset="0"/>
              <a:cs typeface="Candara Regular" charset="0"/>
            </a:endParaRPr>
          </a:p>
          <a:p>
            <a:pPr algn="ctr"/>
            <a:endParaRPr lang="ru-RU" sz="1400" dirty="0">
              <a:solidFill>
                <a:schemeClr val="accent2">
                  <a:lumMod val="75000"/>
                </a:schemeClr>
              </a:solidFill>
              <a:latin typeface="Candara Regular" charset="0"/>
              <a:cs typeface="Candara Regula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ПРОВЕРКИ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89439" y="1403573"/>
            <a:ext cx="7849096" cy="5349652"/>
          </a:xfrm>
          <a:noFill/>
        </p:spPr>
        <p:txBody>
          <a:bodyPr lIns="144000" tIns="144000" rIns="144000" bIns="144000"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ОБЩИЕ СВЕДЕНИЯ </a:t>
            </a:r>
          </a:p>
          <a:p>
            <a:pPr marL="0" indent="0"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1.2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. Штаты центра здоровья на конец отчетного года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.</a:t>
            </a:r>
            <a:r>
              <a:rPr lang="en-US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</a:p>
          <a:p>
            <a:pPr marL="0" indent="0"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(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1200) таблица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07  гр. 3,4,5,6 = сумме стр. 01 + стр.05 + стр.06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07 гр.7, 8, 9 = сумме стр.01+ стр.05 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Стр.03 заполняются гр.5 и гр.6, остальные графы в стр.03 – не заполняются.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04 заполняются гр.5 и гр.6, остальные графы в стр.03 – не заполняются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.</a:t>
            </a: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2000" i="1" u="sng" dirty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*Указываются квалификационные категории основных работников Центра здоровья</a:t>
            </a:r>
            <a:r>
              <a:rPr lang="ru-RU" sz="2000" i="1" u="sng" dirty="0" smtClean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.</a:t>
            </a:r>
            <a:endParaRPr lang="en-US" sz="2000" i="1" u="sng" dirty="0" smtClean="0">
              <a:solidFill>
                <a:srgbClr val="FF0000"/>
              </a:solidFill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en-US" sz="2000" b="1" i="1" dirty="0" smtClean="0">
                <a:latin typeface="Cambria" panose="02040503050406030204" pitchFamily="18" charset="0"/>
                <a:cs typeface="Candara Regular" charset="0"/>
              </a:rPr>
              <a:t>Основные ошибки</a:t>
            </a:r>
            <a:r>
              <a:rPr lang="en-US" sz="2000" i="1" dirty="0" smtClean="0">
                <a:latin typeface="Cambria" panose="02040503050406030204" pitchFamily="18" charset="0"/>
                <a:cs typeface="Candara Regular" charset="0"/>
              </a:rPr>
              <a:t>: в гр.5 и гр.6  физическое лицо всегда кратно 1, а не 0,5 человека </a:t>
            </a:r>
            <a:r>
              <a:rPr lang="en-US" sz="2000" i="1" smtClean="0">
                <a:latin typeface="Cambria" panose="02040503050406030204" pitchFamily="18" charset="0"/>
                <a:cs typeface="Candara Regular" charset="0"/>
              </a:rPr>
              <a:t>!!!  </a:t>
            </a:r>
            <a:endParaRPr lang="ru-RU" sz="2000" i="1" dirty="0" smtClean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665163" y="1403573"/>
            <a:ext cx="1512391" cy="534965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691605"/>
            <a:ext cx="1162397" cy="11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66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ПРОВЕРКИ</a:t>
            </a:r>
            <a:br>
              <a:rPr lang="ru-RU" sz="2400" dirty="0" smtClean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56566878"/>
              </p:ext>
            </p:extLst>
          </p:nvPr>
        </p:nvGraphicFramePr>
        <p:xfrm>
          <a:off x="233338" y="1403573"/>
          <a:ext cx="10153128" cy="5155541"/>
        </p:xfrm>
        <a:graphic>
          <a:graphicData uri="http://schemas.openxmlformats.org/drawingml/2006/table">
            <a:tbl>
              <a:tblPr/>
              <a:tblGrid>
                <a:gridCol w="3816424"/>
                <a:gridCol w="288032"/>
                <a:gridCol w="1008112"/>
                <a:gridCol w="973158"/>
                <a:gridCol w="1099830"/>
                <a:gridCol w="953186"/>
                <a:gridCol w="806542"/>
                <a:gridCol w="631780"/>
                <a:gridCol w="576064"/>
              </a:tblGrid>
              <a:tr h="115212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должностей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физических лиц</a:t>
                      </a:r>
                      <a:b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 </a:t>
                      </a:r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занятых должностях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Наличие квалификационной </a:t>
                      </a:r>
                      <a:r>
                        <a:rPr lang="ru-RU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категории</a:t>
                      </a:r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en-US" sz="16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*</a:t>
                      </a:r>
                      <a:endParaRPr lang="ru-RU" sz="16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9778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штатные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занятые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основные работники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совместители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высшая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II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9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0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Врачи - всего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2,5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7039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в том числе руководители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1482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из числа врачей (стр. 01) прошли тематическое усовершенствование по формированию здорового образа жизни - всего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20633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в том числе руководители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X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389359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Средний медицинский персонал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1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Прочий персонал (программист)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1487"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Всего по центру здоровья</a:t>
                      </a:r>
                    </a:p>
                  </a:txBody>
                  <a:tcPr marL="6192" marR="6192" marT="619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7,5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6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192" marR="6192" marT="619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6694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646" dirty="0">
                <a:latin typeface="Candara Regular" charset="0"/>
                <a:cs typeface="Candara Regular" charset="0"/>
              </a:rPr>
              <a:t>1.3. Оборудование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4" y="1105013"/>
            <a:ext cx="8064896" cy="5627152"/>
          </a:xfrm>
          <a:noFill/>
        </p:spPr>
        <p:txBody>
          <a:bodyPr vert="horz" lIns="144000" tIns="144000" rIns="144000" bIns="144000" rtlCol="0">
            <a:normAutofit lnSpcReduction="10000"/>
          </a:bodyPr>
          <a:lstStyle/>
          <a:p>
            <a:pPr marL="0" indent="0">
              <a:buNone/>
            </a:pPr>
            <a:r>
              <a:rPr lang="ru-RU" sz="1900" b="1" dirty="0">
                <a:latin typeface="Candara Regular" charset="0"/>
                <a:cs typeface="Candara Regular" charset="0"/>
              </a:rPr>
              <a:t>Табл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.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(</a:t>
            </a:r>
            <a:r>
              <a:rPr lang="ru-RU" sz="1900" b="1" dirty="0">
                <a:latin typeface="Candara Regular" charset="0"/>
                <a:cs typeface="Candara Regular" charset="0"/>
              </a:rPr>
              <a:t>1300) 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Оборудование </a:t>
            </a:r>
            <a:endParaRPr lang="ru-RU" sz="1900" b="1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1.3.1. Центр здоровья для взрослого населения</a:t>
            </a:r>
          </a:p>
          <a:p>
            <a:pPr mar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Все строки с 01 по 14 гр.3  = всем стр. с 01 по 14 гр.4</a:t>
            </a:r>
          </a:p>
          <a:p>
            <a:pPr mar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Табл.(1302) </a:t>
            </a:r>
          </a:p>
          <a:p>
            <a:pPr mar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1.3.2. Центр здоровья для детей</a:t>
            </a:r>
          </a:p>
          <a:p>
            <a:pPr mar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Все строки с 01 по 12 гр.3 = всем стр. с 01 по 12 гр.4</a:t>
            </a:r>
          </a:p>
          <a:p>
            <a:pPr marL="0" lvl="0" indent="0">
              <a:buNone/>
            </a:pPr>
            <a:endParaRPr lang="en-US" sz="1900" dirty="0" smtClean="0">
              <a:latin typeface="Candara Regular" charset="0"/>
              <a:cs typeface="Candara Regular" charset="0"/>
            </a:endParaRPr>
          </a:p>
          <a:p>
            <a:pPr marL="0" lvl="0" indent="0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 </a:t>
            </a:r>
            <a:r>
              <a:rPr lang="ru-RU" sz="1900" b="1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2.</a:t>
            </a:r>
            <a:r>
              <a:rPr lang="en-US" sz="1900" b="1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 </a:t>
            </a:r>
            <a:r>
              <a:rPr lang="ru-RU" sz="1900" b="1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Деятельность центра здоровья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2.1.Контингенты обратившихся граждан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Взрослые (18 лет и старше)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Табл.(2001) 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Стр. с  01 по стр. 06  гр. 3 </a:t>
            </a:r>
            <a:r>
              <a:rPr lang="ru-RU" sz="1900" dirty="0" smtClean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. </a:t>
            </a: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≥  по всем строкам гр.4 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Стр. 01  гр.3,4,5,6,7,8,9 = сумме строк 02+03+04+05+06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Стр. с 01  по стр. 06 гр.4 =  сумме гр.5 + гр.6 по всем строкам</a:t>
            </a:r>
          </a:p>
          <a:p>
            <a:pPr marL="0" lvl="0" indent="0">
              <a:buNone/>
            </a:pP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Стр. с 01 по 06 гр.8 </a:t>
            </a:r>
            <a:r>
              <a:rPr lang="ru-RU" sz="1900" dirty="0" smtClean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 </a:t>
            </a: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≤ стр. с 01 по 06 гр.6</a:t>
            </a: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7" name="Rectangle 4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646" dirty="0" smtClean="0">
                <a:latin typeface="Candara Regular" charset="0"/>
                <a:cs typeface="Candara Regular" charset="0"/>
              </a:rPr>
              <a:t>2.</a:t>
            </a:r>
            <a:r>
              <a:rPr lang="en-US" sz="1900" b="1" dirty="0" smtClean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 </a:t>
            </a:r>
            <a:r>
              <a:rPr lang="ru-RU" sz="2646" dirty="0">
                <a:latin typeface="Candara Regular" charset="0"/>
                <a:cs typeface="Candara Regular" charset="0"/>
              </a:rPr>
              <a:t>Деятельность центра здоровья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377354" y="827509"/>
            <a:ext cx="9865096" cy="5627152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buNone/>
            </a:pPr>
            <a:r>
              <a:rPr lang="ru-RU" sz="1900" dirty="0" smtClean="0">
                <a:latin typeface="Candara Regular" charset="0"/>
                <a:cs typeface="Candara Regular" charset="0"/>
              </a:rPr>
              <a:t>2.1.Контингенты </a:t>
            </a:r>
            <a:r>
              <a:rPr lang="ru-RU" sz="1900" dirty="0">
                <a:latin typeface="Candara Regular" charset="0"/>
                <a:cs typeface="Candara Regular" charset="0"/>
              </a:rPr>
              <a:t>обратившихся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граждан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Табл</a:t>
            </a:r>
            <a:r>
              <a:rPr lang="ru-RU" sz="1900" dirty="0">
                <a:latin typeface="Candara Regular" charset="0"/>
                <a:cs typeface="Candara Regular" charset="0"/>
              </a:rPr>
              <a:t>.(2001) Взрослые (18 лет и старше)</a:t>
            </a:r>
            <a:r>
              <a:rPr lang="en-US" sz="1900" dirty="0">
                <a:latin typeface="Candara Regular" charset="0"/>
                <a:cs typeface="Candara Regular" charset="0"/>
              </a:rPr>
              <a:t> </a:t>
            </a:r>
            <a:endParaRPr lang="en-US" sz="1900" dirty="0" smtClean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5032248"/>
              </p:ext>
            </p:extLst>
          </p:nvPr>
        </p:nvGraphicFramePr>
        <p:xfrm>
          <a:off x="521370" y="1331565"/>
          <a:ext cx="9865095" cy="5561331"/>
        </p:xfrm>
        <a:graphic>
          <a:graphicData uri="http://schemas.openxmlformats.org/drawingml/2006/table">
            <a:tbl>
              <a:tblPr/>
              <a:tblGrid>
                <a:gridCol w="4141834"/>
                <a:gridCol w="394670"/>
                <a:gridCol w="648072"/>
                <a:gridCol w="932742"/>
                <a:gridCol w="665135"/>
                <a:gridCol w="677926"/>
                <a:gridCol w="1100029"/>
                <a:gridCol w="677926"/>
                <a:gridCol w="626761"/>
              </a:tblGrid>
              <a:tr h="46055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показателя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 первично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 выявлено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Назначены индивидуальные планы по здоровому образу жизни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Направлено первично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6357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здоровые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 врачам - специалистам АПУ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стационар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Обратившиеся в центр здоровья - всего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892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в том числе: самостоятельно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4 891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594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ЛПУ по месту прикрепления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3529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647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73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из стационаров после острого заболевания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270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врачом, ответственным за проведение дополнительной диспансеризации работающих </a:t>
                      </a:r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граждан</a:t>
                      </a:r>
                      <a:r>
                        <a:rPr lang="en-US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I (практически здоров) и II (риск развития заболеваний) группами состояния здоровья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815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396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516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8414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направленные работодателем по заключению врача, ответственного за проведение периодических медицинских осмотров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46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9124" marR="9124" marT="9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124" marR="9124" marT="91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Стрелка вправо 7"/>
          <p:cNvSpPr/>
          <p:nvPr/>
        </p:nvSpPr>
        <p:spPr>
          <a:xfrm>
            <a:off x="1241450" y="2555701"/>
            <a:ext cx="3456384" cy="180020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тр.1  гр.3 = стр.2+ 3+4+5+6  гр.3  ( по всем графам!)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2393578" y="1259557"/>
            <a:ext cx="3456384" cy="1800200"/>
          </a:xfrm>
          <a:prstGeom prst="rightArrow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С</a:t>
            </a:r>
            <a:r>
              <a:rPr lang="en-US" dirty="0" smtClean="0"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тр.1 гр.4 = стр.1 гр.5 + стр.1 гр.6 ( по всем строкам гр.4) </a:t>
            </a:r>
            <a:endParaRPr lang="ru-RU" dirty="0">
              <a:effectLst>
                <a:glow rad="635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37994" y="107429"/>
            <a:ext cx="2736304" cy="7241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г</a:t>
            </a:r>
            <a:r>
              <a:rPr lang="en-US" dirty="0" smtClean="0"/>
              <a:t>р.7 = гр. 4 по всем строкам !!!</a:t>
            </a:r>
            <a:endParaRPr lang="ru-RU" dirty="0"/>
          </a:p>
        </p:txBody>
      </p:sp>
      <p:cxnSp>
        <p:nvCxnSpPr>
          <p:cNvPr id="19" name="Прямая со стрелкой 18"/>
          <p:cNvCxnSpPr>
            <a:stCxn id="17" idx="2"/>
          </p:cNvCxnSpPr>
          <p:nvPr/>
        </p:nvCxnSpPr>
        <p:spPr>
          <a:xfrm flipH="1">
            <a:off x="6354018" y="831602"/>
            <a:ext cx="1152128" cy="860003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7794178" y="3176550"/>
            <a:ext cx="858742" cy="915376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22" name="TextBox 5121"/>
          <p:cNvSpPr txBox="1"/>
          <p:nvPr/>
        </p:nvSpPr>
        <p:spPr>
          <a:xfrm>
            <a:off x="7650162" y="4122871"/>
            <a:ext cx="2376264" cy="7241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г</a:t>
            </a:r>
            <a:r>
              <a:rPr lang="en-US" dirty="0" smtClean="0"/>
              <a:t>р. 8</a:t>
            </a: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 ≤</a:t>
            </a:r>
            <a:r>
              <a:rPr lang="en-US" dirty="0" smtClean="0"/>
              <a:t> гр.6 по всем строкам!!!</a:t>
            </a:r>
            <a:endParaRPr lang="ru-RU" dirty="0"/>
          </a:p>
        </p:txBody>
      </p:sp>
      <p:sp>
        <p:nvSpPr>
          <p:cNvPr id="5125" name="TextBox 5124"/>
          <p:cNvSpPr txBox="1"/>
          <p:nvPr/>
        </p:nvSpPr>
        <p:spPr>
          <a:xfrm>
            <a:off x="3041650" y="5580037"/>
            <a:ext cx="2880320" cy="104009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С</a:t>
            </a:r>
            <a:r>
              <a:rPr lang="en-US" dirty="0" smtClean="0"/>
              <a:t>тр.1 гр.4 = табл. </a:t>
            </a:r>
            <a:r>
              <a:rPr lang="en-US" dirty="0"/>
              <a:t>2007 </a:t>
            </a:r>
            <a:endParaRPr lang="en-US" dirty="0" smtClean="0"/>
          </a:p>
          <a:p>
            <a:r>
              <a:rPr lang="en-US" dirty="0" smtClean="0"/>
              <a:t>стр.1 гр.3; = табл. 2009 стр.1 гр.3</a:t>
            </a:r>
          </a:p>
        </p:txBody>
      </p:sp>
      <p:cxnSp>
        <p:nvCxnSpPr>
          <p:cNvPr id="5127" name="Прямая со стрелкой 5126"/>
          <p:cNvCxnSpPr/>
          <p:nvPr/>
        </p:nvCxnSpPr>
        <p:spPr>
          <a:xfrm flipV="1">
            <a:off x="4884015" y="3465827"/>
            <a:ext cx="965947" cy="2185586"/>
          </a:xfrm>
          <a:prstGeom prst="straightConnector1">
            <a:avLst/>
          </a:prstGeom>
          <a:ln w="5715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7626990" y="843777"/>
            <a:ext cx="994374" cy="707603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5122" idx="0"/>
          </p:cNvCxnSpPr>
          <p:nvPr/>
        </p:nvCxnSpPr>
        <p:spPr>
          <a:xfrm flipV="1">
            <a:off x="8838294" y="2915742"/>
            <a:ext cx="756084" cy="1207129"/>
          </a:xfrm>
          <a:prstGeom prst="straightConnector1">
            <a:avLst/>
          </a:prstGeom>
          <a:ln w="76200">
            <a:solidFill>
              <a:schemeClr val="accent4">
                <a:lumMod val="60000"/>
                <a:lumOff val="4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1821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7" grpId="0" animBg="1"/>
      <p:bldP spid="5122" grpId="0" animBg="1"/>
      <p:bldP spid="512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Cambria" panose="02040503050406030204" pitchFamily="18" charset="0"/>
              </a:rPr>
              <a:t>ДЕЯТЕЛЬНОСТЬ В ЦЕНТРЕ</a:t>
            </a:r>
            <a:r>
              <a:rPr lang="en-US" b="1" dirty="0" smtClean="0">
                <a:latin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</a:rPr>
              <a:t> ЗДОРОВЬЯ ДЛЯ ДЕТЕЙ ( 0-17 ЛЕТ, ВКЛЮЧИТЕЛЬНО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249562" y="899517"/>
            <a:ext cx="7992888" cy="5832648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buNone/>
            </a:pPr>
            <a:endParaRPr lang="en-US" sz="1900" b="1" dirty="0" smtClean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b="1" dirty="0" smtClean="0">
                <a:latin typeface="Candara Regular" charset="0"/>
                <a:cs typeface="Candara Regular" charset="0"/>
              </a:rPr>
              <a:t>Дети </a:t>
            </a:r>
            <a:r>
              <a:rPr lang="ru-RU" sz="1900" b="1" dirty="0">
                <a:latin typeface="Candara Regular" charset="0"/>
                <a:cs typeface="Candara Regular" charset="0"/>
              </a:rPr>
              <a:t>( 0 – 17 лет включительно), обратившиеся в центр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здоровья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Табл.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(</a:t>
            </a:r>
            <a:r>
              <a:rPr lang="ru-RU" sz="1900" b="1" dirty="0">
                <a:latin typeface="Candara Regular" charset="0"/>
                <a:cs typeface="Candara Regular" charset="0"/>
              </a:rPr>
              <a:t>2002)</a:t>
            </a:r>
          </a:p>
          <a:p>
            <a:pPr marL="0" indent="0">
              <a:buNone/>
            </a:pPr>
            <a:r>
              <a:rPr lang="ru-RU" sz="1800" dirty="0">
                <a:latin typeface="Candara Regular" charset="0"/>
                <a:cs typeface="Candara Regular" charset="0"/>
              </a:rPr>
              <a:t>Стр.  с 01 по стр. 06 гр.3 </a:t>
            </a:r>
            <a:r>
              <a:rPr lang="ru-RU" sz="18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800" dirty="0">
                <a:latin typeface="Candara Regular" charset="0"/>
                <a:cs typeface="Candara Regular" charset="0"/>
              </a:rPr>
              <a:t>≥ по всем строкам гр. 4</a:t>
            </a:r>
          </a:p>
          <a:p>
            <a:pPr marL="0" indent="0">
              <a:buNone/>
            </a:pPr>
            <a:r>
              <a:rPr lang="ru-RU" sz="1800" dirty="0">
                <a:latin typeface="Candara Regular" charset="0"/>
                <a:cs typeface="Candara Regular" charset="0"/>
              </a:rPr>
              <a:t>Стр. 01 гр.3 = сумме стр. с 02 по 06 (аналогичный расчет по всем </a:t>
            </a:r>
            <a:r>
              <a:rPr lang="ru-RU" sz="1800" dirty="0" smtClean="0">
                <a:latin typeface="Candara Regular" charset="0"/>
                <a:cs typeface="Candara Regular" charset="0"/>
              </a:rPr>
              <a:t>графам) </a:t>
            </a:r>
            <a:endParaRPr lang="ru-RU" sz="18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800" dirty="0">
                <a:latin typeface="Candara Regular" charset="0"/>
                <a:cs typeface="Candara Regular" charset="0"/>
              </a:rPr>
              <a:t>Стр. с  01  по стр. 06 гр.4 = сумме гр.5 + гр.6 с 01 стр. по 06 стр.</a:t>
            </a:r>
          </a:p>
          <a:p>
            <a:pPr marL="0" indent="0">
              <a:buNone/>
            </a:pPr>
            <a:r>
              <a:rPr lang="ru-RU" sz="1800" dirty="0">
                <a:latin typeface="Candara Regular" charset="0"/>
                <a:cs typeface="Candara Regular" charset="0"/>
              </a:rPr>
              <a:t>Стр. с 01 по стр. 06 гр.8 </a:t>
            </a:r>
            <a:r>
              <a:rPr lang="ru-RU" sz="1800" dirty="0" smtClean="0">
                <a:latin typeface="Candara Regular" charset="0"/>
                <a:cs typeface="Candara Regular" charset="0"/>
              </a:rPr>
              <a:t>= </a:t>
            </a:r>
            <a:r>
              <a:rPr lang="ru-RU" sz="1800" dirty="0">
                <a:latin typeface="Candara Regular" charset="0"/>
                <a:cs typeface="Candara Regular" charset="0"/>
              </a:rPr>
              <a:t>или &lt; гр.4 с 01 стр. по 06 стр.</a:t>
            </a:r>
          </a:p>
          <a:p>
            <a:pPr marL="0" indent="0">
              <a:buNone/>
            </a:pPr>
            <a:endParaRPr lang="en-US" sz="1900" b="1" dirty="0" smtClean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7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Cambria" panose="02040503050406030204" pitchFamily="18" charset="0"/>
              </a:rPr>
              <a:t>ДЕЯТЕЛЬНОСТЬ В ЦЕНТРЕ</a:t>
            </a:r>
            <a:r>
              <a:rPr lang="en-US" b="1" dirty="0" smtClean="0">
                <a:latin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</a:rPr>
              <a:t> ЗДОРОВЬЯ ДЛЯ ДЕТЕЙ ( 0-17 ЛЕТ, ВКЛЮЧИТЕЛЬНО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49362" y="899517"/>
            <a:ext cx="9793088" cy="5832648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buNone/>
            </a:pPr>
            <a:r>
              <a:rPr lang="ru-RU" sz="1900" b="1" dirty="0">
                <a:latin typeface="Candara Regular" charset="0"/>
                <a:cs typeface="Candara Regular" charset="0"/>
              </a:rPr>
              <a:t>Дети ( 0 – 17 лет включительно), обратившиеся в центр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здоровья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Табл.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(</a:t>
            </a:r>
            <a:r>
              <a:rPr lang="ru-RU" sz="1900" b="1" dirty="0">
                <a:latin typeface="Candara Regular" charset="0"/>
                <a:cs typeface="Candara Regular" charset="0"/>
              </a:rPr>
              <a:t>2002)</a:t>
            </a:r>
          </a:p>
          <a:p>
            <a:pPr marL="0" indent="0">
              <a:buNone/>
            </a:pPr>
            <a:endParaRPr lang="en-US" sz="1900" b="1" dirty="0" smtClean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8055188"/>
              </p:ext>
            </p:extLst>
          </p:nvPr>
        </p:nvGraphicFramePr>
        <p:xfrm>
          <a:off x="449362" y="1403573"/>
          <a:ext cx="9865098" cy="5477009"/>
        </p:xfrm>
        <a:graphic>
          <a:graphicData uri="http://schemas.openxmlformats.org/drawingml/2006/table">
            <a:tbl>
              <a:tblPr/>
              <a:tblGrid>
                <a:gridCol w="3719906"/>
                <a:gridCol w="285471"/>
                <a:gridCol w="689627"/>
                <a:gridCol w="670715"/>
                <a:gridCol w="898977"/>
                <a:gridCol w="1015355"/>
                <a:gridCol w="1072877"/>
                <a:gridCol w="1008112"/>
                <a:gridCol w="504058"/>
              </a:tblGrid>
              <a:tr h="67996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</a:t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показателя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первично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выявлено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Назначены индивидуальные планы по здоровому образу жизни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Направлено первично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08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здоровые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с факторами риска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к врачам - специалистам АПУ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 стационар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Обратившиеся в центр здоровья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3731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2495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6226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2495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3166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том числе: самостоятельно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214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44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дети, у которых решение о посещении центра здоровья принято родителями (или другим законным представителем) самостоятельно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944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543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1487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543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6648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АПУ по месту прикрепления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1660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1064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2724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1064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медицинскими работниками образовательных учреждений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759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1672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759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3304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направленные из стационаров после острого заболевания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290122" y="6444133"/>
            <a:ext cx="2376264" cy="7241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57150">
            <a:solidFill>
              <a:schemeClr val="accent4">
                <a:lumMod val="60000"/>
                <a:lumOff val="40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dirty="0"/>
              <a:t>г</a:t>
            </a:r>
            <a:r>
              <a:rPr lang="en-US" dirty="0" smtClean="0"/>
              <a:t>р. 8</a:t>
            </a:r>
            <a:r>
              <a:rPr lang="ru-RU" sz="1900" dirty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 </a:t>
            </a:r>
            <a:r>
              <a:rPr lang="ru-RU" sz="1900" dirty="0" smtClean="0">
                <a:solidFill>
                  <a:prstClr val="black"/>
                </a:solidFill>
                <a:latin typeface="Candara Regular" charset="0"/>
                <a:cs typeface="Candara Regular" charset="0"/>
              </a:rPr>
              <a:t>= </a:t>
            </a:r>
            <a:r>
              <a:rPr lang="en-US" dirty="0" smtClean="0"/>
              <a:t>гр.6 по всем строкам!!!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59627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Cambria" panose="02040503050406030204" pitchFamily="18" charset="0"/>
              </a:rPr>
              <a:t>ДЕЯТЕЛЬНОСТЬ В ЦЕНТРЕ</a:t>
            </a:r>
            <a:r>
              <a:rPr lang="en-US" b="1" dirty="0" smtClean="0">
                <a:latin typeface="Cambria" panose="02040503050406030204" pitchFamily="18" charset="0"/>
              </a:rPr>
              <a:t> </a:t>
            </a:r>
            <a:r>
              <a:rPr lang="ru-RU" b="1" dirty="0" smtClean="0">
                <a:latin typeface="Cambria" panose="02040503050406030204" pitchFamily="18" charset="0"/>
              </a:rPr>
              <a:t> ЗДОРОВЬЯ ДЛЯ ДЕТЕЙ ( 0-17 ЛЕТ, ВКЛЮЧИТЕЛЬНО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93378" y="1043533"/>
            <a:ext cx="9721080" cy="6048672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latin typeface="Candara Regular" charset="0"/>
                <a:cs typeface="Candara Regular" charset="0"/>
              </a:rPr>
              <a:t>Дети </a:t>
            </a:r>
            <a:r>
              <a:rPr lang="ru-RU" sz="1900" b="1" dirty="0">
                <a:latin typeface="Candara Regular" charset="0"/>
                <a:cs typeface="Candara Regular" charset="0"/>
              </a:rPr>
              <a:t>(0 – 17 лет включительно), обследованные в центре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здоровья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endParaRPr lang="ru-RU" sz="1900" b="1" dirty="0" smtClean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b="1" dirty="0" smtClean="0">
                <a:latin typeface="Candara Regular" charset="0"/>
                <a:cs typeface="Candara Regular" charset="0"/>
              </a:rPr>
              <a:t>Табл. </a:t>
            </a:r>
            <a:r>
              <a:rPr lang="ru-RU" sz="1900" b="1" dirty="0">
                <a:latin typeface="Candara Regular" charset="0"/>
                <a:cs typeface="Candara Regular" charset="0"/>
              </a:rPr>
              <a:t>(2003)</a:t>
            </a:r>
          </a:p>
          <a:p>
            <a:pPr marL="0" indent="0" algn="just">
              <a:buNone/>
            </a:pPr>
            <a:r>
              <a:rPr lang="ru-RU" sz="1400" dirty="0">
                <a:latin typeface="Candara Regular" charset="0"/>
                <a:cs typeface="Candara Regular" charset="0"/>
              </a:rPr>
              <a:t>Стр. 01 гр.3 + гр.4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400" dirty="0">
                <a:latin typeface="Candara Regular" charset="0"/>
                <a:cs typeface="Candara Regular" charset="0"/>
              </a:rPr>
              <a:t>= табл.2002 стр.01 гр.3 (обследовано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всего)</a:t>
            </a:r>
            <a:endParaRPr lang="ru-RU" sz="1400" dirty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400" dirty="0">
                <a:latin typeface="Candara Regular" charset="0"/>
                <a:cs typeface="Candara Regular" charset="0"/>
              </a:rPr>
              <a:t>Стр. 02 гр.3 + гр.4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400" dirty="0">
                <a:latin typeface="Candara Regular" charset="0"/>
                <a:cs typeface="Candara Regular" charset="0"/>
              </a:rPr>
              <a:t>= табл.2002 стр.01 гр.5 (здоровые из первичных)</a:t>
            </a:r>
          </a:p>
          <a:p>
            <a:pPr marL="0" indent="0" algn="just">
              <a:buNone/>
            </a:pPr>
            <a:r>
              <a:rPr lang="ru-RU" sz="1400" dirty="0">
                <a:latin typeface="Candara Regular" charset="0"/>
                <a:cs typeface="Candara Regular" charset="0"/>
              </a:rPr>
              <a:t>Стр.03 гр.3 + гр.4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400" dirty="0">
                <a:latin typeface="Candara Regular" charset="0"/>
                <a:cs typeface="Candara Regular" charset="0"/>
              </a:rPr>
              <a:t>= табл.2002 стр.01 гр.6 (с ФР из первичных)</a:t>
            </a:r>
          </a:p>
          <a:p>
            <a:pPr marL="0" indent="0" algn="just">
              <a:buNone/>
            </a:pPr>
            <a:r>
              <a:rPr lang="ru-RU" sz="1400" dirty="0">
                <a:latin typeface="Candara Regular" charset="0"/>
                <a:cs typeface="Candara Regular" charset="0"/>
              </a:rPr>
              <a:t>Стр.04 гр.3 + гр.4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400" dirty="0">
                <a:latin typeface="Candara Regular" charset="0"/>
                <a:cs typeface="Candara Regular" charset="0"/>
              </a:rPr>
              <a:t>= табл.2002 стр.01 гр.7 (назначены индивид.планы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)</a:t>
            </a:r>
            <a:endParaRPr lang="en-US" sz="1400" dirty="0" smtClean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Candara Regular" charset="0"/>
                <a:cs typeface="Candara Regular" charset="0"/>
              </a:rPr>
              <a:t>С</a:t>
            </a:r>
            <a:r>
              <a:rPr lang="en-US" sz="1400" dirty="0" smtClean="0">
                <a:latin typeface="Candara Regular" charset="0"/>
                <a:cs typeface="Candara Regular" charset="0"/>
              </a:rPr>
              <a:t>тр.05 гр.3 = стр.03 гр.3 (аналогично по гр.4)</a:t>
            </a:r>
            <a:endParaRPr lang="ru-RU" sz="1400" dirty="0" smtClean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Candara Regular" charset="0"/>
                <a:cs typeface="Candara Regular" charset="0"/>
              </a:rPr>
              <a:t>Стр.06 гр.3 = стр. 05 гр.3 = стр.03 гр.3 ( аналогично по гр.4 )</a:t>
            </a:r>
            <a:endParaRPr lang="ru-RU" sz="1400" dirty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Candara Regular" charset="0"/>
                <a:cs typeface="Candara Regular" charset="0"/>
              </a:rPr>
              <a:t>Стр.07  </a:t>
            </a:r>
            <a:r>
              <a:rPr lang="ru-RU" sz="1400" dirty="0">
                <a:latin typeface="Candara Regular" charset="0"/>
                <a:cs typeface="Candara Regular" charset="0"/>
              </a:rPr>
              <a:t>гр.3 + гр. 4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400" dirty="0">
                <a:latin typeface="Candara Regular" charset="0"/>
                <a:cs typeface="Candara Regular" charset="0"/>
              </a:rPr>
              <a:t>=  </a:t>
            </a:r>
            <a:r>
              <a:rPr lang="ru-RU" sz="1400" dirty="0" smtClean="0">
                <a:latin typeface="Candara Regular" charset="0"/>
                <a:cs typeface="Candara Regular" charset="0"/>
              </a:rPr>
              <a:t>табл</a:t>
            </a:r>
            <a:r>
              <a:rPr lang="ru-RU" sz="1400" dirty="0">
                <a:latin typeface="Candara Regular" charset="0"/>
                <a:cs typeface="Candara Regular" charset="0"/>
              </a:rPr>
              <a:t>. 2002 стр.01 гр. 9 </a:t>
            </a:r>
            <a:endParaRPr lang="ru-RU" sz="1400" dirty="0" smtClean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Candara Regular" charset="0"/>
                <a:cs typeface="Candara Regular" charset="0"/>
              </a:rPr>
              <a:t>Стр.05 гр.3 + гр.4 = стр.06 (гр.3+ гр.4) + стр.07(гр.3 + гр.4)</a:t>
            </a:r>
          </a:p>
          <a:p>
            <a:pPr marL="0" indent="0" algn="just">
              <a:buNone/>
            </a:pPr>
            <a:endParaRPr lang="ru-RU" sz="1400" dirty="0" smtClean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endParaRPr lang="ru-RU" sz="1400" dirty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endParaRPr lang="ru-RU" sz="2000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4205146"/>
              </p:ext>
            </p:extLst>
          </p:nvPr>
        </p:nvGraphicFramePr>
        <p:xfrm>
          <a:off x="809402" y="4427909"/>
          <a:ext cx="9289033" cy="2603340"/>
        </p:xfrm>
        <a:graphic>
          <a:graphicData uri="http://schemas.openxmlformats.org/drawingml/2006/table">
            <a:tbl>
              <a:tblPr/>
              <a:tblGrid>
                <a:gridCol w="5616624"/>
                <a:gridCol w="811055"/>
                <a:gridCol w="1430677"/>
                <a:gridCol w="1430677"/>
              </a:tblGrid>
              <a:tr h="0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Наименование показателя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Возраст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705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Всего обследовано детей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из них: здоровые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853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878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с факторами риска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432959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назначены индивидуальные планы по здоровому образу жизни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613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направлены (из строки 01):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амбулаторно-поликлинические учреждения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760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219605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стационар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6698" marR="6698" marT="669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6698" marR="6698" marT="669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7256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Cambria" panose="02040503050406030204" pitchFamily="18" charset="0"/>
              </a:rPr>
              <a:t>2.2 ПОСЕЩЕНИЯ</a:t>
            </a:r>
            <a:endParaRPr lang="ru-RU" b="1" dirty="0"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1" y="1105011"/>
            <a:ext cx="7849099" cy="5627153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>
              <a:buNone/>
            </a:pPr>
            <a:r>
              <a:rPr lang="ru-RU" sz="1900" b="1" dirty="0">
                <a:latin typeface="Candara Regular" charset="0"/>
                <a:cs typeface="Candara Regular" charset="0"/>
              </a:rPr>
              <a:t>2.2. Посещения Центра здоровья</a:t>
            </a:r>
          </a:p>
          <a:p>
            <a:pPr marL="0" indent="0">
              <a:buNone/>
            </a:pPr>
            <a:r>
              <a:rPr lang="ru-RU" sz="1900" b="1" dirty="0">
                <a:latin typeface="Candara Regular" charset="0"/>
                <a:cs typeface="Candara Regular" charset="0"/>
              </a:rPr>
              <a:t>Табл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.</a:t>
            </a:r>
            <a:r>
              <a:rPr lang="en-US" sz="1900" b="1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b="1" dirty="0" smtClean="0">
                <a:latin typeface="Candara Regular" charset="0"/>
                <a:cs typeface="Candara Regular" charset="0"/>
              </a:rPr>
              <a:t>(</a:t>
            </a:r>
            <a:r>
              <a:rPr lang="ru-RU" sz="1900" b="1" dirty="0">
                <a:latin typeface="Candara Regular" charset="0"/>
                <a:cs typeface="Candara Regular" charset="0"/>
              </a:rPr>
              <a:t>2004)</a:t>
            </a:r>
          </a:p>
          <a:p>
            <a:pPr marL="0" indent="0" algn="just">
              <a:buNone/>
            </a:pPr>
            <a:r>
              <a:rPr lang="en-US" sz="1900" dirty="0" smtClean="0">
                <a:latin typeface="Candara Regular" charset="0"/>
                <a:cs typeface="Candara Regular" charset="0"/>
              </a:rPr>
              <a:t>В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ЦЗ 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для детского населения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стр.1  </a:t>
            </a:r>
            <a:r>
              <a:rPr lang="ru-RU" sz="1900" dirty="0">
                <a:latin typeface="Candara Regular" charset="0"/>
                <a:cs typeface="Candara Regular" charset="0"/>
              </a:rPr>
              <a:t>= стр.2</a:t>
            </a:r>
          </a:p>
          <a:p>
            <a:pPr marL="0" indent="0" algn="just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В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ЦЗ для </a:t>
            </a:r>
            <a:r>
              <a:rPr lang="ru-RU" sz="1900" dirty="0">
                <a:latin typeface="Candara Regular" charset="0"/>
                <a:cs typeface="Candara Regular" charset="0"/>
              </a:rPr>
              <a:t>взрослого населения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заполняется только стр.1</a:t>
            </a: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900" dirty="0" smtClean="0">
                <a:latin typeface="Candara Regular" charset="0"/>
                <a:cs typeface="Candara Regular" charset="0"/>
              </a:rPr>
              <a:t>табл.2004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стр</a:t>
            </a:r>
            <a:r>
              <a:rPr lang="ru-RU" sz="1900" dirty="0">
                <a:latin typeface="Candara Regular" charset="0"/>
                <a:cs typeface="Candara Regular" charset="0"/>
              </a:rPr>
              <a:t>. 1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равна табл.2005 сумма </a:t>
            </a:r>
            <a:r>
              <a:rPr lang="ru-RU" sz="1900" dirty="0">
                <a:latin typeface="Candara Regular" charset="0"/>
                <a:cs typeface="Candara Regular" charset="0"/>
              </a:rPr>
              <a:t>гр.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3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(здоровые)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dirty="0">
                <a:latin typeface="Candara Regular" charset="0"/>
                <a:cs typeface="Candara Regular" charset="0"/>
              </a:rPr>
              <a:t>+ гр.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7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( с ФР)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по строке 19 </a:t>
            </a:r>
            <a:r>
              <a:rPr lang="ru-RU" sz="1900" dirty="0">
                <a:latin typeface="Candara Regular" charset="0"/>
                <a:cs typeface="Candara Regular" charset="0"/>
              </a:rPr>
              <a:t>(всего) 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.</a:t>
            </a: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табл.2004 стр. 2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равна </a:t>
            </a:r>
            <a:r>
              <a:rPr lang="ru-RU" sz="1900" dirty="0">
                <a:latin typeface="Candara Regular" charset="0"/>
                <a:cs typeface="Candara Regular" charset="0"/>
              </a:rPr>
              <a:t>табл.2005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сумма </a:t>
            </a:r>
            <a:r>
              <a:rPr lang="ru-RU" sz="1900" dirty="0">
                <a:latin typeface="Candara Regular" charset="0"/>
                <a:cs typeface="Candara Regular" charset="0"/>
              </a:rPr>
              <a:t>гр.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4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(здоровые)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+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</a:t>
            </a:r>
            <a:r>
              <a:rPr lang="ru-RU" sz="1900" dirty="0">
                <a:latin typeface="Candara Regular" charset="0"/>
                <a:cs typeface="Candara Regular" charset="0"/>
              </a:rPr>
              <a:t>гр.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8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(с ФР)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 по строке 19 (</a:t>
            </a:r>
            <a:r>
              <a:rPr lang="en-US" sz="1900" dirty="0" smtClean="0">
                <a:latin typeface="Candara Regular" charset="0"/>
                <a:cs typeface="Candara Regular" charset="0"/>
              </a:rPr>
              <a:t> всего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для </a:t>
            </a:r>
            <a:r>
              <a:rPr lang="ru-RU" sz="1900" dirty="0">
                <a:latin typeface="Candara Regular" charset="0"/>
                <a:cs typeface="Candara Regular" charset="0"/>
              </a:rPr>
              <a:t>детей)</a:t>
            </a:r>
          </a:p>
          <a:p>
            <a:pPr marL="0" indent="0" algn="just">
              <a:buNone/>
            </a:pPr>
            <a:r>
              <a:rPr lang="ru-RU" sz="1900" dirty="0">
                <a:latin typeface="Candara Regular" charset="0"/>
                <a:cs typeface="Candara Regular" charset="0"/>
              </a:rPr>
              <a:t>К посещениям ЦЗ относятся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посещения </a:t>
            </a:r>
            <a:r>
              <a:rPr lang="ru-RU" sz="1900" dirty="0">
                <a:latin typeface="Candara Regular" charset="0"/>
                <a:cs typeface="Candara Regular" charset="0"/>
              </a:rPr>
              <a:t>к врачам </a:t>
            </a:r>
            <a:r>
              <a:rPr lang="ru-RU" sz="1900" dirty="0" smtClean="0">
                <a:latin typeface="Candara Regular" charset="0"/>
                <a:cs typeface="Candara Regular" charset="0"/>
              </a:rPr>
              <a:t>ЦЗ </a:t>
            </a:r>
            <a:r>
              <a:rPr lang="ru-RU" sz="1900" b="1" dirty="0" smtClean="0">
                <a:solidFill>
                  <a:srgbClr val="C00000"/>
                </a:solidFill>
                <a:latin typeface="Candara Regular" charset="0"/>
                <a:cs typeface="Candara Regular" charset="0"/>
              </a:rPr>
              <a:t>(строго по штатному расписанию ЦЗ !!!)</a:t>
            </a:r>
            <a:endParaRPr lang="en-US" sz="1900" dirty="0" smtClean="0">
              <a:latin typeface="Candara Regular" charset="0"/>
              <a:cs typeface="Candara Regular" charset="0"/>
            </a:endParaRPr>
          </a:p>
          <a:p>
            <a:pPr marL="0" indent="0" algn="just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5331939"/>
              </p:ext>
            </p:extLst>
          </p:nvPr>
        </p:nvGraphicFramePr>
        <p:xfrm>
          <a:off x="2321571" y="4715943"/>
          <a:ext cx="7632848" cy="1880693"/>
        </p:xfrm>
        <a:graphic>
          <a:graphicData uri="http://schemas.openxmlformats.org/drawingml/2006/table">
            <a:tbl>
              <a:tblPr/>
              <a:tblGrid>
                <a:gridCol w="2304255"/>
                <a:gridCol w="864096"/>
                <a:gridCol w="4464497"/>
              </a:tblGrid>
              <a:tr h="5384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Значение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37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202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Всего посещений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29 603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5855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из них дети (0 - 17 лет включительно)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7 557</a:t>
                      </a:r>
                      <a:endParaRPr lang="ru-RU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976" dirty="0">
                <a:latin typeface="Candara Regular" charset="0"/>
                <a:cs typeface="Candara Regular" charset="0"/>
              </a:rPr>
              <a:t/>
            </a:r>
            <a:br>
              <a:rPr lang="ru-RU" sz="2976" dirty="0">
                <a:latin typeface="Candara Regular" charset="0"/>
                <a:cs typeface="Candara Regular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2.3. ОСМОТРЕНО ВРАЧАМИ-СПЕЦИАЛИСТАМИ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ТАБЛ. (2005)</a:t>
            </a:r>
            <a:r>
              <a:rPr lang="ru-RU" sz="2976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ru-RU" sz="2976" b="1" dirty="0">
                <a:latin typeface="Cambria" panose="02040503050406030204" pitchFamily="18" charset="0"/>
                <a:cs typeface="Candara Regular" charset="0"/>
              </a:rPr>
            </a:br>
            <a:endParaRPr lang="ru-RU" sz="2646" b="1" dirty="0"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927991484"/>
              </p:ext>
            </p:extLst>
          </p:nvPr>
        </p:nvGraphicFramePr>
        <p:xfrm>
          <a:off x="233338" y="971525"/>
          <a:ext cx="10225143" cy="5760637"/>
        </p:xfrm>
        <a:graphic>
          <a:graphicData uri="http://schemas.openxmlformats.org/drawingml/2006/table">
            <a:tbl>
              <a:tblPr/>
              <a:tblGrid>
                <a:gridCol w="1533770"/>
                <a:gridCol w="374813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  <a:gridCol w="519785"/>
              </a:tblGrid>
              <a:tr h="415462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Осмотрено врачами-специалистами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строки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6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числа граждан, осмотренных врачами-специалистами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473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здоровые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направлены к врачам-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специалистам в АПУ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направлены в стационар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549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из них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772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0 - 14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15 - 17 лет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91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терапевт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6 838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11 892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8 221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педиатр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3 731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2 853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2 495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1 760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735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2 254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2 254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1 577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677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кардиолог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пульмонолог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г</a:t>
                      </a:r>
                      <a:r>
                        <a:rPr lang="ru-RU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астроэнтеролог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врачи ЛФК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11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34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стоматолог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2 019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873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585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288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2 419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321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128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1 489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20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офтальмолог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16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127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008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Всего: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19</a:t>
                      </a:r>
                    </a:p>
                  </a:txBody>
                  <a:tcPr marL="7552" marR="7552" marT="755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12 667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4 604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3 438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1 166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16 936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2 953</a:t>
                      </a:r>
                      <a:endParaRPr lang="ru-RU" sz="1200" b="1" i="0" u="none" strike="noStrike" dirty="0">
                        <a:solidFill>
                          <a:srgbClr val="FF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2 088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865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12 565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2 503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1 754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749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7552" marR="7552" marT="755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842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976" dirty="0">
                <a:latin typeface="Candara Regular" charset="0"/>
                <a:cs typeface="Candara Regular" charset="0"/>
              </a:rPr>
              <a:t/>
            </a:r>
            <a:br>
              <a:rPr lang="ru-RU" sz="2976" dirty="0">
                <a:latin typeface="Candara Regular" charset="0"/>
                <a:cs typeface="Candara Regular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2.3. ОСМОТРЕНО ВРАЧАМИ-СПЕЦИАЛИСТАМИ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ТАБЛ. (2005)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latin typeface="Cambria" panose="02040503050406030204" pitchFamily="18" charset="0"/>
              </a:rPr>
              <a:t>Проверки</a:t>
            </a:r>
            <a:r>
              <a:rPr lang="ru-RU" sz="2976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ru-RU" sz="2976" b="1" dirty="0">
                <a:latin typeface="Cambria" panose="02040503050406030204" pitchFamily="18" charset="0"/>
                <a:cs typeface="Candara Regular" charset="0"/>
              </a:rPr>
            </a:br>
            <a:endParaRPr lang="ru-RU" sz="2646" b="1" dirty="0"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843178"/>
          </a:xfrm>
          <a:noFill/>
        </p:spPr>
        <p:txBody>
          <a:bodyPr vert="horz" lIns="144000" tIns="144000" rIns="144000" bIns="144000" rtlCol="0"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 4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гр.5 + 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гр.6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- по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всем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строкам (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здоровые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 – для детей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гр.8 = гр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.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9 + гр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.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10 - по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всем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строкам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(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с факторами риска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 – для детей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 12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гр.13 +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гр.14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- по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всем строкам (направлены к врачам специалистам в МО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- для детей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гр.16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гр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. 17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+ 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гр.18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- по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всем строкам. (направлены в стационар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 – для детей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гр.3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стр.01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табл.2005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= гр.5 стр.01 табл.2001 (здоровые взрослые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;</a:t>
            </a:r>
            <a:endParaRPr lang="ru-RU" sz="14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 гр.3 стр.02 табл.2005 =гр.5 стр.01 табл.2002 (дети)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 7 стр.01 табл.2005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гр.6 стр.01 табл.2001 (взрослые с ФР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;</a:t>
            </a:r>
            <a:endParaRPr lang="ru-RU" sz="14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гр.7 стр.02 табл.2005 = гр. 6 стр.01 табл.2002 (дети с ФР)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 11 стр.01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табл.2005 =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гр.8 стр.01 табл.2001 (направлено первично к врачам-специалистам в АПУ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)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; </a:t>
            </a:r>
            <a:endParaRPr lang="ru-RU" sz="14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гр.11 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стр.02 табл.2005 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гр.8 стр.01 табл.2002 </a:t>
            </a:r>
            <a:r>
              <a:rPr lang="en-US" sz="1400" dirty="0" smtClean="0">
                <a:latin typeface="Cambria" panose="02040503050406030204" pitchFamily="18" charset="0"/>
                <a:cs typeface="Candara Regular" charset="0"/>
              </a:rPr>
              <a:t>(дети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)</a:t>
            </a:r>
            <a:endParaRPr lang="ru-RU" sz="1400" dirty="0">
              <a:latin typeface="Cambria" panose="02040503050406030204" pitchFamily="18" charset="0"/>
              <a:cs typeface="Candara Regular" charset="0"/>
            </a:endParaRPr>
          </a:p>
          <a:p>
            <a:pPr marL="0" lvl="0" indent="0" algn="just">
              <a:lnSpc>
                <a:spcPct val="120000"/>
              </a:lnSpc>
              <a:buNone/>
            </a:pPr>
            <a:r>
              <a:rPr lang="en-US" sz="1400" dirty="0" smtClean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по </a:t>
            </a:r>
            <a:r>
              <a:rPr lang="en-US" sz="1400" dirty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стр.14 гр.3 + </a:t>
            </a:r>
            <a:r>
              <a:rPr lang="en-US" sz="1400" dirty="0" smtClean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гр.7 </a:t>
            </a:r>
            <a:r>
              <a:rPr lang="en-US" sz="1400" dirty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= табл.2006 стр. 13 гр.3 = гр.5 стр.13 </a:t>
            </a:r>
            <a:r>
              <a:rPr lang="en-US" sz="1400" dirty="0" smtClean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(взрослые)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1400" dirty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п</a:t>
            </a:r>
            <a:r>
              <a:rPr lang="en-US" sz="1400" dirty="0" smtClean="0">
                <a:solidFill>
                  <a:prstClr val="black"/>
                </a:solidFill>
                <a:latin typeface="Cambria" panose="02040503050406030204" pitchFamily="18" charset="0"/>
                <a:cs typeface="Candara Regular" charset="0"/>
              </a:rPr>
              <a:t>о стр.14 гр.4 + гр.8 = табл. 2006 стр. 13 гр.4 = гр.6 стр.13 (дети)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 </a:t>
            </a:r>
            <a:endParaRPr lang="ru-RU" sz="14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гр.7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стр.14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табл. 2006 стр.13 гр.7 (осмотр 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врача стоматолога/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гигиениста с факторами риска , всего)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гр.8 стр. 14 </a:t>
            </a:r>
            <a:r>
              <a:rPr lang="ru-RU" sz="1400" dirty="0" smtClean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табл. 2006 стр. 13 гр.8 (осмотр 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врача стоматолога/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гигиениста </a:t>
            </a:r>
            <a:r>
              <a:rPr lang="en-US" sz="1400" dirty="0">
                <a:latin typeface="Cambria" panose="02040503050406030204" pitchFamily="18" charset="0"/>
                <a:cs typeface="Candara Regular" charset="0"/>
              </a:rPr>
              <a:t>с факторами риска , </a:t>
            </a:r>
            <a:r>
              <a:rPr lang="ru-RU" sz="1400" dirty="0">
                <a:latin typeface="Cambria" panose="02040503050406030204" pitchFamily="18" charset="0"/>
                <a:cs typeface="Candara Regular" charset="0"/>
              </a:rPr>
              <a:t>для детей)</a:t>
            </a:r>
          </a:p>
          <a:p>
            <a:pPr marL="0" lvl="0" indent="0">
              <a:buNone/>
            </a:pPr>
            <a:endParaRPr lang="en-US" sz="2000" dirty="0">
              <a:solidFill>
                <a:prstClr val="black"/>
              </a:solidFill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359784"/>
              </p:ext>
            </p:extLst>
          </p:nvPr>
        </p:nvGraphicFramePr>
        <p:xfrm>
          <a:off x="665163" y="2411685"/>
          <a:ext cx="9356453" cy="39473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7852"/>
                <a:gridCol w="7728601"/>
              </a:tblGrid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Приказ N 597н от 19 августа 2009 года «Об организации деятельности центров здоровья по формированию здорового образа жизни у граждан Российской Федерации, включая сокращение потребления алкоголя и табака» </a:t>
                      </a:r>
                    </a:p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Список изменяющих документов </a:t>
                      </a:r>
                    </a:p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(в ред. Приказов Минздравсоцразвития России от 08.06.2010 №430н, от 19.04.2011 №328н, от 26.09.2011 №1074н, Приказ Минздрава России </a:t>
                      </a:r>
                      <a:r>
                        <a:rPr lang="ru-RU" sz="1600" b="1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от 30.09.2015 №683н</a:t>
                      </a:r>
                      <a:r>
                        <a:rPr lang="ru-RU" sz="1600" b="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600" b="0" dirty="0">
                        <a:latin typeface="Times New Roman" panose="02020603050405020304" pitchFamily="18" charset="0"/>
                        <a:ea typeface="Candara" charset="0"/>
                        <a:cs typeface="Times New Roman" panose="02020603050405020304" pitchFamily="18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</a:tr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ea typeface="Candara" charset="0"/>
                          <a:cs typeface="Times New Roman" panose="02020603050405020304" pitchFamily="18" charset="0"/>
                        </a:rPr>
                        <a:t>Письмо Минздравсоцразвития России от 5 мая 2012 года N14-3/10/1-2819 «Методические рекомендации «Оказание медицинской помощи взрослому населению в Центрах здоровья»</a:t>
                      </a:r>
                      <a:endParaRPr lang="ru-RU" sz="1600" dirty="0">
                        <a:latin typeface="Times New Roman" panose="02020603050405020304" pitchFamily="18" charset="0"/>
                        <a:ea typeface="Candara" charset="0"/>
                        <a:cs typeface="Times New Roman" panose="02020603050405020304" pitchFamily="18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7394" y="1151545"/>
            <a:ext cx="9433048" cy="1152128"/>
          </a:xfrm>
        </p:spPr>
        <p:txBody>
          <a:bodyPr anchor="t">
            <a:norm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Центры здоровья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были созданы и функционируют в соответствии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следующими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приказами Министерства здравоохранения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социального развития Российской Федерации: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2699717"/>
            <a:ext cx="1313488" cy="131348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4715941"/>
            <a:ext cx="1313488" cy="13134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521370" y="270609"/>
            <a:ext cx="9505056" cy="4616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sz="2400" dirty="0" smtClean="0">
                <a:solidFill>
                  <a:prstClr val="black"/>
                </a:solidFill>
                <a:latin typeface="Century Gothic" charset="0"/>
              </a:rPr>
              <a:t>НОРМАТИВНЫЕ ДОКУМЕНТЫ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2976" dirty="0">
                <a:latin typeface="Candara Regular" charset="0"/>
                <a:cs typeface="Candara Regular" charset="0"/>
              </a:rPr>
              <a:t/>
            </a:r>
            <a:br>
              <a:rPr lang="ru-RU" sz="2976" dirty="0">
                <a:latin typeface="Candara Regular" charset="0"/>
                <a:cs typeface="Candara Regular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2.3. ОСМОТРЕНО ВРАЧАМИ-СПЕЦИАЛИСТАМИ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r>
              <a:rPr lang="ru-RU" sz="2000" b="1" dirty="0" smtClean="0">
                <a:latin typeface="Cambria" panose="02040503050406030204" pitchFamily="18" charset="0"/>
              </a:rPr>
              <a:t>ТАБЛ. (2005)</a:t>
            </a:r>
            <a:r>
              <a:rPr lang="en-US" sz="2000" b="1" dirty="0">
                <a:latin typeface="Cambria" panose="02040503050406030204" pitchFamily="18" charset="0"/>
              </a:rPr>
              <a:t> </a:t>
            </a:r>
            <a:r>
              <a:rPr lang="en-US" sz="2000" b="1" dirty="0" smtClean="0">
                <a:latin typeface="Cambria" panose="02040503050406030204" pitchFamily="18" charset="0"/>
              </a:rPr>
              <a:t>Проверки</a:t>
            </a:r>
            <a:r>
              <a:rPr lang="ru-RU" sz="2976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ru-RU" sz="2976" b="1" dirty="0">
                <a:latin typeface="Cambria" panose="02040503050406030204" pitchFamily="18" charset="0"/>
                <a:cs typeface="Candara Regular" charset="0"/>
              </a:rPr>
            </a:br>
            <a:endParaRPr lang="ru-RU" sz="2646" b="1" dirty="0"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843178"/>
          </a:xfrm>
          <a:noFill/>
        </p:spPr>
        <p:txBody>
          <a:bodyPr vert="horz" lIns="144000" tIns="144000" rIns="144000" bIns="144000" rtlCol="0" anchor="t">
            <a:normAutofit/>
          </a:bodyPr>
          <a:lstStyle/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внимание!*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заполнении табл. 2005 стр. 14 и табл. 2006 стр. 13 !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у Вас в Центре здоровья по штатному расписанию работает Врач- стоматолог, то заполняются обе таблицы.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гигиенист - 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заполняется </a:t>
            </a: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только табл.2006 стр.13</a:t>
            </a: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076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877"/>
              </a:spcBef>
            </a:pPr>
            <a:r>
              <a:rPr lang="ru-RU" sz="2976" dirty="0">
                <a:latin typeface="Candara Regular" charset="0"/>
                <a:cs typeface="Candara Regular" charset="0"/>
              </a:rPr>
              <a:t/>
            </a:r>
            <a:br>
              <a:rPr lang="ru-RU" sz="2976" dirty="0">
                <a:latin typeface="Candara Regular" charset="0"/>
                <a:cs typeface="Candara Regular" charset="0"/>
              </a:rPr>
            </a:br>
            <a:r>
              <a:rPr lang="en-US" sz="2000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en-US" sz="2000" b="1" dirty="0">
                <a:latin typeface="Cambria" panose="02040503050406030204" pitchFamily="18" charset="0"/>
                <a:cs typeface="Candara Regular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2.4</a:t>
            </a:r>
            <a:r>
              <a:rPr lang="ru-RU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. Обследовано в кабинете тестирования</a:t>
            </a:r>
            <a:br>
              <a:rPr lang="ru-RU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</a:br>
            <a:r>
              <a:rPr lang="en-US" sz="2000" b="1" dirty="0" smtClean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       </a:t>
            </a:r>
            <a:r>
              <a:rPr lang="ru-RU" sz="2000" b="1" dirty="0" smtClean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Табл</a:t>
            </a:r>
            <a:r>
              <a:rPr lang="ru-RU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.</a:t>
            </a:r>
            <a:r>
              <a:rPr lang="en-US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 </a:t>
            </a:r>
            <a:r>
              <a:rPr lang="ru-RU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  <a:t>(2006) </a:t>
            </a:r>
            <a:br>
              <a:rPr lang="ru-RU" sz="2000" b="1" dirty="0">
                <a:solidFill>
                  <a:prstClr val="black"/>
                </a:solidFill>
                <a:latin typeface="Candara Regular" charset="0"/>
                <a:ea typeface="+mn-ea"/>
                <a:cs typeface="Candara Regular" charset="0"/>
              </a:rPr>
            </a:br>
            <a:r>
              <a:rPr lang="ru-RU" sz="2976" b="1" dirty="0">
                <a:latin typeface="Cambria" panose="02040503050406030204" pitchFamily="18" charset="0"/>
                <a:cs typeface="Candara Regular" charset="0"/>
              </a:rPr>
              <a:t/>
            </a:r>
            <a:br>
              <a:rPr lang="ru-RU" sz="2976" b="1" dirty="0">
                <a:latin typeface="Cambria" panose="02040503050406030204" pitchFamily="18" charset="0"/>
                <a:cs typeface="Candara Regular" charset="0"/>
              </a:rPr>
            </a:br>
            <a:endParaRPr lang="ru-RU" sz="2646" b="1" dirty="0">
              <a:latin typeface="Cambria" panose="020405030504060302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084426823"/>
              </p:ext>
            </p:extLst>
          </p:nvPr>
        </p:nvGraphicFramePr>
        <p:xfrm>
          <a:off x="449362" y="899517"/>
          <a:ext cx="9793091" cy="5782502"/>
        </p:xfrm>
        <a:graphic>
          <a:graphicData uri="http://schemas.openxmlformats.org/drawingml/2006/table">
            <a:tbl>
              <a:tblPr/>
              <a:tblGrid>
                <a:gridCol w="3748917"/>
                <a:gridCol w="643571"/>
                <a:gridCol w="936104"/>
                <a:gridCol w="792088"/>
                <a:gridCol w="864096"/>
                <a:gridCol w="1008112"/>
                <a:gridCol w="864096"/>
                <a:gridCol w="936107"/>
              </a:tblGrid>
              <a:tr h="116354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 оборудования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</a:t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строки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обследованных лиц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Количество 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проведенных обследований 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(первичных и повторных)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Выявлено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лиц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 факторами риска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82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</a:t>
                      </a: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дети</a:t>
                      </a:r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/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всего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в том числе дети</a:t>
                      </a:r>
                      <a:b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</a:b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0 </a:t>
                      </a:r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- 17 лет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040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7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8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Аппаратно-программный комплекс для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скрининг-оценки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983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226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611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546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Система скрининга сердца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компьютеризированная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587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Система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ангиологического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скрининга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расчета </a:t>
                      </a:r>
                      <a:r>
                        <a:rPr lang="ru-R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плечелодыжечного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индекса</a:t>
                      </a: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301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Рабочее место гигиениста стоматологического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 (</a:t>
                      </a:r>
                      <a:r>
                        <a:rPr lang="en-US" sz="1600" b="0" i="0" u="none" strike="noStrike" dirty="0" err="1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проверка</a:t>
                      </a:r>
                      <a:r>
                        <a:rPr lang="en-US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 </a:t>
                      </a:r>
                      <a:r>
                        <a:rPr lang="ru-RU" sz="1600" b="0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Cambria" panose="02040503050406030204" pitchFamily="18" charset="0"/>
                        </a:rPr>
                        <a:t>*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)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4438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1322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2419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449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651353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Рабочее место среднего медицинского персонала офтальмологического кабинета, 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…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14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181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102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4882" marR="4882" marT="488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382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>
            <a:normAutofit fontScale="92500" lnSpcReduction="20000"/>
          </a:bodyPr>
          <a:lstStyle/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2.4. Обследовано в кабинете тестирования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Табл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.</a:t>
            </a:r>
            <a:r>
              <a:rPr lang="en-US" sz="1900" b="1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(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2006) 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с 01 по 14 гр.5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= или &gt; стр. с 01 по 14 гр.3 (всего)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с 01 по 14 гр. 6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или &gt; стр. с 01 по 14 гр.4 (дети)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13 гр.3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= стр. 13 гр.5 (всего)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 13 гр.4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= стр.13  гр.6 (дети)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Стр.13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гр.7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= табл.2005 стр. 14 гр.7 ( всего)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Стр.13 гр.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8 =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табл. 2005 стр. 14 гр.8 (дети)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Стр.13 гр.3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= сумме гр.3 + гр.7 стр.14 из табл. 2005 ( всего)</a:t>
            </a:r>
          </a:p>
          <a:p>
            <a:pPr marL="0" indent="0" algn="just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Стр.13 гр.4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сумме гр.4 + гр.8 стр.14 из табл. 2005 (дети)</a:t>
            </a:r>
          </a:p>
          <a:p>
            <a:pPr marL="0" indent="0">
              <a:buNone/>
            </a:pP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Табл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.</a:t>
            </a:r>
            <a:r>
              <a:rPr lang="en-US" sz="1900" b="1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(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2007)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Число комплексных обследований, всего в Центрах здоровья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должно быть равно числу лиц </a:t>
            </a:r>
            <a:r>
              <a:rPr lang="ru-RU" sz="1900" b="1" u="sng" dirty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впервые обратившихся 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в ЦЗ в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этом году. 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Табл. 2007 стр. 1 (всего) = Табл.2001 стр.01 гр.4 + табл. 2002 стр.01 гр.4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Табл. 2007 стр. 2 (дети) = Табл. 2007 стр. 1 </a:t>
            </a: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  <a:p>
            <a:pPr marL="0" indent="0">
              <a:buNone/>
            </a:pPr>
            <a:endParaRPr lang="ru-RU" sz="1900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8352930" cy="5648214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2.5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. Деятельность кабинета ЛФК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Табл. ( 2008)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2000" dirty="0">
                <a:latin typeface="Cambria" panose="02040503050406030204" pitchFamily="18" charset="0"/>
                <a:cs typeface="Candara Regular" charset="0"/>
              </a:rPr>
              <a:t>Учитывать, что кратность отпущенных процедур должна </a:t>
            </a:r>
            <a:r>
              <a:rPr lang="ru-RU" sz="2000" dirty="0" smtClean="0">
                <a:latin typeface="Cambria" panose="02040503050406030204" pitchFamily="18" charset="0"/>
                <a:cs typeface="Candara Regular" charset="0"/>
              </a:rPr>
              <a:t>стремиться к 10.</a:t>
            </a:r>
            <a:endParaRPr lang="ru-RU" sz="20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630483"/>
              </p:ext>
            </p:extLst>
          </p:nvPr>
        </p:nvGraphicFramePr>
        <p:xfrm>
          <a:off x="2321570" y="2699717"/>
          <a:ext cx="8064897" cy="1740168"/>
        </p:xfrm>
        <a:graphic>
          <a:graphicData uri="http://schemas.openxmlformats.org/drawingml/2006/table">
            <a:tbl>
              <a:tblPr/>
              <a:tblGrid>
                <a:gridCol w="6281983"/>
                <a:gridCol w="891457"/>
                <a:gridCol w="891457"/>
              </a:tblGrid>
              <a:tr h="6047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9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 лиц, закончивших лечение,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из них дети 0 - 17 лет включительно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159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Число отпущенных процедур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593378" y="971525"/>
            <a:ext cx="8352928" cy="5771170"/>
          </a:xfrm>
          <a:noFill/>
        </p:spPr>
        <p:txBody>
          <a:bodyPr vert="horz" lIns="144000" tIns="144000" rIns="144000" bIns="144000" rtlCol="0"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ru-RU" sz="1600" b="1" dirty="0" smtClean="0">
                <a:latin typeface="Cambria" panose="02040503050406030204" pitchFamily="18" charset="0"/>
                <a:cs typeface="Candara Regular" charset="0"/>
              </a:rPr>
              <a:t>2.6</a:t>
            </a:r>
            <a:r>
              <a:rPr lang="ru-RU" sz="1600" b="1" dirty="0">
                <a:latin typeface="Cambria" panose="02040503050406030204" pitchFamily="18" charset="0"/>
                <a:cs typeface="Candara Regular" charset="0"/>
              </a:rPr>
              <a:t>. Школы </a:t>
            </a:r>
            <a:r>
              <a:rPr lang="ru-RU" sz="1600" b="1" dirty="0" smtClean="0">
                <a:latin typeface="Cambria" panose="02040503050406030204" pitchFamily="18" charset="0"/>
                <a:cs typeface="Candara Regular" charset="0"/>
              </a:rPr>
              <a:t>здоровья Табл</a:t>
            </a:r>
            <a:r>
              <a:rPr lang="ru-RU" sz="1600" b="1" dirty="0">
                <a:latin typeface="Cambria" panose="02040503050406030204" pitchFamily="18" charset="0"/>
                <a:cs typeface="Candara Regular" charset="0"/>
              </a:rPr>
              <a:t>.(2009)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Т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абл.2009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Стр.01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гр.3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= Табл. 2007 стр. 1 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 гр. 3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(всего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Т</a:t>
            </a:r>
            <a:r>
              <a:rPr lang="en-US" sz="1600" dirty="0" err="1" smtClean="0">
                <a:latin typeface="Cambria" panose="02040503050406030204" pitchFamily="18" charset="0"/>
                <a:cs typeface="Candara Regular" charset="0"/>
              </a:rPr>
              <a:t>абл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. 2009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Стр.01 гр.4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= Табл. 2007 стр.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2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 гр.3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(дети)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Т</a:t>
            </a:r>
            <a:r>
              <a:rPr lang="en-US" sz="1600" dirty="0" err="1" smtClean="0">
                <a:latin typeface="Cambria" panose="02040503050406030204" pitchFamily="18" charset="0"/>
                <a:cs typeface="Candara Regular" charset="0"/>
              </a:rPr>
              <a:t>абл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. 2009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Стр.01 гр.3 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= 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 табл. 2009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стр.01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гр.4 в детских центрах здоровья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Т</a:t>
            </a:r>
            <a:r>
              <a:rPr lang="en-US" sz="1600" dirty="0" err="1" smtClean="0">
                <a:latin typeface="Cambria" panose="02040503050406030204" pitchFamily="18" charset="0"/>
                <a:cs typeface="Candara Regular" charset="0"/>
              </a:rPr>
              <a:t>абл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. 2009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Стр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. 02 гр.3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600" dirty="0">
                <a:latin typeface="Cambria" panose="02040503050406030204" pitchFamily="18" charset="0"/>
                <a:cs typeface="Candara Regular" charset="0"/>
              </a:rPr>
              <a:t>= сумме строк 03, 04, 05, 06,и </a:t>
            </a:r>
            <a:r>
              <a:rPr lang="ru-RU" sz="1600" dirty="0" smtClean="0">
                <a:latin typeface="Cambria" panose="02040503050406030204" pitchFamily="18" charset="0"/>
                <a:cs typeface="Candara Regular" charset="0"/>
              </a:rPr>
              <a:t>07</a:t>
            </a:r>
            <a:r>
              <a:rPr lang="en-US" sz="1600" dirty="0" smtClean="0">
                <a:latin typeface="Cambria" panose="02040503050406030204" pitchFamily="18" charset="0"/>
                <a:cs typeface="Candara Regular" charset="0"/>
              </a:rPr>
              <a:t> ( аналогично для гр.4)</a:t>
            </a:r>
            <a:endParaRPr lang="ru-RU" sz="1600" dirty="0">
              <a:latin typeface="Cambria" panose="02040503050406030204" pitchFamily="18" charset="0"/>
              <a:cs typeface="Candara Regular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endParaRPr lang="ru-RU" sz="1900" b="1" dirty="0">
              <a:latin typeface="Cambria" panose="02040503050406030204" pitchFamily="18" charset="0"/>
              <a:cs typeface="Candara Regular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959129"/>
              </p:ext>
            </p:extLst>
          </p:nvPr>
        </p:nvGraphicFramePr>
        <p:xfrm>
          <a:off x="665386" y="2843733"/>
          <a:ext cx="9289032" cy="4033734"/>
        </p:xfrm>
        <a:graphic>
          <a:graphicData uri="http://schemas.openxmlformats.org/drawingml/2006/table">
            <a:tbl>
              <a:tblPr/>
              <a:tblGrid>
                <a:gridCol w="5734968"/>
                <a:gridCol w="888516"/>
                <a:gridCol w="888516"/>
                <a:gridCol w="1777032"/>
              </a:tblGrid>
              <a:tr h="64807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т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абл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2009 Школы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Из них детей (0 - 17 лет включительно)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1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Число лиц, обученных основам здорового образа жизни,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24 956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6 226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41213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Число лиц, обученных в школах здоровья, - всего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6 520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1976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в том числе в: школе профилактики артериальной гипертензии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1 525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02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заболеваний костно-мышечной системы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963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378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бронхиальной астмы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691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258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9187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школе профилактики сахарного диабета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940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239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819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     прочих школах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2 401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cs typeface="Times New Roman" panose="02020603050405020304" pitchFamily="18" charset="0"/>
                        </a:rPr>
                        <a:t>745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267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2800" b="1" dirty="0">
                <a:latin typeface="Cambria" panose="02040503050406030204" pitchFamily="18" charset="0"/>
                <a:cs typeface="Candara Regular" charset="0"/>
              </a:rPr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 anchor="ctr">
            <a:normAutofit/>
          </a:bodyPr>
          <a:lstStyle/>
          <a:p>
            <a:pPr marL="0" indent="0">
              <a:buNone/>
            </a:pP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Прошу обратить внимание, что сведения о Центре здоровья так же </a:t>
            </a: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отображены 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в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форме № 30</a:t>
            </a: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Табл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. </a:t>
            </a: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1001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.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133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– ЦЗ для взрослых, </a:t>
            </a:r>
            <a:endParaRPr lang="ru-RU" sz="1800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.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134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– ЦЗ для детей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Табл. 1010 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стр. 8 гр.3 Число посещений в смену по ЦЗ ( мощность)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Табл. 2105 стр.9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Всего посещений стр.9 гр.3 = ф68 табл. 2004 стр.1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-  из них детей: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 9 гр.5 = ф68 табл. 2004 стр. 2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Табл.2700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Работа стоматологического кабинета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Табл.4701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Деятельность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кабинета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ЛФК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Табл.4809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Деятельность </a:t>
            </a:r>
            <a:r>
              <a:rPr lang="ru-RU" sz="1800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отделения (кабинета) медицинской </a:t>
            </a:r>
            <a:r>
              <a:rPr lang="ru-RU" sz="1800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профилактики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 1, Стр. 3, Стр. 14</a:t>
            </a:r>
            <a:endParaRPr lang="ru-RU" sz="1800" b="1" dirty="0">
              <a:solidFill>
                <a:srgbClr val="C00000"/>
              </a:solidFill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ru-RU" sz="2800" b="1" dirty="0">
                <a:latin typeface="Cambria" panose="02040503050406030204" pitchFamily="18" charset="0"/>
                <a:cs typeface="Candara Regular" charset="0"/>
              </a:rPr>
              <a:t>Внимание!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77552" y="1105011"/>
            <a:ext cx="7849098" cy="5627153"/>
          </a:xfrm>
          <a:noFill/>
        </p:spPr>
        <p:txBody>
          <a:bodyPr vert="horz" lIns="144000" tIns="144000" rIns="144000" bIns="144000" rtlCol="0" anchor="ctr">
            <a:normAutofit/>
          </a:bodyPr>
          <a:lstStyle/>
          <a:p>
            <a:pPr marL="0" indent="0" algn="just">
              <a:buNone/>
            </a:pP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Прошу обратить внимание, что сведения о Центре здоровья так же </a:t>
            </a: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отображены 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в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форме № 30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: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Табл.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5402  </a:t>
            </a:r>
            <a:r>
              <a:rPr lang="ru-RU" sz="1800" b="1" dirty="0">
                <a:solidFill>
                  <a:srgbClr val="C00000"/>
                </a:solidFill>
                <a:latin typeface="Times New Roman"/>
                <a:ea typeface="Times New Roman"/>
              </a:rPr>
              <a:t>Методы функциональной </a:t>
            </a:r>
            <a:r>
              <a:rPr lang="ru-RU" sz="1800" b="1" dirty="0" smtClean="0">
                <a:solidFill>
                  <a:srgbClr val="C00000"/>
                </a:solidFill>
                <a:latin typeface="Times New Roman"/>
                <a:ea typeface="Times New Roman"/>
              </a:rPr>
              <a:t>диагностики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стр.2 </a:t>
            </a:r>
            <a:r>
              <a:rPr lang="en-US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Ф68 табл.2006 стр.02 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стр.4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стр.11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стр.13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стр.03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стр.11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 Ф68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стр.12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стр.21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стр.04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стр.31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стр.08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Ф.30 табл.5402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стр.34 </a:t>
            </a:r>
            <a:r>
              <a:rPr lang="en-US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≥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Ф68 табл.2006 </a:t>
            </a:r>
            <a:r>
              <a:rPr lang="ru-RU" sz="1800" b="1" dirty="0" smtClean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стр.05 </a:t>
            </a:r>
            <a:r>
              <a:rPr lang="ru-RU" sz="1800" b="1" dirty="0">
                <a:solidFill>
                  <a:srgbClr val="C00000"/>
                </a:solidFill>
                <a:latin typeface="Cambria" panose="02040503050406030204" pitchFamily="18" charset="0"/>
                <a:cs typeface="Candara Regular" charset="0"/>
              </a:rPr>
              <a:t>гр.5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ru-RU" sz="1800" b="1" dirty="0">
              <a:solidFill>
                <a:srgbClr val="C00000"/>
              </a:solidFill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800" b="1" dirty="0" smtClean="0">
                <a:latin typeface="Cambria" panose="02040503050406030204" pitchFamily="18" charset="0"/>
                <a:cs typeface="Candara Regular" charset="0"/>
              </a:rPr>
              <a:t>В </a:t>
            </a:r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модуле «Столичное здравоохранение»: подпрограмма 2.4, стр.141 и стр. 142</a:t>
            </a:r>
          </a:p>
          <a:p>
            <a:pPr marL="0" indent="0">
              <a:buNone/>
            </a:pPr>
            <a:endParaRPr lang="ru-RU" sz="1900" b="1" dirty="0">
              <a:latin typeface="Candara Regular" charset="0"/>
              <a:cs typeface="Candara Regular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65163" y="1105011"/>
            <a:ext cx="1512391" cy="5627153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393044"/>
            <a:ext cx="1162397" cy="1162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2996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0"/>
            <a:ext cx="10691813" cy="7559675"/>
          </a:xfrm>
        </p:spPr>
        <p:txBody>
          <a:bodyPr anchor="ctr">
            <a:normAutofit/>
          </a:bodyPr>
          <a:lstStyle/>
          <a:p>
            <a:pPr algn="ctr">
              <a:buNone/>
            </a:pPr>
            <a:r>
              <a:rPr lang="ru-RU" sz="5400" dirty="0" smtClean="0">
                <a:latin typeface="Century Gothic" charset="0"/>
                <a:ea typeface="Century Gothic" charset="0"/>
                <a:cs typeface="Century Gothic" charset="0"/>
              </a:rPr>
              <a:t>СПАСИБО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УЧЕТНО-ОТЧЕТНАЯ ДОКУМЕНТАЦИЯ </a:t>
            </a:r>
            <a:endParaRPr lang="ru-RU" sz="2400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65163" y="864704"/>
            <a:ext cx="9356453" cy="12663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7500"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>
                <a:latin typeface="Cambria" panose="02040503050406030204" pitchFamily="18" charset="0"/>
              </a:rPr>
              <a:t>В ЦЗ ЗАПОЛНЯЮТСЯ СЛЕДУЮЩИЕ УЧЕТНЫЕ ФОРМЫ:</a:t>
            </a:r>
            <a:endParaRPr lang="ru-RU" sz="2400" dirty="0">
              <a:latin typeface="Cambria" panose="02040503050406030204" pitchFamily="18" charset="0"/>
            </a:endParaRPr>
          </a:p>
        </p:txBody>
      </p:sp>
      <p:graphicFrame>
        <p:nvGraphicFramePr>
          <p:cNvPr id="8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549883"/>
              </p:ext>
            </p:extLst>
          </p:nvPr>
        </p:nvGraphicFramePr>
        <p:xfrm>
          <a:off x="665163" y="2131054"/>
          <a:ext cx="9356453" cy="394731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627852"/>
                <a:gridCol w="7728601"/>
              </a:tblGrid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b="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800" b="1" u="none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Для взрослого Центра здоровья :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№025-ЦЗ/у «Карта центра здоровья» 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№002-ЦЗ/у «Карта здорового образа жизни»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</a:t>
                      </a:r>
                      <a:r>
                        <a:rPr lang="ru-RU" sz="18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N</a:t>
                      </a: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025-12/у «Талон амбулаторного пациента»</a:t>
                      </a:r>
                    </a:p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Отчетная форма отраслевого статистического наблюдения №68 « Сведения о деятельности центра здоровья» ( ежемесячная, годовая)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</a:tr>
              <a:tr h="19736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600" dirty="0" smtClean="0">
                        <a:latin typeface="Candara" charset="0"/>
                        <a:ea typeface="Candara" charset="0"/>
                        <a:cs typeface="Candara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86000">
                          <a:srgbClr val="A5CEF2"/>
                        </a:gs>
                        <a:gs pos="0">
                          <a:srgbClr val="E2EDF7"/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algn="l" defTabSz="801929" rtl="0" eaLnBrk="1" latinLnBrk="0" hangingPunct="1">
                        <a:buNone/>
                      </a:pPr>
                      <a:r>
                        <a:rPr lang="ru-RU" sz="1800" b="1" u="none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Для детского Центра здоровья: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№025-ЦЗ/у-2 «Карта центра здоровья ребенка» 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№002-ЦЗ/у-2«Карта здорового образа жизни ребенка»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Учетная форма </a:t>
                      </a:r>
                      <a:r>
                        <a:rPr lang="ru-RU" sz="180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N</a:t>
                      </a:r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025-12/у «Талон амбулаторного пациента»</a:t>
                      </a:r>
                    </a:p>
                    <a:p>
                      <a:r>
                        <a:rPr lang="ru-RU" sz="180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Отчетная форма отраслевого статистического наблюдения №68 « Сведения о деятельности центра здоровья» ( ежемесячная, годовая)</a:t>
                      </a:r>
                      <a:endParaRPr lang="ru-RU" sz="180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251999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rgbClr val="A5CEF2"/>
                        </a:gs>
                        <a:gs pos="100000">
                          <a:srgbClr val="E6ECF6"/>
                        </a:gs>
                      </a:gsLst>
                      <a:lin ang="0" scaled="0"/>
                      <a:tileRect/>
                    </a:gradFill>
                  </a:tcPr>
                </a:tc>
              </a:tr>
            </a:tbl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2411685"/>
            <a:ext cx="1313488" cy="131348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68" y="4427909"/>
            <a:ext cx="1313488" cy="13134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000" b="1" dirty="0" smtClean="0">
                <a:latin typeface="Cambria" panose="02040503050406030204" pitchFamily="18" charset="0"/>
              </a:rPr>
              <a:t>ОСНОВНЫМИ ЗАДАЧАМИ ЦЗ ЯВЛЯЮТСЯ:</a:t>
            </a:r>
            <a:br>
              <a:rPr lang="ru-RU" sz="2000" b="1" dirty="0" smtClean="0">
                <a:latin typeface="Cambria" panose="02040503050406030204" pitchFamily="18" charset="0"/>
              </a:rPr>
            </a:br>
            <a:endParaRPr lang="ru-RU" sz="2000" b="1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4618067"/>
              </p:ext>
            </p:extLst>
          </p:nvPr>
        </p:nvGraphicFramePr>
        <p:xfrm>
          <a:off x="665163" y="958760"/>
          <a:ext cx="9361487" cy="584541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4627"/>
                <a:gridCol w="8646860"/>
              </a:tblGrid>
              <a:tr h="8241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1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Формирование у человека ответственного отношения к своему здоровью и здоровью своих близких;</a:t>
                      </a:r>
                      <a:endParaRPr lang="ru-RU" sz="1600" b="0" dirty="0">
                        <a:solidFill>
                          <a:schemeClr val="dk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2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Мотивирование к отказу от вредных привычек, в том числе отказу от потребления алкоголя и табака;</a:t>
                      </a:r>
                      <a:endParaRPr lang="ru-RU" sz="16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3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Повышение информированности о ФР НИЗ, а также знаний и навыков по ведению ЗОЖ;</a:t>
                      </a:r>
                      <a:endParaRPr lang="ru-RU" sz="16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4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Выявление факторов риска (ФР) сердечно-сосудистых и других НИЗ;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5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Выявление лиц с высоким риском развития сердечно-сосудистых и других НИЗ и, при необходимости, направление к соответствующим специалистам;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76532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6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Консультирование по вопросам сохранения и укрепления здоровья, включая рекомендации по коррекции питания, двигательной активности, занятиям физкультурой и спортом, режиму сна, условиям быта, труда (учебы) и отдыха;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828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ru-RU" sz="1800" b="0" i="0" dirty="0" smtClean="0">
                          <a:latin typeface="Century Gothic" charset="0"/>
                          <a:ea typeface="Century Gothic" charset="0"/>
                          <a:cs typeface="Century Gothic" charset="0"/>
                        </a:rPr>
                        <a:t>7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01929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Координация с медицинскими и немедицинскими учреждениями по организации профилактических мероприятий.</a:t>
                      </a: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Autofit/>
          </a:bodyPr>
          <a:lstStyle/>
          <a:p>
            <a:pPr algn="ctr"/>
            <a:r>
              <a:rPr lang="ru-RU" sz="2646" dirty="0">
                <a:latin typeface="Candara Regular" charset="0"/>
                <a:cs typeface="Candara Regular" charset="0"/>
              </a:rPr>
              <a:t/>
            </a:r>
            <a:br>
              <a:rPr lang="ru-RU" sz="2646" dirty="0">
                <a:latin typeface="Candara Regular" charset="0"/>
                <a:cs typeface="Candara Regular" charset="0"/>
              </a:rPr>
            </a:br>
            <a:r>
              <a:rPr lang="ru-RU" b="1" dirty="0" smtClean="0">
                <a:latin typeface="Cambria" panose="02040503050406030204" pitchFamily="18" charset="0"/>
              </a:rPr>
              <a:t>КОНТИНГЕНТЫ ГРАЖДАН, ПОЛУЧАЮЩИХ МЕДИЦИНСКИЕ УСЛУГИ </a:t>
            </a:r>
            <a:br>
              <a:rPr lang="ru-RU" b="1" dirty="0" smtClean="0">
                <a:latin typeface="Cambria" panose="02040503050406030204" pitchFamily="18" charset="0"/>
              </a:rPr>
            </a:br>
            <a:r>
              <a:rPr lang="ru-RU" b="1" dirty="0" smtClean="0">
                <a:latin typeface="Cambria" panose="02040503050406030204" pitchFamily="18" charset="0"/>
              </a:rPr>
              <a:t>В ЦЕНТРАХ ЗДОРОВЬЯ ДЛЯ ВЗРОСЛЫХ И ДЕТЕЙ:</a:t>
            </a:r>
            <a:r>
              <a:rPr lang="ru-RU" sz="2646" dirty="0">
                <a:latin typeface="Candara Regular" charset="0"/>
                <a:cs typeface="Candara Regular" charset="0"/>
              </a:rPr>
              <a:t/>
            </a:r>
            <a:br>
              <a:rPr lang="ru-RU" sz="2646" dirty="0">
                <a:latin typeface="Candara Regular" charset="0"/>
                <a:cs typeface="Candara Regular" charset="0"/>
              </a:rPr>
            </a:br>
            <a:endParaRPr lang="ru-RU" sz="2646" dirty="0">
              <a:latin typeface="Candara Regular" charset="0"/>
              <a:cs typeface="Candara Regular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0426519"/>
              </p:ext>
            </p:extLst>
          </p:nvPr>
        </p:nvGraphicFramePr>
        <p:xfrm>
          <a:off x="665162" y="1475581"/>
          <a:ext cx="9361487" cy="5369822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080343"/>
                <a:gridCol w="8281144"/>
              </a:tblGrid>
              <a:tr h="103866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Впервые обратившиеся в отчетном году для проведения комплексного обследования, в том числе дети 0-17 лет в Центрах здоровья для детей и от 18 и старше в Центры здоровья для взрослых;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МО по месту прикрепления;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fontAlgn="base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медицинскими работниками образовательных учреждений;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врачом, ответственным за проведение дополнительной диспансеризации работающих граждан с 1-ой (практически здоров) и 2-ой (риск развития заболеваний) группами состояния здоровья;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644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Направленные работодателем по заключению врача, ответственного за проведение углубленных медицинских осмотров лиц с 1-ой и 2-ой группами здоровья.</a:t>
                      </a:r>
                      <a:endParaRPr lang="ru-RU" sz="1800" b="0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180000" marR="180000" marT="180000" marB="14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1581249"/>
            <a:ext cx="733962" cy="758428"/>
          </a:xfrm>
          <a:prstGeom prst="rect">
            <a:avLst/>
          </a:prstGeom>
        </p:spPr>
      </p:pic>
      <p:pic>
        <p:nvPicPr>
          <p:cNvPr id="11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2699717"/>
            <a:ext cx="733962" cy="758428"/>
          </a:xfrm>
          <a:prstGeom prst="rect">
            <a:avLst/>
          </a:prstGeom>
        </p:spPr>
      </p:pic>
      <p:pic>
        <p:nvPicPr>
          <p:cNvPr id="12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4598" y="3584489"/>
            <a:ext cx="733962" cy="758428"/>
          </a:xfrm>
          <a:prstGeom prst="rect">
            <a:avLst/>
          </a:prstGeom>
        </p:spPr>
      </p:pic>
      <p:pic>
        <p:nvPicPr>
          <p:cNvPr id="13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45" y="4745639"/>
            <a:ext cx="733962" cy="758428"/>
          </a:xfrm>
          <a:prstGeom prst="rect">
            <a:avLst/>
          </a:prstGeom>
        </p:spPr>
      </p:pic>
      <p:pic>
        <p:nvPicPr>
          <p:cNvPr id="14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862" y="5796061"/>
            <a:ext cx="733962" cy="7584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65386" y="899517"/>
            <a:ext cx="9361488" cy="1080120"/>
          </a:xfrm>
        </p:spPr>
        <p:txBody>
          <a:bodyPr anchor="b">
            <a:normAutofit/>
          </a:bodyPr>
          <a:lstStyle/>
          <a:p>
            <a:r>
              <a:rPr lang="ru-RU" sz="1600" dirty="0" smtClean="0">
                <a:latin typeface="Cambria" panose="02040503050406030204" pitchFamily="18" charset="0"/>
              </a:rPr>
              <a:t>      Комплексное </a:t>
            </a:r>
            <a:r>
              <a:rPr lang="ru-RU" sz="1600" dirty="0">
                <a:latin typeface="Cambria" panose="02040503050406030204" pitchFamily="18" charset="0"/>
              </a:rPr>
              <a:t>обследование в ЦЗ проводится вышеуказанным категориям граждан </a:t>
            </a:r>
            <a:r>
              <a:rPr lang="ru-RU" sz="1600" b="1" dirty="0">
                <a:latin typeface="Cambria" panose="02040503050406030204" pitchFamily="18" charset="0"/>
              </a:rPr>
              <a:t>1 раз в отчетном году. </a:t>
            </a:r>
            <a:r>
              <a:rPr lang="ru-RU" sz="1600" b="1" dirty="0" smtClean="0">
                <a:latin typeface="Cambria" panose="02040503050406030204" pitchFamily="18" charset="0"/>
              </a:rPr>
              <a:t/>
            </a:r>
            <a:br>
              <a:rPr lang="ru-RU" sz="1600" b="1" dirty="0" smtClean="0">
                <a:latin typeface="Cambria" panose="02040503050406030204" pitchFamily="18" charset="0"/>
              </a:rPr>
            </a:br>
            <a:r>
              <a:rPr lang="ru-RU" sz="1600" b="1" dirty="0" smtClean="0">
                <a:latin typeface="Cambria" panose="02040503050406030204" pitchFamily="18" charset="0"/>
              </a:rPr>
              <a:t>      </a:t>
            </a:r>
            <a:r>
              <a:rPr lang="ru-RU" sz="1600" dirty="0" smtClean="0">
                <a:latin typeface="Cambria" panose="02040503050406030204" pitchFamily="18" charset="0"/>
              </a:rPr>
              <a:t>Динамическое </a:t>
            </a:r>
            <a:r>
              <a:rPr lang="ru-RU" sz="1600" dirty="0">
                <a:latin typeface="Cambria" panose="02040503050406030204" pitchFamily="18" charset="0"/>
              </a:rPr>
              <a:t>наблюдение граждан в ЦЗ проводится по рекомендации врача ЦЗ: повторно проводятся необходимые исследования и консультация врача</a:t>
            </a:r>
            <a:r>
              <a:rPr lang="ru-RU" sz="1600" dirty="0" smtClean="0">
                <a:latin typeface="Cambria" panose="02040503050406030204" pitchFamily="18" charset="0"/>
              </a:rPr>
              <a:t>.</a:t>
            </a:r>
            <a:endParaRPr lang="ru-RU" sz="1600" dirty="0">
              <a:latin typeface="Cambria" panose="02040503050406030204" pitchFamily="18" charset="0"/>
            </a:endParaRPr>
          </a:p>
        </p:txBody>
      </p:sp>
      <p:graphicFrame>
        <p:nvGraphicFramePr>
          <p:cNvPr id="4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786220"/>
              </p:ext>
            </p:extLst>
          </p:nvPr>
        </p:nvGraphicFramePr>
        <p:xfrm>
          <a:off x="665386" y="1988684"/>
          <a:ext cx="9340428" cy="487844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3019"/>
                <a:gridCol w="8627409"/>
              </a:tblGrid>
              <a:tr h="478756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ru-RU" sz="1800" dirty="0" smtClean="0">
                          <a:latin typeface="Cambria" panose="02040503050406030204" pitchFamily="18" charset="0"/>
                          <a:ea typeface="Century Gothic" charset="0"/>
                          <a:cs typeface="Century Gothic" charset="0"/>
                        </a:rPr>
                        <a:t>В КОМПЛЕКСНОЕ ОБСЛЕДОВАНИЕ В ЦЗ ВХОДИТ</a:t>
                      </a:r>
                      <a:r>
                        <a:rPr lang="ru-RU" sz="1800" u="sng" dirty="0" smtClean="0">
                          <a:latin typeface="Cambria" panose="02040503050406030204" pitchFamily="18" charset="0"/>
                          <a:ea typeface="Century Gothic" charset="0"/>
                          <a:cs typeface="Century Gothic" charset="0"/>
                        </a:rPr>
                        <a:t>:</a:t>
                      </a:r>
                      <a:endParaRPr lang="ru-RU" sz="1800" u="sng" dirty="0">
                        <a:latin typeface="Cambria" panose="02040503050406030204" pitchFamily="18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ru-RU" sz="1200" u="sng" dirty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измерение роста и веса; проводит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- регистратор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тестирование на АПК для скрининг-оценки уровня психофизиологического и соматического здоровья, функциональных и адаптивных резервов организма;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6044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скрининг сердца компьютеризированный (экспресс-оценка состояния сердца по ЭКГ-сигналам от конечностей);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экспресс-анализ для определения общего ХС и глюкозы в крови;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– медсестра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455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комплексная оценка функций дыхательной системы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(спирометр компьютеризированный</a:t>
                      </a:r>
                      <a:r>
                        <a:rPr lang="en-US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)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377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>
                        <a:buNone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проверка остроты зрения, рефрактометрия, тонометрия, исследование бинокулярного зрения, определение вида и степени аметропии, наличия астигматизма; 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- медсестра офтальмологическая</a:t>
                      </a:r>
                      <a:endParaRPr lang="ru-RU" sz="1600" b="0" i="1" u="none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92713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just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диагностика кариеса зубов, болезней пародонта, </a:t>
                      </a:r>
                      <a:r>
                        <a:rPr lang="ru-RU" sz="1600" b="0" u="none" dirty="0" err="1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некариозных</a:t>
                      </a: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 поражений, болезней слизистой оболочки и регистрация стоматологического статуса пациента</a:t>
                      </a:r>
                      <a:r>
                        <a:rPr lang="ru-RU" sz="1600" b="0" i="1" u="none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Candara Regular" charset="0"/>
                        </a:rPr>
                        <a:t>; - гигиенист стоматологический</a:t>
                      </a: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6" y="2509326"/>
            <a:ext cx="381000" cy="393700"/>
          </a:xfrm>
          <a:prstGeom prst="rect">
            <a:avLst/>
          </a:prstGeom>
        </p:spPr>
      </p:pic>
      <p:pic>
        <p:nvPicPr>
          <p:cNvPr id="6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34" y="3076663"/>
            <a:ext cx="381000" cy="393700"/>
          </a:xfrm>
          <a:prstGeom prst="rect">
            <a:avLst/>
          </a:prstGeom>
        </p:spPr>
      </p:pic>
      <p:pic>
        <p:nvPicPr>
          <p:cNvPr id="7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218" y="3635821"/>
            <a:ext cx="381000" cy="3937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2" y="4183834"/>
            <a:ext cx="381000" cy="393700"/>
          </a:xfrm>
          <a:prstGeom prst="rect">
            <a:avLst/>
          </a:prstGeom>
        </p:spPr>
      </p:pic>
      <p:pic>
        <p:nvPicPr>
          <p:cNvPr id="9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734" y="4624759"/>
            <a:ext cx="381000" cy="393700"/>
          </a:xfrm>
          <a:prstGeom prst="rect">
            <a:avLst/>
          </a:prstGeom>
        </p:spPr>
      </p:pic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2" y="5239171"/>
            <a:ext cx="381000" cy="393700"/>
          </a:xfrm>
          <a:prstGeom prst="rect">
            <a:avLst/>
          </a:prstGeom>
        </p:spPr>
      </p:pic>
      <p:pic>
        <p:nvPicPr>
          <p:cNvPr id="11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426" y="6130503"/>
            <a:ext cx="381000" cy="393700"/>
          </a:xfrm>
          <a:prstGeom prst="rect">
            <a:avLst/>
          </a:prstGeom>
        </p:spPr>
      </p:pic>
      <p:sp>
        <p:nvSpPr>
          <p:cNvPr id="13" name="Заголовок 1"/>
          <p:cNvSpPr txBox="1">
            <a:spLocks/>
          </p:cNvSpPr>
          <p:nvPr/>
        </p:nvSpPr>
        <p:spPr>
          <a:xfrm>
            <a:off x="665163" y="-278"/>
            <a:ext cx="9361487" cy="864982"/>
          </a:xfrm>
          <a:prstGeom prst="rect">
            <a:avLst/>
          </a:prstGeom>
        </p:spPr>
        <p:txBody>
          <a:bodyPr vert="horz" lIns="0" tIns="45720" rIns="91440" bIns="45720" rtlCol="0" anchor="ctr" anchorCtr="0">
            <a:noAutofit/>
          </a:bodyPr>
          <a:lstStyle>
            <a:lvl1pPr algn="l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pPr algn="ctr"/>
            <a:r>
              <a:rPr lang="ru-RU" sz="2646" dirty="0" smtClean="0">
                <a:latin typeface="Candara Regular" charset="0"/>
                <a:cs typeface="Candara Regular" charset="0"/>
              </a:rPr>
              <a:t/>
            </a:r>
            <a:br>
              <a:rPr lang="ru-RU" sz="2646" dirty="0" smtClean="0">
                <a:latin typeface="Candara Regular" charset="0"/>
                <a:cs typeface="Candara Regular" charset="0"/>
              </a:rPr>
            </a:br>
            <a:r>
              <a:rPr lang="ru-RU" b="1" dirty="0" smtClean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r>
              <a:rPr lang="ru-RU" sz="2646" dirty="0" smtClean="0">
                <a:latin typeface="Candara Regular" charset="0"/>
                <a:cs typeface="Candara Regular" charset="0"/>
              </a:rPr>
              <a:t/>
            </a:r>
            <a:br>
              <a:rPr lang="ru-RU" sz="2646" dirty="0" smtClean="0">
                <a:latin typeface="Candara Regular" charset="0"/>
                <a:cs typeface="Candara Regular" charset="0"/>
              </a:rPr>
            </a:br>
            <a:endParaRPr lang="ru-RU" sz="2646" dirty="0">
              <a:latin typeface="Candara Regular" charset="0"/>
              <a:cs typeface="Candara Regular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5074990"/>
              </p:ext>
            </p:extLst>
          </p:nvPr>
        </p:nvGraphicFramePr>
        <p:xfrm>
          <a:off x="593378" y="1005183"/>
          <a:ext cx="9427294" cy="57269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719651"/>
                <a:gridCol w="8707643"/>
              </a:tblGrid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Пульсоксиметрия</a:t>
                      </a:r>
                      <a:r>
                        <a:rPr lang="ru-RU" sz="18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;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Ангиологический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скрининг с автоматическим измерением</a:t>
                      </a:r>
                      <a:r>
                        <a:rPr lang="ru-RU" sz="2000" b="0" baseline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систолического АД и расчетом ЛПИ &lt;*&gt;;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Биоимпедансметрия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Исследование на наличие наркотических средств, психотропных веществ и их метаболитов в биологических средах организма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128482" indent="-128482" algn="just"/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Анализ </a:t>
                      </a:r>
                      <a:r>
                        <a:rPr lang="ru-RU" sz="2000" b="0" dirty="0" err="1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котинина</a:t>
                      </a:r>
                      <a:r>
                        <a:rPr lang="ru-RU" sz="2000" b="0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 и других биологических маркеров в моче и крови &lt;**&gt;; </a:t>
                      </a:r>
                      <a:r>
                        <a:rPr lang="ru-RU" sz="2000" b="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медсестра.</a:t>
                      </a:r>
                      <a:endParaRPr lang="ru-RU" sz="2000" b="0" i="1" dirty="0"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ru-RU" sz="1800" b="0" i="0" dirty="0" smtClean="0">
                        <a:latin typeface="Century Gothic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indent="0" algn="just"/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Осмотр врача (врач терапевт, педиатр, врач общей практики, кардиолог, </a:t>
                      </a:r>
                      <a:r>
                        <a:rPr lang="ru-RU" sz="2000" b="0" i="1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и другие врачи, состоящие в штатном расписании по ЦЗ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). </a:t>
                      </a:r>
                      <a:endParaRPr lang="ru-RU" sz="20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Candara" charset="0"/>
                        <a:cs typeface="Candara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81814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ts val="17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 smtClean="0">
                          <a:latin typeface="Cambria" panose="02040503050406030204" pitchFamily="18" charset="0"/>
                          <a:ea typeface="Candara" charset="0"/>
                          <a:cs typeface="Candara" charset="0"/>
                        </a:rPr>
                        <a:t>Примечание: &lt;*&gt; - выполняется у пациентов старше 30 лет; &lt;**&gt; - выполняется при наличии показаний </a:t>
                      </a:r>
                      <a:endParaRPr lang="ru-RU" altLang="ru-RU" sz="1600" b="0" i="0" dirty="0" smtClean="0">
                        <a:latin typeface="Cambria" panose="02040503050406030204" pitchFamily="18" charset="0"/>
                        <a:ea typeface="Century Gothic" charset="0"/>
                        <a:cs typeface="Century Gothic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just" defTabSz="801929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200" b="0" u="sng" dirty="0" smtClean="0">
                        <a:solidFill>
                          <a:srgbClr val="FF0000"/>
                        </a:solidFill>
                        <a:latin typeface="Candara Regular" charset="0"/>
                        <a:cs typeface="Candara Regular" charset="0"/>
                      </a:endParaRPr>
                    </a:p>
                  </a:txBody>
                  <a:tcPr marL="72000" marR="72000" marT="72000" marB="72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6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6" y="2051645"/>
            <a:ext cx="381000" cy="393700"/>
          </a:xfrm>
          <a:prstGeom prst="rect">
            <a:avLst/>
          </a:prstGeom>
        </p:spPr>
      </p:pic>
      <p:pic>
        <p:nvPicPr>
          <p:cNvPr id="7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6" y="2824559"/>
            <a:ext cx="381000" cy="393700"/>
          </a:xfrm>
          <a:prstGeom prst="rect">
            <a:avLst/>
          </a:prstGeom>
        </p:spPr>
      </p:pic>
      <p:pic>
        <p:nvPicPr>
          <p:cNvPr id="8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3472631"/>
            <a:ext cx="381000" cy="393700"/>
          </a:xfrm>
          <a:prstGeom prst="rect">
            <a:avLst/>
          </a:prstGeom>
        </p:spPr>
      </p:pic>
      <p:pic>
        <p:nvPicPr>
          <p:cNvPr id="9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4415920"/>
            <a:ext cx="381000" cy="393700"/>
          </a:xfrm>
          <a:prstGeom prst="rect">
            <a:avLst/>
          </a:prstGeom>
        </p:spPr>
      </p:pic>
      <p:pic>
        <p:nvPicPr>
          <p:cNvPr id="10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85" y="5225370"/>
            <a:ext cx="381000" cy="393700"/>
          </a:xfrm>
          <a:prstGeom prst="rect">
            <a:avLst/>
          </a:prstGeom>
        </p:spPr>
      </p:pic>
      <p:pic>
        <p:nvPicPr>
          <p:cNvPr id="12" name="Изображение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402" y="1187549"/>
            <a:ext cx="381000" cy="3937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93378" y="179437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008248" y="1160807"/>
            <a:ext cx="8306210" cy="5526092"/>
          </a:xfrm>
          <a:noFill/>
        </p:spPr>
        <p:txBody>
          <a:bodyPr wrap="square" lIns="144000" tIns="144000" rIns="144000" bIns="144000" anchor="ctr" anchorCtr="0">
            <a:spAutoFit/>
          </a:bodyPr>
          <a:lstStyle/>
          <a:p>
            <a:pPr marL="0" algn="just">
              <a:buNone/>
            </a:pP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Врач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на основании результатов комплексного обследования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в ЦЗ на установленном оборудовании выявляет ФР НИЗ, оценивает функциональные и адаптивные резервы организма с учетом возрастных особенностей и прогноз состояния здоровья, включая оценку фатального сердечно-сосудистого риска на ближайшие 10 лет с помощью шкалы SCORE, оценивает фактическое питание пациента, проводит беседу по ЗОЖ, составляет индивидуальную программу оздоровления. При необходимости врач рекомендует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пациенту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динамическое наблюдение в ЦЗ с проведением повторных обследований в соответствии с выявленными ФР или наблюдение в кабинетах медицинской профилактики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МО,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посещение занятий в Школах здоровья, лечебно-физкультурных кабинетах и врачебно-физкультурных диспансерах по программам, разработанным в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ЦЗ.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Если в процессе обследования в ЦЗ выявляются высокие уровни ФР или подозрение на какое-либо заболевание, врач ЦЗ рекомендует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пациенту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обратиться в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МО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к участковому врачу или соответствующему врачу-специалисту для определения дальнейшей тактики его наблюдения и лечения. Сведения о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пациентах, </a:t>
            </a:r>
            <a:r>
              <a:rPr lang="ru-RU" sz="1800" dirty="0">
                <a:latin typeface="Cambria" panose="02040503050406030204" pitchFamily="18" charset="0"/>
                <a:cs typeface="Candara Regular" charset="0"/>
              </a:rPr>
              <a:t>которым необходимо наблюдение в кабинете медицинской профилактики или у которых выявлено подозрение на заболевание, с их согласия передаются в кабинет медицинской профилактики или врачу-терапевту участковому по месту жительства (по месту прикрепления) </a:t>
            </a:r>
            <a:r>
              <a:rPr lang="ru-RU" sz="1800" dirty="0" smtClean="0">
                <a:latin typeface="Cambria" panose="02040503050406030204" pitchFamily="18" charset="0"/>
                <a:cs typeface="Candara Regular" charset="0"/>
              </a:rPr>
              <a:t>пациента соответственно.</a:t>
            </a:r>
            <a:endParaRPr lang="ru-RU" sz="1800" dirty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94605" y="1115541"/>
            <a:ext cx="1512391" cy="5616624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161" y="1835621"/>
            <a:ext cx="1171277" cy="1171277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93378" y="179437"/>
            <a:ext cx="928903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latin typeface="Cambria" panose="02040503050406030204" pitchFamily="18" charset="0"/>
                <a:cs typeface="Candara Regular" charset="0"/>
              </a:rPr>
              <a:t>КОМПЛЕКСНЫЕ ОБСЛЕДОВАНИЯ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ПРОВЕРКИ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89439" y="1043533"/>
            <a:ext cx="7849096" cy="5709692"/>
          </a:xfrm>
          <a:noFill/>
        </p:spPr>
        <p:txBody>
          <a:bodyPr lIns="144000" tIns="144000" rIns="144000" bIns="144000">
            <a:normAutofit/>
          </a:bodyPr>
          <a:lstStyle/>
          <a:p>
            <a:pPr marL="0" indent="0">
              <a:buNone/>
            </a:pP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ОБЩИЕ СВЕДЕНИЯ </a:t>
            </a:r>
          </a:p>
          <a:p>
            <a:pPr marL="0" indent="0"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1.1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. Структура Центра </a:t>
            </a: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здоровья (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1001) таблица</a:t>
            </a:r>
          </a:p>
          <a:p>
            <a:pPr marL="0" indent="0">
              <a:buNone/>
            </a:pP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Заполняются все строки в графе 3</a:t>
            </a:r>
            <a:r>
              <a:rPr lang="ru-RU" sz="1900" dirty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, </a:t>
            </a:r>
            <a:r>
              <a:rPr lang="ru-RU" sz="1900" u="sng" dirty="0">
                <a:solidFill>
                  <a:srgbClr val="FF0000"/>
                </a:solidFill>
                <a:latin typeface="Cambria" panose="02040503050406030204" pitchFamily="18" charset="0"/>
                <a:cs typeface="Candara Regular" charset="0"/>
              </a:rPr>
              <a:t>исключение составляет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стр. 05 гр.3 </a:t>
            </a:r>
            <a:r>
              <a:rPr lang="ru-RU" sz="1900" dirty="0">
                <a:latin typeface="Cambria" panose="02040503050406030204" pitchFamily="18" charset="0"/>
                <a:cs typeface="Candara Regular" charset="0"/>
              </a:rPr>
              <a:t>(кабинеты здорового ребенка)- 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заполняют только </a:t>
            </a:r>
          </a:p>
          <a:p>
            <a:pPr marL="0" indent="0">
              <a:buNone/>
            </a:pP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центры здоровья 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 в </a:t>
            </a:r>
            <a:r>
              <a:rPr lang="ru-RU" sz="1900" b="1" dirty="0">
                <a:latin typeface="Cambria" panose="02040503050406030204" pitchFamily="18" charset="0"/>
                <a:cs typeface="Candara Regular" charset="0"/>
              </a:rPr>
              <a:t>ДГП</a:t>
            </a:r>
            <a:r>
              <a:rPr lang="ru-RU" sz="1900" b="1" dirty="0" smtClean="0">
                <a:latin typeface="Cambria" panose="02040503050406030204" pitchFamily="18" charset="0"/>
                <a:cs typeface="Candara Regular" charset="0"/>
              </a:rPr>
              <a:t>.  </a:t>
            </a:r>
            <a:endParaRPr lang="en-US" sz="1900" b="1" dirty="0" smtClean="0">
              <a:latin typeface="Cambria" panose="02040503050406030204" pitchFamily="18" charset="0"/>
              <a:cs typeface="Candara Regular" charset="0"/>
            </a:endParaRPr>
          </a:p>
          <a:p>
            <a:pPr marL="0" indent="0">
              <a:buNone/>
            </a:pPr>
            <a:r>
              <a:rPr lang="ru-RU" sz="1900" dirty="0" smtClean="0">
                <a:latin typeface="Cambria" panose="02040503050406030204" pitchFamily="18" charset="0"/>
                <a:cs typeface="Candara Regular" charset="0"/>
              </a:rPr>
              <a:t>С</a:t>
            </a:r>
            <a:r>
              <a:rPr lang="en-US" sz="1900" dirty="0" smtClean="0">
                <a:latin typeface="Cambria" panose="02040503050406030204" pitchFamily="18" charset="0"/>
                <a:cs typeface="Candara Regular" charset="0"/>
              </a:rPr>
              <a:t>тр. 3 гр.3 заполняется при наличие в ЦЗ кабинета (зала) ЛФК.</a:t>
            </a:r>
            <a:endParaRPr lang="ru-RU" sz="1900" dirty="0">
              <a:latin typeface="Cambria" panose="02040503050406030204" pitchFamily="18" charset="0"/>
              <a:cs typeface="Candara Regular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-2" y="0"/>
            <a:ext cx="10691813" cy="8649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8019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800" kern="1200">
                <a:solidFill>
                  <a:schemeClr val="tx1"/>
                </a:solidFill>
                <a:latin typeface="Century Gothic" charset="0"/>
                <a:ea typeface="Century Gothic" charset="0"/>
                <a:cs typeface="Century Gothic" charset="0"/>
              </a:defRPr>
            </a:lvl1pPr>
          </a:lstStyle>
          <a:p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7" name="Rectangle 6"/>
          <p:cNvSpPr/>
          <p:nvPr/>
        </p:nvSpPr>
        <p:spPr>
          <a:xfrm>
            <a:off x="665163" y="1043533"/>
            <a:ext cx="1512391" cy="5709692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0159" y="1691605"/>
            <a:ext cx="1162397" cy="1162397"/>
          </a:xfrm>
          <a:prstGeom prst="rect">
            <a:avLst/>
          </a:prstGeom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830002"/>
              </p:ext>
            </p:extLst>
          </p:nvPr>
        </p:nvGraphicFramePr>
        <p:xfrm>
          <a:off x="2177555" y="3368925"/>
          <a:ext cx="7776864" cy="3421546"/>
        </p:xfrm>
        <a:graphic>
          <a:graphicData uri="http://schemas.openxmlformats.org/drawingml/2006/table">
            <a:tbl>
              <a:tblPr/>
              <a:tblGrid>
                <a:gridCol w="5692847"/>
                <a:gridCol w="759430"/>
                <a:gridCol w="1324587"/>
              </a:tblGrid>
              <a:tr h="49493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Наименование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№ строки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Число кабинетов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1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7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тестирования на аппаратно-программном комплексе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980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инструментально-лабораторного обследования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Лечебно-физкультурный кабинет (зал)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школы здоровья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здорового ребенка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426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Кабинет врача, прошедшего тематическое усовершенствование по формированию здорового образа жизни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8025">
                <a:tc>
                  <a:txBody>
                    <a:bodyPr/>
                    <a:lstStyle/>
                    <a:p>
                      <a:pPr algn="just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Прочие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4380</TotalTime>
  <Words>3314</Words>
  <Application>Microsoft Office PowerPoint</Application>
  <PresentationFormat>Произвольный</PresentationFormat>
  <Paragraphs>813</Paragraphs>
  <Slides>27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Office Theme</vt:lpstr>
      <vt:lpstr>Отчетная форма №68  «Сведения о деятельности  Центра здоровья»</vt:lpstr>
      <vt:lpstr>Центры здоровья были созданы и функционируют в соответствии  со следующими приказами Министерства здравоохранения  и социального развития Российской Федерации:</vt:lpstr>
      <vt:lpstr>УЧЕТНО-ОТЧЕТНАЯ ДОКУМЕНТАЦИЯ </vt:lpstr>
      <vt:lpstr> ОСНОВНЫМИ ЗАДАЧАМИ ЦЗ ЯВЛЯЮТСЯ: </vt:lpstr>
      <vt:lpstr> КОНТИНГЕНТЫ ГРАЖДАН, ПОЛУЧАЮЩИХ МЕДИЦИНСКИЕ УСЛУГИ  В ЦЕНТРАХ ЗДОРОВЬЯ ДЛЯ ВЗРОСЛЫХ И ДЕТЕЙ: </vt:lpstr>
      <vt:lpstr>      Комплексное обследование в ЦЗ проводится вышеуказанным категориям граждан 1 раз в отчетном году.        Динамическое наблюдение граждан в ЦЗ проводится по рекомендации врача ЦЗ: повторно проводятся необходимые исследования и консультация врача.</vt:lpstr>
      <vt:lpstr>Презентация PowerPoint</vt:lpstr>
      <vt:lpstr>Презентация PowerPoint</vt:lpstr>
      <vt:lpstr> ПРОВЕРКИ </vt:lpstr>
      <vt:lpstr> ПРОВЕРКИ </vt:lpstr>
      <vt:lpstr> ПРОВЕРКИ </vt:lpstr>
      <vt:lpstr>1.3. Оборудование</vt:lpstr>
      <vt:lpstr>2. Деятельность центра здоровья</vt:lpstr>
      <vt:lpstr>ДЕЯТЕЛЬНОСТЬ В ЦЕНТРЕ  ЗДОРОВЬЯ ДЛЯ ДЕТЕЙ ( 0-17 ЛЕТ, ВКЛЮЧИТЕЛЬНО)</vt:lpstr>
      <vt:lpstr>ДЕЯТЕЛЬНОСТЬ В ЦЕНТРЕ  ЗДОРОВЬЯ ДЛЯ ДЕТЕЙ ( 0-17 ЛЕТ, ВКЛЮЧИТЕЛЬНО)</vt:lpstr>
      <vt:lpstr>ДЕЯТЕЛЬНОСТЬ В ЦЕНТРЕ  ЗДОРОВЬЯ ДЛЯ ДЕТЕЙ ( 0-17 ЛЕТ, ВКЛЮЧИТЕЛЬНО)</vt:lpstr>
      <vt:lpstr>2.2 ПОСЕЩЕНИЯ</vt:lpstr>
      <vt:lpstr> 2.3. ОСМОТРЕНО ВРАЧАМИ-СПЕЦИАЛИСТАМИ ТАБЛ. (2005) </vt:lpstr>
      <vt:lpstr> 2.3. ОСМОТРЕНО ВРАЧАМИ-СПЕЦИАЛИСТАМИ ТАБЛ. (2005) Проверки </vt:lpstr>
      <vt:lpstr> 2.3. ОСМОТРЕНО ВРАЧАМИ-СПЕЦИАЛИСТАМИ ТАБЛ. (2005) Проверки </vt:lpstr>
      <vt:lpstr>  2.4. Обследовано в кабинете тестирования        Табл. (2006)   </vt:lpstr>
      <vt:lpstr>Презентация PowerPoint</vt:lpstr>
      <vt:lpstr>Презентация PowerPoint</vt:lpstr>
      <vt:lpstr>Презентация PowerPoint</vt:lpstr>
      <vt:lpstr>Внимание!</vt:lpstr>
      <vt:lpstr>Внимание!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семья</dc:creator>
  <cp:lastModifiedBy>Дарья Л. Симонова</cp:lastModifiedBy>
  <cp:revision>218</cp:revision>
  <dcterms:created xsi:type="dcterms:W3CDTF">2016-12-21T11:23:19Z</dcterms:created>
  <dcterms:modified xsi:type="dcterms:W3CDTF">2018-12-14T14:30:56Z</dcterms:modified>
</cp:coreProperties>
</file>