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53"/>
  </p:notesMasterIdLst>
  <p:sldIdLst>
    <p:sldId id="348" r:id="rId2"/>
    <p:sldId id="380" r:id="rId3"/>
    <p:sldId id="381" r:id="rId4"/>
    <p:sldId id="270" r:id="rId5"/>
    <p:sldId id="347" r:id="rId6"/>
    <p:sldId id="342" r:id="rId7"/>
    <p:sldId id="340" r:id="rId8"/>
    <p:sldId id="278" r:id="rId9"/>
    <p:sldId id="277" r:id="rId10"/>
    <p:sldId id="287" r:id="rId11"/>
    <p:sldId id="289" r:id="rId12"/>
    <p:sldId id="375" r:id="rId13"/>
    <p:sldId id="290" r:id="rId14"/>
    <p:sldId id="279" r:id="rId15"/>
    <p:sldId id="382" r:id="rId16"/>
    <p:sldId id="280" r:id="rId17"/>
    <p:sldId id="343" r:id="rId18"/>
    <p:sldId id="281" r:id="rId19"/>
    <p:sldId id="282" r:id="rId20"/>
    <p:sldId id="345" r:id="rId21"/>
    <p:sldId id="313" r:id="rId22"/>
    <p:sldId id="369" r:id="rId23"/>
    <p:sldId id="283" r:id="rId24"/>
    <p:sldId id="396" r:id="rId25"/>
    <p:sldId id="284" r:id="rId26"/>
    <p:sldId id="274" r:id="rId27"/>
    <p:sldId id="346" r:id="rId28"/>
    <p:sldId id="285" r:id="rId29"/>
    <p:sldId id="286" r:id="rId30"/>
    <p:sldId id="355" r:id="rId31"/>
    <p:sldId id="323" r:id="rId32"/>
    <p:sldId id="324" r:id="rId33"/>
    <p:sldId id="383" r:id="rId34"/>
    <p:sldId id="353" r:id="rId35"/>
    <p:sldId id="325" r:id="rId36"/>
    <p:sldId id="326" r:id="rId37"/>
    <p:sldId id="307" r:id="rId38"/>
    <p:sldId id="368" r:id="rId39"/>
    <p:sldId id="354" r:id="rId40"/>
    <p:sldId id="308" r:id="rId41"/>
    <p:sldId id="379" r:id="rId42"/>
    <p:sldId id="400" r:id="rId43"/>
    <p:sldId id="309" r:id="rId44"/>
    <p:sldId id="356" r:id="rId45"/>
    <p:sldId id="372" r:id="rId46"/>
    <p:sldId id="391" r:id="rId47"/>
    <p:sldId id="392" r:id="rId48"/>
    <p:sldId id="398" r:id="rId49"/>
    <p:sldId id="394" r:id="rId50"/>
    <p:sldId id="395" r:id="rId51"/>
    <p:sldId id="365" r:id="rId5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33"/>
    <a:srgbClr val="8565B3"/>
    <a:srgbClr val="99FF99"/>
    <a:srgbClr val="CCCCFF"/>
    <a:srgbClr val="9999FF"/>
    <a:srgbClr val="747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5584" autoAdjust="0"/>
  </p:normalViewPr>
  <p:slideViewPr>
    <p:cSldViewPr>
      <p:cViewPr>
        <p:scale>
          <a:sx n="87" d="100"/>
          <a:sy n="87" d="100"/>
        </p:scale>
        <p:origin x="-25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46"/>
    </p:cViewPr>
  </p:sorterViewPr>
  <p:notesViewPr>
    <p:cSldViewPr>
      <p:cViewPr varScale="1">
        <p:scale>
          <a:sx n="47" d="100"/>
          <a:sy n="47" d="100"/>
        </p:scale>
        <p:origin x="-2796" y="-114"/>
      </p:cViewPr>
      <p:guideLst>
        <p:guide orient="horz" pos="3130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2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D44A9-0DBC-44AF-BC65-CB6B61E13B6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3" y="4722417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2"/>
            <a:ext cx="2930574" cy="497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2"/>
            <a:ext cx="2930574" cy="497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5DD91-E222-4AAB-AECF-FE6479130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7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044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48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Рентгеноскопия – способ изучения анатомической области,</a:t>
            </a:r>
            <a:r>
              <a:rPr lang="ru-RU" baseline="0" dirty="0" smtClean="0"/>
              <a:t> который позволяет исследовать органы в процессе функционирования. Применяется только для изучения органов пищеварения и грудной клетки.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Рентгеноскопия предназначена  для двух целей – это исследования ЖКТ     и второе предназначение – интервенционная радиология,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ренгенохирургические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процедуры.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87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87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отражаются процедуры, относящиеся к инвазивным вмешательствам,</a:t>
            </a:r>
            <a:r>
              <a:rPr lang="ru-RU" baseline="0" dirty="0" smtClean="0"/>
              <a:t> например такие как РХПГ, </a:t>
            </a:r>
            <a:r>
              <a:rPr lang="ru-RU" baseline="0" dirty="0" err="1" smtClean="0"/>
              <a:t>миелографии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цисто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уретрографии</a:t>
            </a:r>
            <a:r>
              <a:rPr lang="ru-RU" baseline="0" dirty="0" smtClean="0"/>
              <a:t> и –скопии, ангиографии, биопсии под </a:t>
            </a:r>
            <a:r>
              <a:rPr lang="ru-RU" baseline="0" dirty="0" err="1" smtClean="0"/>
              <a:t>рентгеноконтролем</a:t>
            </a:r>
            <a:r>
              <a:rPr lang="ru-RU" baseline="0" dirty="0" smtClean="0"/>
              <a:t>, радиочастотные абляции, дренирование, </a:t>
            </a:r>
            <a:r>
              <a:rPr lang="ru-RU" baseline="0" dirty="0" err="1" smtClean="0"/>
              <a:t>эмболизации</a:t>
            </a:r>
            <a:r>
              <a:rPr lang="ru-RU" baseline="0" dirty="0" smtClean="0"/>
              <a:t>, различные виды </a:t>
            </a:r>
            <a:r>
              <a:rPr lang="ru-RU" baseline="0" dirty="0" err="1" smtClean="0"/>
              <a:t>тромбоэкстракции</a:t>
            </a:r>
            <a:r>
              <a:rPr lang="ru-RU" baseline="0" dirty="0" smtClean="0"/>
              <a:t>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8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Письмо гл. внештатного спец-та по лучевой диагностике № 1285/1-5 от 02.07.2018 о необходимости увеличения исследований с контрастированием для обеспечения качественной диагностики в онкологии.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47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Сайт  - Научно-практического центра медицинской радиологии ДЗМ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Сопоставление медицинских услуг в рамках </a:t>
            </a:r>
            <a:r>
              <a:rPr lang="ru-RU" dirty="0" err="1" smtClean="0"/>
              <a:t>Терр</a:t>
            </a:r>
            <a:r>
              <a:rPr lang="ru-RU" dirty="0" smtClean="0"/>
              <a:t> программы МГФОМС</a:t>
            </a:r>
            <a:r>
              <a:rPr lang="ru-RU" baseline="0" dirty="0" smtClean="0"/>
              <a:t> и формы 30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47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03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34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 справочный</a:t>
            </a:r>
            <a:r>
              <a:rPr lang="ru-RU" baseline="0" dirty="0" smtClean="0"/>
              <a:t> подстрочник к табл. 5117 взаимосвязан со стр. 27.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8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2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Моб. Мед. комплексы используются самостоятельно или как дополнительный диагностический модуль в совместной работе с принимающим медицинским учреждением, с целью расширения перечня услуг и увеличения пропускной способности медицинской организации.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Госдуме считают, что мобильную медицинскую помощь необходимо обеспечить отдельной статьей бюджета. «Нужно внести в 323 ФЗ статью про постоянно действующие мобильные комплексы, чтобы те 3 – 4 раза в год объезжали определенное количество прикрепленных населенных пунктов, проводили мониторинг, диспансеризацию, лечение. Чтобы это была совершенно отдельная статья финансирования. Вот тогда это будет отдельным направлением медицинских услуг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05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75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02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программе увеличено число строк с </a:t>
            </a:r>
            <a:r>
              <a:rPr lang="ru-RU" dirty="0" err="1" smtClean="0"/>
              <a:t>авторасчетами</a:t>
            </a:r>
            <a:r>
              <a:rPr lang="ru-RU" dirty="0" smtClean="0"/>
              <a:t> , в </a:t>
            </a:r>
            <a:r>
              <a:rPr lang="ru-RU" dirty="0" err="1" smtClean="0"/>
              <a:t>т.ч</a:t>
            </a:r>
            <a:r>
              <a:rPr lang="ru-RU" dirty="0" smtClean="0"/>
              <a:t>. с </a:t>
            </a:r>
            <a:r>
              <a:rPr lang="ru-RU" dirty="0" err="1" smtClean="0"/>
              <a:t>автосуммированием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65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65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65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Строки 4.3,4.4,4.5,4.6 касаются дополнительных опций ускорителей для конформной лучевой терапии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183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20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20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МР-протонная спектроскопия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представляет собой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неинвазивный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неионизирующий метод изучения выбранного исследователем объема ткани на основании оценки его метаболического (химического) содержания. МР- спектроскопия является вспомогательным методом к МР-маммографии для повышения специфичности в дифференциальной диагностике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малигнизированных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доброкачественных опухолей, а также для мониторинга ответной реакции на химиотерапию. Наиболее результативным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использование ядер водорода (1Н)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Трактография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головного мозга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диагностический метод, основанный на диффузионно-взвешенной магнитно-резонансной томографии (ДВ МРТ), позволяющий визуализировать ориентацию и целостность проводящих путей головного мозга, основанная на измерении диффузии воды в каждом объемном элементе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вокселе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изображения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19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7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Объяснить</a:t>
            </a:r>
            <a:r>
              <a:rPr lang="ru-RU" baseline="0" dirty="0" smtClean="0">
                <a:solidFill>
                  <a:srgbClr val="C00000"/>
                </a:solidFill>
              </a:rPr>
              <a:t> разницу между мобильными и врачебными бригадами. В ДГКБ Филатова была показана врачебная бригада </a:t>
            </a:r>
            <a:r>
              <a:rPr lang="ru-RU" baseline="0" dirty="0" err="1" smtClean="0">
                <a:solidFill>
                  <a:srgbClr val="C00000"/>
                </a:solidFill>
              </a:rPr>
              <a:t>паллативной</a:t>
            </a:r>
            <a:r>
              <a:rPr lang="ru-RU" baseline="0" dirty="0" smtClean="0">
                <a:solidFill>
                  <a:srgbClr val="C00000"/>
                </a:solidFill>
              </a:rPr>
              <a:t> помощи. ОШИБКА!!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21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583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516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806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80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23900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234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588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923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077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077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6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0965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436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436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436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831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770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770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770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770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770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Будем сравнивать с данными Департамента</a:t>
            </a:r>
            <a:r>
              <a:rPr lang="ru-RU" baseline="0" dirty="0" smtClean="0"/>
              <a:t> информационных технологий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77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670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770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6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20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329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56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5DD91-E222-4AAB-AECF-FE647913082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9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6CB28-4144-4D28-A98E-B0C48EE0954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0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88466-B641-4AC4-AF4B-6533F684F9B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BA19D-8FC8-4614-92C0-162672CCC43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55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0" y="6152200"/>
            <a:ext cx="9144000" cy="600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1" y="2907"/>
            <a:ext cx="9144001" cy="598504"/>
          </a:xfrm>
          <a:prstGeom prst="rect">
            <a:avLst/>
          </a:prstGeom>
          <a:solidFill>
            <a:srgbClr val="2F485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6152200"/>
            <a:ext cx="422029" cy="60024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-1" y="6224616"/>
            <a:ext cx="422030" cy="457200"/>
            <a:chOff x="4523662" y="756799"/>
            <a:chExt cx="858676" cy="85867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523662" y="756799"/>
              <a:ext cx="858676" cy="8586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pic>
          <p:nvPicPr>
            <p:cNvPr id="21" name="Изображение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3" y="889453"/>
              <a:ext cx="590017" cy="590017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 userDrawn="1"/>
        </p:nvSpPr>
        <p:spPr>
          <a:xfrm>
            <a:off x="8721969" y="6224616"/>
            <a:ext cx="422031" cy="457200"/>
          </a:xfrm>
          <a:prstGeom prst="rect">
            <a:avLst/>
          </a:prstGeom>
          <a:solidFill>
            <a:srgbClr val="2F485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fld id="{D1112658-1978-3A46-900F-1097CD17B0EF}" type="slidenum">
              <a:rPr lang="ru-RU" sz="1600" b="0" smtClean="0">
                <a:latin typeface="Century Gothic" charset="0"/>
                <a:ea typeface="Century Gothic" charset="0"/>
                <a:cs typeface="Century Gothic" charset="0"/>
              </a:rPr>
              <a:pPr lvl="0" algn="ctr"/>
              <a:t>‹#›</a:t>
            </a:fld>
            <a:endParaRPr lang="ru-RU" sz="1600" b="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4" name="Изображение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8" y="6027703"/>
            <a:ext cx="1101970" cy="85102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50984" y="2908"/>
            <a:ext cx="8075735" cy="5967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ru-RU" sz="20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marL="0"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79088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504" userDrawn="1">
          <p15:clr>
            <a:srgbClr val="FBAE40"/>
          </p15:clr>
        </p15:guide>
        <p15:guide id="2" pos="376" userDrawn="1">
          <p15:clr>
            <a:srgbClr val="FBAE40"/>
          </p15:clr>
        </p15:guide>
        <p15:guide id="3" pos="5887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0" y="6152200"/>
            <a:ext cx="9144000" cy="600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1" y="2907"/>
            <a:ext cx="9144001" cy="598504"/>
          </a:xfrm>
          <a:prstGeom prst="rect">
            <a:avLst/>
          </a:prstGeom>
          <a:solidFill>
            <a:srgbClr val="2F485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6152200"/>
            <a:ext cx="422029" cy="60024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-1" y="6224616"/>
            <a:ext cx="422030" cy="457200"/>
            <a:chOff x="4523662" y="756799"/>
            <a:chExt cx="858676" cy="85867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523662" y="756799"/>
              <a:ext cx="858676" cy="8586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pic>
          <p:nvPicPr>
            <p:cNvPr id="21" name="Изображение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3" y="889453"/>
              <a:ext cx="590017" cy="590017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 userDrawn="1"/>
        </p:nvSpPr>
        <p:spPr>
          <a:xfrm>
            <a:off x="8721969" y="6224616"/>
            <a:ext cx="422031" cy="457200"/>
          </a:xfrm>
          <a:prstGeom prst="rect">
            <a:avLst/>
          </a:prstGeom>
          <a:solidFill>
            <a:srgbClr val="2F485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fld id="{D1112658-1978-3A46-900F-1097CD17B0EF}" type="slidenum">
              <a:rPr lang="ru-RU" sz="1600" b="0" smtClean="0">
                <a:latin typeface="Century Gothic" charset="0"/>
                <a:ea typeface="Century Gothic" charset="0"/>
                <a:cs typeface="Century Gothic" charset="0"/>
              </a:rPr>
              <a:pPr lvl="0" algn="ctr"/>
              <a:t>‹#›</a:t>
            </a:fld>
            <a:endParaRPr lang="ru-RU" sz="1600" b="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4" name="Изображение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8" y="6027703"/>
            <a:ext cx="1101970" cy="85102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50984" y="2908"/>
            <a:ext cx="8075735" cy="5967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ru-RU" sz="20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marL="0"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69070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504" userDrawn="1">
          <p15:clr>
            <a:srgbClr val="FBAE40"/>
          </p15:clr>
        </p15:guide>
        <p15:guide id="2" pos="376" userDrawn="1">
          <p15:clr>
            <a:srgbClr val="FBAE40"/>
          </p15:clr>
        </p15:guide>
        <p15:guide id="3" pos="5887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0" y="6152200"/>
            <a:ext cx="9144000" cy="600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1" y="2907"/>
            <a:ext cx="9144001" cy="598504"/>
          </a:xfrm>
          <a:prstGeom prst="rect">
            <a:avLst/>
          </a:prstGeom>
          <a:solidFill>
            <a:srgbClr val="2F485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6152200"/>
            <a:ext cx="422029" cy="60024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-1" y="6224616"/>
            <a:ext cx="422030" cy="457200"/>
            <a:chOff x="4523662" y="756799"/>
            <a:chExt cx="858676" cy="85867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523662" y="756799"/>
              <a:ext cx="858676" cy="8586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pic>
          <p:nvPicPr>
            <p:cNvPr id="21" name="Изображение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3" y="889453"/>
              <a:ext cx="590017" cy="590017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 userDrawn="1"/>
        </p:nvSpPr>
        <p:spPr>
          <a:xfrm>
            <a:off x="8721969" y="6224616"/>
            <a:ext cx="422031" cy="457200"/>
          </a:xfrm>
          <a:prstGeom prst="rect">
            <a:avLst/>
          </a:prstGeom>
          <a:solidFill>
            <a:srgbClr val="2F485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fld id="{D1112658-1978-3A46-900F-1097CD17B0EF}" type="slidenum">
              <a:rPr lang="ru-RU" sz="1600" b="0" smtClean="0">
                <a:latin typeface="Century Gothic" charset="0"/>
                <a:ea typeface="Century Gothic" charset="0"/>
                <a:cs typeface="Century Gothic" charset="0"/>
              </a:rPr>
              <a:pPr lvl="0" algn="ctr"/>
              <a:t>‹#›</a:t>
            </a:fld>
            <a:endParaRPr lang="ru-RU" sz="1600" b="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4" name="Изображение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8" y="6027703"/>
            <a:ext cx="1101970" cy="85102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50984" y="2908"/>
            <a:ext cx="8075735" cy="5967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ru-RU" sz="20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marL="0"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7373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504" userDrawn="1">
          <p15:clr>
            <a:srgbClr val="FBAE40"/>
          </p15:clr>
        </p15:guide>
        <p15:guide id="2" pos="376" userDrawn="1">
          <p15:clr>
            <a:srgbClr val="FBAE40"/>
          </p15:clr>
        </p15:guide>
        <p15:guide id="3" pos="5887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C5296-D734-44EE-AC54-8DABB7E2969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0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9D7CB-0BF5-49D0-8F2C-9A4B87FC36F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2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3C67B-1A77-4826-AA55-5FC6AF23D83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CB0A7-3E3A-40C2-8FCD-DACB2E63D09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9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18A8E-14DD-44A4-A0EE-06C941D558B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8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E3F38-BE9F-4ED1-80AF-036E8510F55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C3C0C-936F-49BD-B050-338413881B7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3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0BEB4-90E4-4156-A7D9-DC5FCA30D1B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1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84434-7DAE-4FCD-A5AC-4286D64BF15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9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220950"/>
            <a:ext cx="9144000" cy="4656322"/>
          </a:xfrm>
          <a:prstGeom prst="rect">
            <a:avLst/>
          </a:prstGeom>
          <a:solidFill>
            <a:srgbClr val="2F4858"/>
          </a:solidFill>
          <a:ln>
            <a:noFill/>
          </a:ln>
          <a:effectLst>
            <a:innerShdw blurRad="203200">
              <a:prstClr val="black">
                <a:alpha val="2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3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alt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altLang="ru-RU" sz="3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alt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Форма </a:t>
            </a:r>
            <a:r>
              <a:rPr lang="ru-RU" alt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№</a:t>
            </a:r>
            <a:r>
              <a:rPr lang="en-US" alt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30</a:t>
            </a:r>
            <a:r>
              <a:rPr lang="ru-RU" alt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«Сведения о медицинской </a:t>
            </a:r>
            <a:r>
              <a:rPr lang="ru-RU" alt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организации»</a:t>
            </a:r>
          </a:p>
          <a:p>
            <a:pPr algn="ctr"/>
            <a:endParaRPr lang="ru-RU" altLang="ru-RU" sz="3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alt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altLang="ru-RU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Оборудование и диагностика</a:t>
            </a:r>
            <a:endParaRPr lang="ru-RU" alt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Илюхина Татьяна Павловна </a:t>
            </a: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35744" y="0"/>
            <a:ext cx="1504775" cy="1220950"/>
            <a:chOff x="8630473" y="4709556"/>
            <a:chExt cx="1136577" cy="1220949"/>
          </a:xfrm>
          <a:effectLst/>
        </p:grpSpPr>
        <p:sp>
          <p:nvSpPr>
            <p:cNvPr id="5" name="TextBox 4"/>
            <p:cNvSpPr txBox="1"/>
            <p:nvPr/>
          </p:nvSpPr>
          <p:spPr>
            <a:xfrm>
              <a:off x="8769424" y="5581808"/>
              <a:ext cx="95877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100" b="1" spc="550" dirty="0" smtClean="0">
                  <a:solidFill>
                    <a:srgbClr val="C00000"/>
                  </a:solidFill>
                  <a:latin typeface="Arial Narrow" charset="0"/>
                  <a:ea typeface="Arial Narrow" charset="0"/>
                  <a:cs typeface="Arial Narrow" charset="0"/>
                </a:rPr>
                <a:t>МОСКВА</a:t>
              </a:r>
              <a:endParaRPr lang="ru-RU" sz="1100" b="1" spc="55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8769424" y="4709556"/>
              <a:ext cx="858676" cy="858676"/>
              <a:chOff x="1" y="5445222"/>
              <a:chExt cx="1224135" cy="1224135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1" y="5445222"/>
                <a:ext cx="1224135" cy="12241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ru-RU" dirty="0"/>
              </a:p>
            </p:txBody>
          </p:sp>
          <p:pic>
            <p:nvPicPr>
              <p:cNvPr id="9" name="Изображение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504" y="5634335"/>
                <a:ext cx="841132" cy="841132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8630473" y="5768922"/>
              <a:ext cx="1136577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050" spc="300" dirty="0" smtClean="0">
                  <a:solidFill>
                    <a:srgbClr val="C00000"/>
                  </a:solidFill>
                  <a:latin typeface="Arial Narrow" charset="0"/>
                  <a:ea typeface="Arial Narrow" charset="0"/>
                  <a:cs typeface="Arial Narrow" charset="0"/>
                </a:rPr>
                <a:t>2017</a:t>
              </a:r>
              <a:endParaRPr lang="ru-RU" sz="1050" spc="3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pic>
        <p:nvPicPr>
          <p:cNvPr id="10" name="Изображение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6" y="5570987"/>
            <a:ext cx="1687674" cy="13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17526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smtClean="0">
                <a:latin typeface="Times New Roman" pitchFamily="18" charset="0"/>
              </a:rPr>
              <a:t>Таблица 5100</a:t>
            </a:r>
            <a:r>
              <a:rPr lang="ru-RU" altLang="ru-RU" sz="2000" smtClean="0">
                <a:latin typeface="Times New Roman" pitchFamily="18" charset="0"/>
              </a:rPr>
              <a:t> 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721100" y="1206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44" name="Rectangle 605"/>
          <p:cNvSpPr>
            <a:spLocks noChangeArrowheads="1"/>
          </p:cNvSpPr>
          <p:nvPr/>
        </p:nvSpPr>
        <p:spPr bwMode="auto">
          <a:xfrm>
            <a:off x="228600" y="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Рентгенодиагностические исследования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</a:rPr>
              <a:t>(без профилактических исследований)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10488" name="Group 2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32659"/>
              </p:ext>
            </p:extLst>
          </p:nvPr>
        </p:nvGraphicFramePr>
        <p:xfrm>
          <a:off x="152400" y="914400"/>
          <a:ext cx="8839200" cy="5484178"/>
        </p:xfrm>
        <a:graphic>
          <a:graphicData uri="http://schemas.openxmlformats.org/drawingml/2006/table">
            <a:tbl>
              <a:tblPr/>
              <a:tblGrid>
                <a:gridCol w="2946400"/>
                <a:gridCol w="492125"/>
                <a:gridCol w="371475"/>
                <a:gridCol w="773113"/>
                <a:gridCol w="512762"/>
                <a:gridCol w="471488"/>
                <a:gridCol w="511175"/>
                <a:gridCol w="461962"/>
                <a:gridCol w="457200"/>
                <a:gridCol w="695325"/>
                <a:gridCol w="504825"/>
                <a:gridCol w="641350"/>
              </a:tblGrid>
              <a:tr h="561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 них выполнено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общего числа исследований (стр.01, гр.3) проведено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органов и систем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Рентге-носкопий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Флюорограмм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Томо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 контра-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поли-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дневном стационаре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циф-ровых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циф-ровых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стированием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*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клинике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Рентгенодиагностические  исследования - всего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 (стр.1): органов грудной клетки</a:t>
                      </a:r>
                    </a:p>
                  </a:txBody>
                  <a:tcPr marL="110054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органов пищеварения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пищевода, желудка и тонкой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ободочной и прямой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костно-суставной системы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шейного и грудного отдела позвоночника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поясничного и крестцового отдела позвоночника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прочих органов и систем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черепа и челюстно-лицевой области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из них зубов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1.4.1.1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почек и  мочевыводящих путей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молочных желез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* без ангиографий, с  любым видом контрастного вещества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52400" y="29718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453"/>
          <p:cNvSpPr txBox="1">
            <a:spLocks noChangeArrowheads="1"/>
          </p:cNvSpPr>
          <p:nvPr/>
        </p:nvSpPr>
        <p:spPr bwMode="auto">
          <a:xfrm>
            <a:off x="3709981" y="2438400"/>
            <a:ext cx="3655488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600"/>
            </a:lvl1pPr>
          </a:lstStyle>
          <a:p>
            <a:r>
              <a:rPr lang="ru-RU" dirty="0" err="1"/>
              <a:t>Стр</a:t>
            </a:r>
            <a:r>
              <a:rPr lang="ru-RU" dirty="0"/>
              <a:t> 1.2</a:t>
            </a:r>
            <a:r>
              <a:rPr lang="en-US" dirty="0"/>
              <a:t>&gt;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 err="1"/>
              <a:t>стр</a:t>
            </a:r>
            <a:r>
              <a:rPr lang="ru-RU" dirty="0"/>
              <a:t> 1.2.1 + </a:t>
            </a:r>
            <a:r>
              <a:rPr lang="ru-RU" dirty="0" err="1"/>
              <a:t>стр</a:t>
            </a:r>
            <a:r>
              <a:rPr lang="ru-RU" dirty="0"/>
              <a:t> 1.2.2</a:t>
            </a:r>
          </a:p>
        </p:txBody>
      </p:sp>
      <p:sp>
        <p:nvSpPr>
          <p:cNvPr id="2" name="Rectangle 453"/>
          <p:cNvSpPr txBox="1">
            <a:spLocks noChangeArrowheads="1"/>
          </p:cNvSpPr>
          <p:nvPr/>
        </p:nvSpPr>
        <p:spPr bwMode="auto">
          <a:xfrm>
            <a:off x="3709981" y="3155526"/>
            <a:ext cx="3655488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600"/>
            </a:lvl1pPr>
          </a:lstStyle>
          <a:p>
            <a:r>
              <a:rPr lang="ru-RU" dirty="0" err="1"/>
              <a:t>Стр</a:t>
            </a:r>
            <a:r>
              <a:rPr lang="ru-RU" dirty="0"/>
              <a:t> 1.3</a:t>
            </a:r>
            <a:r>
              <a:rPr lang="en-US" dirty="0"/>
              <a:t>&gt; </a:t>
            </a:r>
            <a:r>
              <a:rPr lang="ru-RU" dirty="0" err="1"/>
              <a:t>стр</a:t>
            </a:r>
            <a:r>
              <a:rPr lang="ru-RU" dirty="0"/>
              <a:t> 1.3.1 + </a:t>
            </a:r>
            <a:r>
              <a:rPr lang="ru-RU" dirty="0" err="1"/>
              <a:t>стр</a:t>
            </a:r>
            <a:r>
              <a:rPr lang="ru-RU" dirty="0"/>
              <a:t> 1.3.2</a:t>
            </a:r>
          </a:p>
        </p:txBody>
      </p:sp>
      <p:sp>
        <p:nvSpPr>
          <p:cNvPr id="4" name="Rectangle 453"/>
          <p:cNvSpPr txBox="1">
            <a:spLocks noChangeArrowheads="1"/>
          </p:cNvSpPr>
          <p:nvPr/>
        </p:nvSpPr>
        <p:spPr bwMode="auto">
          <a:xfrm>
            <a:off x="3721100" y="4077072"/>
            <a:ext cx="4019252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600"/>
            </a:lvl1pPr>
          </a:lstStyle>
          <a:p>
            <a:r>
              <a:rPr lang="ru-RU" dirty="0" err="1"/>
              <a:t>Стр</a:t>
            </a:r>
            <a:r>
              <a:rPr lang="ru-RU" dirty="0"/>
              <a:t> 1.4</a:t>
            </a:r>
            <a:r>
              <a:rPr lang="en-US" dirty="0"/>
              <a:t>&gt;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 err="1"/>
              <a:t>стр</a:t>
            </a:r>
            <a:r>
              <a:rPr lang="ru-RU" dirty="0"/>
              <a:t> 1.4.1 + </a:t>
            </a:r>
            <a:r>
              <a:rPr lang="ru-RU" dirty="0" err="1"/>
              <a:t>стр</a:t>
            </a:r>
            <a:r>
              <a:rPr lang="ru-RU" dirty="0"/>
              <a:t> 1.4.2 + </a:t>
            </a:r>
            <a:r>
              <a:rPr lang="ru-RU" dirty="0" err="1"/>
              <a:t>стр</a:t>
            </a:r>
            <a:r>
              <a:rPr lang="ru-RU" dirty="0"/>
              <a:t> 1.4.3</a:t>
            </a: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3237012" y="4869160"/>
            <a:ext cx="5638800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600"/>
            </a:lvl1pPr>
          </a:lstStyle>
          <a:p>
            <a:r>
              <a:rPr lang="ru-RU" dirty="0"/>
              <a:t>Таблица заполняется на основании учетных форм №050/у и №039-5/у, утвержденных Приказом №1030  от 04.10.1980</a:t>
            </a:r>
          </a:p>
        </p:txBody>
      </p:sp>
      <p:sp>
        <p:nvSpPr>
          <p:cNvPr id="12" name="Rectangle 453"/>
          <p:cNvSpPr txBox="1">
            <a:spLocks noChangeArrowheads="1"/>
          </p:cNvSpPr>
          <p:nvPr/>
        </p:nvSpPr>
        <p:spPr bwMode="auto">
          <a:xfrm>
            <a:off x="3228960" y="5742718"/>
            <a:ext cx="5632568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600"/>
            </a:lvl1pPr>
          </a:lstStyle>
          <a:p>
            <a:r>
              <a:rPr lang="ru-RU" altLang="ru-RU" dirty="0"/>
              <a:t>Сведения, указанные в таблице, заверяются подписью ответственного лица (зав. отделением, кабинетом)</a:t>
            </a:r>
          </a:p>
        </p:txBody>
      </p:sp>
    </p:spTree>
    <p:extLst>
      <p:ext uri="{BB962C8B-B14F-4D97-AF65-F5344CB8AC3E}">
        <p14:creationId xmlns:p14="http://schemas.microsoft.com/office/powerpoint/2010/main" val="954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1752600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5100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721100" y="1206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44" name="Rectangle 605"/>
          <p:cNvSpPr>
            <a:spLocks noChangeArrowheads="1"/>
          </p:cNvSpPr>
          <p:nvPr/>
        </p:nvSpPr>
        <p:spPr bwMode="auto">
          <a:xfrm>
            <a:off x="228600" y="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Рентгенодиагностические </a:t>
            </a:r>
            <a:r>
              <a:rPr lang="ru-RU" altLang="ru-RU" b="1" dirty="0">
                <a:solidFill>
                  <a:schemeClr val="bg1"/>
                </a:solidFill>
              </a:rPr>
              <a:t>исследования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</a:rPr>
              <a:t>(без профилактических исследований)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10488" name="Group 2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532409"/>
              </p:ext>
            </p:extLst>
          </p:nvPr>
        </p:nvGraphicFramePr>
        <p:xfrm>
          <a:off x="152400" y="914400"/>
          <a:ext cx="8839200" cy="6160760"/>
        </p:xfrm>
        <a:graphic>
          <a:graphicData uri="http://schemas.openxmlformats.org/drawingml/2006/table">
            <a:tbl>
              <a:tblPr/>
              <a:tblGrid>
                <a:gridCol w="3123456"/>
                <a:gridCol w="315069"/>
                <a:gridCol w="621035"/>
                <a:gridCol w="523553"/>
                <a:gridCol w="512762"/>
                <a:gridCol w="471488"/>
                <a:gridCol w="511175"/>
                <a:gridCol w="573310"/>
                <a:gridCol w="504056"/>
                <a:gridCol w="537121"/>
                <a:gridCol w="504825"/>
                <a:gridCol w="641350"/>
              </a:tblGrid>
              <a:tr h="561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 них выполнено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общего числа исследований (стр.1 гр.3) проведено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органов и систем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Рентге-носкопий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Флюорограмм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Томо-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 контра-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поли-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дневном стационаре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циф-ровых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циф-ровых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стированием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*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клинике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Рентгенодиагностические  исследования - всего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 (стр.1): органов грудной клетки</a:t>
                      </a:r>
                    </a:p>
                  </a:txBody>
                  <a:tcPr marL="110054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органов пищеварения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пищевода, желудка и тонкой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ободочной и прямой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костно-суставной системы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шейного и грудного отдела позвоночника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поясничного и крестцового отдела                позвоночника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прочих органов и систем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черепа и челюстно-лицевой области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из них зубов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1.4.1.1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почек и  мочевыводящих путей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молочных желез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СПРАВОЧНО: Число выполненных денситометрий ( из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1.3)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исследований , выполненных методом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томосинтеза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(из стр. 1 гр.3)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5575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52400" y="29718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ая прямоугольная выноска 4"/>
          <p:cNvSpPr/>
          <p:nvPr/>
        </p:nvSpPr>
        <p:spPr>
          <a:xfrm>
            <a:off x="2915816" y="692696"/>
            <a:ext cx="5747073" cy="646986"/>
          </a:xfrm>
          <a:prstGeom prst="wedgeRoundRectCallout">
            <a:avLst>
              <a:gd name="adj1" fmla="val -15546"/>
              <a:gd name="adj2" fmla="val -47679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sz="1600" dirty="0">
                <a:solidFill>
                  <a:schemeClr val="tx1"/>
                </a:solidFill>
              </a:rPr>
              <a:t>При наличии данных в выделенных ячейках необходимо предоставлять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пояснительную записку</a:t>
            </a:r>
          </a:p>
        </p:txBody>
      </p:sp>
    </p:spTree>
    <p:extLst>
      <p:ext uri="{BB962C8B-B14F-4D97-AF65-F5344CB8AC3E}">
        <p14:creationId xmlns:p14="http://schemas.microsoft.com/office/powerpoint/2010/main" val="1769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721100" y="1206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44" name="Rectangle 605"/>
          <p:cNvSpPr>
            <a:spLocks noChangeArrowheads="1"/>
          </p:cNvSpPr>
          <p:nvPr/>
        </p:nvSpPr>
        <p:spPr bwMode="auto">
          <a:xfrm>
            <a:off x="228600" y="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Рентгенодиагностические исследования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</a:rPr>
              <a:t>(без профилактических исследований)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10488" name="Group 2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90560"/>
              </p:ext>
            </p:extLst>
          </p:nvPr>
        </p:nvGraphicFramePr>
        <p:xfrm>
          <a:off x="152400" y="692693"/>
          <a:ext cx="8839200" cy="5738939"/>
        </p:xfrm>
        <a:graphic>
          <a:graphicData uri="http://schemas.openxmlformats.org/drawingml/2006/table">
            <a:tbl>
              <a:tblPr/>
              <a:tblGrid>
                <a:gridCol w="2946400"/>
                <a:gridCol w="492125"/>
                <a:gridCol w="371475"/>
                <a:gridCol w="773113"/>
                <a:gridCol w="512762"/>
                <a:gridCol w="471488"/>
                <a:gridCol w="511175"/>
                <a:gridCol w="461962"/>
                <a:gridCol w="457200"/>
                <a:gridCol w="695325"/>
                <a:gridCol w="504825"/>
                <a:gridCol w="641350"/>
              </a:tblGrid>
              <a:tr h="5845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 них выполнено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общего числа исследований (стр.1 гр.3) проведено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органов и систем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Рентге-носкопий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Флюорограмм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Томо-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 контра-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поли-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дневном стационаре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циф-ровых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циф-ровых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стированием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*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клинике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Рентгенодиагностические  исследования - всего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 (стр.1): органов грудной клетки</a:t>
                      </a:r>
                    </a:p>
                  </a:txBody>
                  <a:tcPr marL="110054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9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органов пищеварения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пищевода, желудка и тонкой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9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ободочной и прямой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9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костно-суставной системы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шейного и грудного отдела позвоночника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поясничного и крестцового отдела                позвоночника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прочих органов и систем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19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черепа и челюстно-лицевой области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из них зубов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1.4.1.1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почек и  мочевыводящих путей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молочных желез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458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* без ангиографий, с  любым видом контрастного вещества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52400" y="29718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ая прямоугольная выноска 7"/>
          <p:cNvSpPr/>
          <p:nvPr/>
        </p:nvSpPr>
        <p:spPr>
          <a:xfrm>
            <a:off x="3635894" y="3901160"/>
            <a:ext cx="5328594" cy="817245"/>
          </a:xfrm>
          <a:prstGeom prst="wedgeRoundRectCallout">
            <a:avLst>
              <a:gd name="adj1" fmla="val -35711"/>
              <a:gd name="adj2" fmla="val 62589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altLang="ru-RU" sz="1400" dirty="0">
                <a:solidFill>
                  <a:schemeClr val="tx1"/>
                </a:solidFill>
              </a:rPr>
              <a:t>Рентгенодиагностические исследования </a:t>
            </a:r>
            <a:r>
              <a:rPr lang="ru-RU" altLang="ru-RU" sz="1400" b="1" dirty="0">
                <a:solidFill>
                  <a:schemeClr val="tx1"/>
                </a:solidFill>
              </a:rPr>
              <a:t>ЛОР-органов</a:t>
            </a:r>
            <a:r>
              <a:rPr lang="ru-RU" altLang="ru-RU" sz="1400" dirty="0">
                <a:solidFill>
                  <a:schemeClr val="tx1"/>
                </a:solidFill>
              </a:rPr>
              <a:t>, в том числе </a:t>
            </a:r>
            <a:r>
              <a:rPr lang="ru-RU" altLang="ru-RU" sz="1400" b="1" dirty="0">
                <a:solidFill>
                  <a:schemeClr val="tx1"/>
                </a:solidFill>
              </a:rPr>
              <a:t>придаточных пазух носа </a:t>
            </a:r>
            <a:r>
              <a:rPr lang="ru-RU" altLang="ru-RU" sz="1400" dirty="0">
                <a:solidFill>
                  <a:schemeClr val="tx1"/>
                </a:solidFill>
              </a:rPr>
              <a:t>показываются </a:t>
            </a:r>
            <a:r>
              <a:rPr lang="ru-RU" altLang="ru-RU" sz="1400" b="1" dirty="0">
                <a:solidFill>
                  <a:schemeClr val="tx1"/>
                </a:solidFill>
              </a:rPr>
              <a:t>ТОЛЬКО</a:t>
            </a:r>
            <a:r>
              <a:rPr lang="ru-RU" altLang="ru-RU" sz="1400" dirty="0">
                <a:solidFill>
                  <a:schemeClr val="tx1"/>
                </a:solidFill>
              </a:rPr>
              <a:t> по </a:t>
            </a:r>
            <a:r>
              <a:rPr lang="ru-RU" altLang="ru-RU" sz="1400" b="1" dirty="0">
                <a:solidFill>
                  <a:schemeClr val="tx1"/>
                </a:solidFill>
              </a:rPr>
              <a:t>строке 1.4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3889814" y="5805264"/>
            <a:ext cx="4138570" cy="817245"/>
          </a:xfrm>
          <a:prstGeom prst="wedgeRoundRectCallout">
            <a:avLst>
              <a:gd name="adj1" fmla="val 22901"/>
              <a:gd name="adj2" fmla="val -73411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>
                <a:solidFill>
                  <a:schemeClr val="tx1"/>
                </a:solidFill>
              </a:rPr>
              <a:t>Панорамные снимки  на </a:t>
            </a:r>
            <a:r>
              <a:rPr lang="ru-RU" sz="1400" dirty="0" err="1">
                <a:solidFill>
                  <a:schemeClr val="tx1"/>
                </a:solidFill>
              </a:rPr>
              <a:t>пантомографических</a:t>
            </a:r>
            <a:r>
              <a:rPr lang="ru-RU" sz="1400" dirty="0">
                <a:solidFill>
                  <a:schemeClr val="tx1"/>
                </a:solidFill>
              </a:rPr>
              <a:t> дентальных аппаратах показываются в графе 9 по строкам 1.4.1.1, 1.4.1, 1.4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635895" y="2251715"/>
            <a:ext cx="5328593" cy="817245"/>
          </a:xfrm>
          <a:prstGeom prst="wedgeRoundRectCallout">
            <a:avLst>
              <a:gd name="adj1" fmla="val 30680"/>
              <a:gd name="adj2" fmla="val 47378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>
                <a:solidFill>
                  <a:schemeClr val="tx1"/>
                </a:solidFill>
              </a:rPr>
              <a:t>В  </a:t>
            </a:r>
            <a:r>
              <a:rPr lang="ru-RU" sz="1400" b="1" dirty="0">
                <a:solidFill>
                  <a:schemeClr val="tx1"/>
                </a:solidFill>
              </a:rPr>
              <a:t>графе 10 </a:t>
            </a:r>
            <a:r>
              <a:rPr lang="ru-RU" sz="1400" dirty="0">
                <a:solidFill>
                  <a:schemeClr val="tx1"/>
                </a:solidFill>
              </a:rPr>
              <a:t>необходимо показывать исследования с </a:t>
            </a:r>
            <a:r>
              <a:rPr lang="ru-RU" sz="1400" b="1" dirty="0">
                <a:solidFill>
                  <a:schemeClr val="tx1"/>
                </a:solidFill>
              </a:rPr>
              <a:t>контрастированием</a:t>
            </a:r>
            <a:r>
              <a:rPr lang="ru-RU" sz="1400" dirty="0">
                <a:solidFill>
                  <a:schemeClr val="tx1"/>
                </a:solidFill>
              </a:rPr>
              <a:t>  любыми  </a:t>
            </a:r>
            <a:r>
              <a:rPr lang="ru-RU" sz="1400" dirty="0" err="1">
                <a:solidFill>
                  <a:schemeClr val="tx1"/>
                </a:solidFill>
              </a:rPr>
              <a:t>рентгеноконтрастными</a:t>
            </a:r>
            <a:r>
              <a:rPr lang="ru-RU" sz="1400" dirty="0">
                <a:solidFill>
                  <a:schemeClr val="tx1"/>
                </a:solidFill>
              </a:rPr>
              <a:t> веществами, в </a:t>
            </a:r>
            <a:r>
              <a:rPr lang="ru-RU" sz="1400" dirty="0" err="1">
                <a:solidFill>
                  <a:schemeClr val="tx1"/>
                </a:solidFill>
              </a:rPr>
              <a:t>т.ч</a:t>
            </a:r>
            <a:r>
              <a:rPr lang="ru-RU" sz="1400" dirty="0">
                <a:solidFill>
                  <a:schemeClr val="tx1"/>
                </a:solidFill>
              </a:rPr>
              <a:t>. барием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635895" y="3068960"/>
            <a:ext cx="5400600" cy="817245"/>
          </a:xfrm>
          <a:prstGeom prst="wedgeRoundRectCallout">
            <a:avLst>
              <a:gd name="adj1" fmla="val 30680"/>
              <a:gd name="adj2" fmla="val 47378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sz="1400" b="1" dirty="0">
                <a:solidFill>
                  <a:schemeClr val="tx1"/>
                </a:solidFill>
              </a:rPr>
              <a:t>Без контрастирования </a:t>
            </a:r>
            <a:r>
              <a:rPr lang="ru-RU" sz="1400" dirty="0">
                <a:solidFill>
                  <a:schemeClr val="tx1"/>
                </a:solidFill>
              </a:rPr>
              <a:t>рентгенографию брюшной полости делают только: при подозрении на кишечную непроходимость;  при подозрении на перфорацию или инородное тело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1752600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5100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9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5874969"/>
              </p:ext>
            </p:extLst>
          </p:nvPr>
        </p:nvGraphicFramePr>
        <p:xfrm>
          <a:off x="395536" y="908720"/>
          <a:ext cx="8568951" cy="5701544"/>
        </p:xfrm>
        <a:graphic>
          <a:graphicData uri="http://schemas.openxmlformats.org/drawingml/2006/table">
            <a:tbl>
              <a:tblPr firstRow="1" firstCol="1" bandRow="1"/>
              <a:tblGrid>
                <a:gridCol w="3426057"/>
                <a:gridCol w="619954"/>
                <a:gridCol w="1133318"/>
                <a:gridCol w="1133318"/>
                <a:gridCol w="1133318"/>
                <a:gridCol w="1122986"/>
              </a:tblGrid>
              <a:tr h="2073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Наименование</a:t>
                      </a:r>
                    </a:p>
                  </a:txBody>
                  <a:tcPr marL="56406" marR="564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15265" indent="-135255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</a:p>
                    <a:p>
                      <a:pPr marL="215265" indent="-135255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строки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Внутрисосудистые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Внесосудистые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Диагностические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Лечебные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Диагностические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Лечебные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Рентгенохирургические вмешательства,  всего,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 на: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головном мозге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области шеи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молочных железах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органах грудной клетки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всего,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 сердца и грудной аорты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25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        из них  легочной артерии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сердце всего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из них: коронарных сосудах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             камерах сердца и клапанах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грудной аорте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брюшной аорте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нижней полой вене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желудочно-кишечном тракте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печени, желчных путях, селезенке, поджелудочной железе 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надпочечниках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почках и мочеточниках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органах малого таза (женского)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органах малого таза (мужского)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конечностях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позвоночнике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прочих органах и системах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06" marR="56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9036050" cy="523875"/>
          </a:xfrm>
        </p:spPr>
        <p:txBody>
          <a:bodyPr>
            <a:noAutofit/>
          </a:bodyPr>
          <a:lstStyle/>
          <a:p>
            <a:pPr algn="ctr"/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«</a:t>
            </a:r>
            <a:r>
              <a:rPr lang="ru-RU" sz="2000" b="1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Рентгенохирургия</a:t>
            </a:r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,</a:t>
            </a:r>
            <a:r>
              <a:rPr lang="x-none" sz="20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x-none"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рентгеноэндоваскулярные диагностика и </a:t>
            </a:r>
            <a:r>
              <a:rPr lang="x-none" sz="20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лечение</a:t>
            </a:r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»</a:t>
            </a:r>
            <a:endParaRPr lang="ru-RU" sz="20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485056"/>
            <a:ext cx="1547664" cy="52352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Табл. 5111</a:t>
            </a:r>
            <a:endParaRPr lang="ru-RU" sz="20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481286" y="5131828"/>
            <a:ext cx="4397009" cy="936104"/>
          </a:xfrm>
          <a:prstGeom prst="wedgeRoundRectCallout">
            <a:avLst>
              <a:gd name="adj1" fmla="val 20445"/>
              <a:gd name="adj2" fmla="val -47795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Таблица заполняется при наличии в штатном расписании отделений (кабинетов) </a:t>
            </a:r>
            <a:r>
              <a:rPr lang="ru-RU" sz="1400" b="1" dirty="0" err="1" smtClean="0"/>
              <a:t>рентгеноэндоваскулярной</a:t>
            </a:r>
            <a:r>
              <a:rPr lang="ru-RU" sz="1400" b="1" dirty="0" smtClean="0"/>
              <a:t> диагностики и </a:t>
            </a:r>
            <a:r>
              <a:rPr lang="ru-RU" sz="1400" b="1" dirty="0" err="1" smtClean="0"/>
              <a:t>рентгенохирургии</a:t>
            </a:r>
            <a:r>
              <a:rPr lang="ru-RU" sz="1400" b="1" dirty="0" smtClean="0"/>
              <a:t> (табл. 1001 стр. 63,108)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74536" y="1916832"/>
            <a:ext cx="3600400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dirty="0" smtClean="0"/>
              <a:t>Сверяется с формой ФСН№14 таблица 4000 стр. 7.5.2 гр. 3 (</a:t>
            </a:r>
            <a:r>
              <a:rPr lang="ru-RU" dirty="0" err="1" smtClean="0"/>
              <a:t>ангиопластика</a:t>
            </a:r>
            <a:r>
              <a:rPr lang="ru-RU" dirty="0" smtClean="0"/>
              <a:t> коронарных артерий)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084168" y="3117161"/>
            <a:ext cx="363664" cy="4558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433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96888"/>
            <a:ext cx="2255168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5113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3721100" y="132313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292" name="Rectangle 605"/>
          <p:cNvSpPr>
            <a:spLocks noChangeArrowheads="1"/>
          </p:cNvSpPr>
          <p:nvPr/>
        </p:nvSpPr>
        <p:spPr bwMode="auto">
          <a:xfrm>
            <a:off x="228600" y="116632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Компьютерная томография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12416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650260"/>
              </p:ext>
            </p:extLst>
          </p:nvPr>
        </p:nvGraphicFramePr>
        <p:xfrm>
          <a:off x="304800" y="878632"/>
          <a:ext cx="8610600" cy="5524500"/>
        </p:xfrm>
        <a:graphic>
          <a:graphicData uri="http://schemas.openxmlformats.org/drawingml/2006/table">
            <a:tbl>
              <a:tblPr/>
              <a:tblGrid>
                <a:gridCol w="3659188"/>
                <a:gridCol w="603250"/>
                <a:gridCol w="538162"/>
                <a:gridCol w="1143000"/>
                <a:gridCol w="1347936"/>
                <a:gridCol w="1319064"/>
              </a:tblGrid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органов и систем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 внутривенным контрастированием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(только с  ручным вводом)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 внутривенным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болюсным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контрастированием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 исследований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т. ч.: головного мозга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челюстно-лицевой области, височных костей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области  шеи, гортани и гортаноглотки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органов грудной клетки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позвоночника (шейный и грудной отделы) 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позвоночника (поясничный и крестцовый  отделы)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суставов конечностей 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прочих органов и систем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СПРАВОЧНО: число исследований НДКТ (из стр. 5)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88">
                <a:tc>
                  <a:txBody>
                    <a:bodyPr/>
                    <a:lstStyle/>
                    <a:p>
                      <a:pPr marL="6667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них: число выполненных НДКТ для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скрининга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ЗНО трахеи, бронхов и легких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75628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число выполненных НДКТ для диагностики туберкулеза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453"/>
          <p:cNvSpPr txBox="1">
            <a:spLocks noChangeArrowheads="1"/>
          </p:cNvSpPr>
          <p:nvPr/>
        </p:nvSpPr>
        <p:spPr bwMode="auto">
          <a:xfrm>
            <a:off x="5446041" y="3341392"/>
            <a:ext cx="2951703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1 равна сумме строк 2-13 </a:t>
            </a:r>
          </a:p>
        </p:txBody>
      </p:sp>
      <p:sp>
        <p:nvSpPr>
          <p:cNvPr id="2" name="Rectangle 453"/>
          <p:cNvSpPr txBox="1">
            <a:spLocks noChangeArrowheads="1"/>
          </p:cNvSpPr>
          <p:nvPr/>
        </p:nvSpPr>
        <p:spPr bwMode="auto">
          <a:xfrm>
            <a:off x="4802499" y="3771617"/>
            <a:ext cx="4114800" cy="11695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 smtClean="0"/>
              <a:t>Графа 3 </a:t>
            </a:r>
            <a:r>
              <a:rPr lang="ru-RU" altLang="ru-RU" b="1" dirty="0"/>
              <a:t>равна</a:t>
            </a:r>
            <a:r>
              <a:rPr lang="ru-RU" altLang="ru-RU" dirty="0"/>
              <a:t> графе </a:t>
            </a:r>
            <a:r>
              <a:rPr lang="ru-RU" altLang="ru-RU" dirty="0" smtClean="0"/>
              <a:t>6 </a:t>
            </a:r>
            <a:r>
              <a:rPr lang="ru-RU" altLang="ru-RU" dirty="0"/>
              <a:t>в рамках МО, оказывающей помощь </a:t>
            </a:r>
            <a:r>
              <a:rPr lang="ru-RU" altLang="ru-RU" b="1" dirty="0" smtClean="0"/>
              <a:t>только в </a:t>
            </a:r>
            <a:r>
              <a:rPr lang="ru-RU" altLang="ru-RU" b="1" dirty="0"/>
              <a:t>амбулаторных </a:t>
            </a:r>
            <a:r>
              <a:rPr lang="ru-RU" altLang="ru-RU" b="1" dirty="0" smtClean="0"/>
              <a:t>условиях</a:t>
            </a:r>
            <a:r>
              <a:rPr lang="ru-RU" altLang="ru-RU" dirty="0" smtClean="0"/>
              <a:t>.</a:t>
            </a:r>
          </a:p>
          <a:p>
            <a:r>
              <a:rPr lang="ru-RU" altLang="ru-RU" dirty="0" smtClean="0"/>
              <a:t>Графа 3 может быть </a:t>
            </a:r>
            <a:r>
              <a:rPr lang="ru-RU" altLang="ru-RU" b="1" dirty="0" smtClean="0"/>
              <a:t>больше или равна </a:t>
            </a:r>
            <a:r>
              <a:rPr lang="ru-RU" altLang="ru-RU" dirty="0" smtClean="0"/>
              <a:t>графе 6 в рамках МО, оказывающей помощь в </a:t>
            </a:r>
            <a:r>
              <a:rPr lang="ru-RU" altLang="ru-RU" b="1" dirty="0" smtClean="0"/>
              <a:t>стационарных и амбулаторных условиях</a:t>
            </a:r>
            <a:endParaRPr lang="ru-RU" altLang="ru-RU" b="1" dirty="0"/>
          </a:p>
        </p:txBody>
      </p:sp>
      <p:sp>
        <p:nvSpPr>
          <p:cNvPr id="4" name="Rectangle 453"/>
          <p:cNvSpPr txBox="1">
            <a:spLocks noChangeArrowheads="1"/>
          </p:cNvSpPr>
          <p:nvPr/>
        </p:nvSpPr>
        <p:spPr bwMode="auto">
          <a:xfrm>
            <a:off x="4171053" y="5949280"/>
            <a:ext cx="476706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Сведения, указанные в таблице, заверяются подписью ответственного лица (зав. отделением, кабинетом)</a:t>
            </a: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4905669" y="2457200"/>
            <a:ext cx="4032448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В графах 4 и 5 указываются исследования с контрастированием. </a:t>
            </a:r>
            <a:endParaRPr lang="ru-RU" altLang="ru-RU" dirty="0" smtClean="0"/>
          </a:p>
          <a:p>
            <a:r>
              <a:rPr lang="ru-RU" altLang="ru-RU" dirty="0" smtClean="0">
                <a:solidFill>
                  <a:srgbClr val="FF0000"/>
                </a:solidFill>
              </a:rPr>
              <a:t>ВНИМАНИЕ  </a:t>
            </a:r>
            <a:r>
              <a:rPr lang="ru-RU" altLang="ru-RU" dirty="0">
                <a:solidFill>
                  <a:srgbClr val="FF0000"/>
                </a:solidFill>
              </a:rPr>
              <a:t>к  </a:t>
            </a:r>
            <a:r>
              <a:rPr lang="ru-RU" altLang="ru-RU" dirty="0" smtClean="0">
                <a:solidFill>
                  <a:srgbClr val="FF0000"/>
                </a:solidFill>
              </a:rPr>
              <a:t>данным по КОНТРАСТИРОВАНИЮ!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2" name="Rectangle 453"/>
          <p:cNvSpPr txBox="1">
            <a:spLocks noChangeArrowheads="1"/>
          </p:cNvSpPr>
          <p:nvPr/>
        </p:nvSpPr>
        <p:spPr bwMode="auto">
          <a:xfrm>
            <a:off x="5239950" y="5071781"/>
            <a:ext cx="3363884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 smtClean="0"/>
              <a:t>Справочные (дополнительные)  строки по Письму НПЦМР ДЗМ № 2904/1-5 от 07.12.2018г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588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3721100" y="132313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292" name="Rectangle 605"/>
          <p:cNvSpPr>
            <a:spLocks noChangeArrowheads="1"/>
          </p:cNvSpPr>
          <p:nvPr/>
        </p:nvSpPr>
        <p:spPr bwMode="auto">
          <a:xfrm>
            <a:off x="228600" y="116632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Полезные материалы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r="56417" b="4496"/>
          <a:stretch/>
        </p:blipFill>
        <p:spPr bwMode="auto">
          <a:xfrm>
            <a:off x="395536" y="764704"/>
            <a:ext cx="8208912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8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1905000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5114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721100" y="1206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316" name="Rectangle 605"/>
          <p:cNvSpPr>
            <a:spLocks noChangeArrowheads="1"/>
          </p:cNvSpPr>
          <p:nvPr/>
        </p:nvSpPr>
        <p:spPr bwMode="auto">
          <a:xfrm>
            <a:off x="228600" y="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Рентгенологические </a:t>
            </a:r>
            <a:r>
              <a:rPr lang="ru-RU" altLang="ru-RU" b="1" dirty="0">
                <a:solidFill>
                  <a:schemeClr val="bg1"/>
                </a:solidFill>
              </a:rPr>
              <a:t>профилактические (</a:t>
            </a:r>
            <a:r>
              <a:rPr lang="ru-RU" altLang="ru-RU" b="1" dirty="0" err="1">
                <a:solidFill>
                  <a:schemeClr val="bg1"/>
                </a:solidFill>
              </a:rPr>
              <a:t>скрининговые</a:t>
            </a:r>
            <a:r>
              <a:rPr lang="ru-RU" altLang="ru-RU" b="1" dirty="0">
                <a:solidFill>
                  <a:schemeClr val="bg1"/>
                </a:solidFill>
              </a:rPr>
              <a:t>) обследования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13400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17169"/>
              </p:ext>
            </p:extLst>
          </p:nvPr>
        </p:nvGraphicFramePr>
        <p:xfrm>
          <a:off x="228600" y="990600"/>
          <a:ext cx="8686800" cy="4136392"/>
        </p:xfrm>
        <a:graphic>
          <a:graphicData uri="http://schemas.openxmlformats.org/drawingml/2006/table">
            <a:tbl>
              <a:tblPr/>
              <a:tblGrid>
                <a:gridCol w="5492771"/>
                <a:gridCol w="558554"/>
                <a:gridCol w="561764"/>
                <a:gridCol w="558554"/>
                <a:gridCol w="1515157"/>
              </a:tblGrid>
              <a:tr h="16192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рентгенологических исследований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детям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лицам старше трудоспособного возраста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рентгенологических профилактических исследований органов грудной клетки (всего)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 выполнено: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на пленочных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флюорографах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на цифровых аппаратах и системах  компьютерной радиографии 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рентгенографий на пленке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на передвижных флюорографических установках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профилактических исследований молочных желез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 них выполнено: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на пленочных аппаратах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на цифровых аппаратах и системах  компьютерной радиографии  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передвижных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маммографических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установках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Справочно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 Число маммографий, выполненных методом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томосинтеза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(из стр. 6)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453"/>
          <p:cNvSpPr txBox="1">
            <a:spLocks noChangeArrowheads="1"/>
          </p:cNvSpPr>
          <p:nvPr/>
        </p:nvSpPr>
        <p:spPr bwMode="auto">
          <a:xfrm>
            <a:off x="6876256" y="3848857"/>
            <a:ext cx="211534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endParaRPr lang="ru-RU" altLang="ru-RU" dirty="0"/>
          </a:p>
          <a:p>
            <a:r>
              <a:rPr lang="ru-RU" altLang="ru-RU" dirty="0"/>
              <a:t>Стр. 6 = стр.7 + стр. 8</a:t>
            </a:r>
          </a:p>
        </p:txBody>
      </p:sp>
      <p:sp>
        <p:nvSpPr>
          <p:cNvPr id="4" name="Rectangle 453"/>
          <p:cNvSpPr txBox="1">
            <a:spLocks noChangeArrowheads="1"/>
          </p:cNvSpPr>
          <p:nvPr/>
        </p:nvSpPr>
        <p:spPr bwMode="auto">
          <a:xfrm>
            <a:off x="6660232" y="2519830"/>
            <a:ext cx="2483768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endParaRPr lang="ru-RU" altLang="ru-RU" dirty="0"/>
          </a:p>
          <a:p>
            <a:r>
              <a:rPr lang="ru-RU" altLang="ru-RU" dirty="0"/>
              <a:t>Стр. 1 = стр.2 + стр. 3 + стр. 4</a:t>
            </a:r>
          </a:p>
        </p:txBody>
      </p:sp>
      <p:sp>
        <p:nvSpPr>
          <p:cNvPr id="10" name="Rectangle 453"/>
          <p:cNvSpPr txBox="1">
            <a:spLocks noChangeArrowheads="1"/>
          </p:cNvSpPr>
          <p:nvPr/>
        </p:nvSpPr>
        <p:spPr bwMode="auto">
          <a:xfrm>
            <a:off x="296071" y="5301208"/>
            <a:ext cx="8661400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В строки 2, 3, 4 включаются исследования на стационарных и передвижных аппаратах</a:t>
            </a:r>
          </a:p>
          <a:p>
            <a:r>
              <a:rPr lang="ru-RU" altLang="ru-RU" dirty="0"/>
              <a:t>В строки 7, 8  включаются исследования на стационарных и передвижных аппаратах</a:t>
            </a:r>
          </a:p>
        </p:txBody>
      </p:sp>
      <p:sp>
        <p:nvSpPr>
          <p:cNvPr id="12" name="Rectangle 453"/>
          <p:cNvSpPr txBox="1">
            <a:spLocks noChangeArrowheads="1"/>
          </p:cNvSpPr>
          <p:nvPr/>
        </p:nvSpPr>
        <p:spPr bwMode="auto">
          <a:xfrm>
            <a:off x="4616466" y="6010841"/>
            <a:ext cx="3731716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Межтабличное сравнение по подросткам: </a:t>
            </a:r>
          </a:p>
          <a:p>
            <a:r>
              <a:rPr lang="ru-RU" altLang="ru-RU" dirty="0"/>
              <a:t>т. 5114 стр. 1 гр. 4  и  т. 2512 стр. 6 гр. 3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6304416" y="2445642"/>
            <a:ext cx="355816" cy="767334"/>
          </a:xfrm>
          <a:prstGeom prst="rightBrac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6304416" y="3717032"/>
            <a:ext cx="355816" cy="767334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1905000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5114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721100" y="1206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316" name="Rectangle 605"/>
          <p:cNvSpPr>
            <a:spLocks noChangeArrowheads="1"/>
          </p:cNvSpPr>
          <p:nvPr/>
        </p:nvSpPr>
        <p:spPr bwMode="auto">
          <a:xfrm>
            <a:off x="228600" y="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Рентгенологические </a:t>
            </a:r>
            <a:r>
              <a:rPr lang="ru-RU" altLang="ru-RU" b="1" dirty="0">
                <a:solidFill>
                  <a:schemeClr val="bg1"/>
                </a:solidFill>
              </a:rPr>
              <a:t>профилактические (</a:t>
            </a:r>
            <a:r>
              <a:rPr lang="ru-RU" altLang="ru-RU" b="1" dirty="0" err="1">
                <a:solidFill>
                  <a:schemeClr val="bg1"/>
                </a:solidFill>
              </a:rPr>
              <a:t>скрининговые</a:t>
            </a:r>
            <a:r>
              <a:rPr lang="ru-RU" altLang="ru-RU" b="1" dirty="0">
                <a:solidFill>
                  <a:schemeClr val="bg1"/>
                </a:solidFill>
              </a:rPr>
              <a:t>) обследования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3395" name="Прямоугольник 4"/>
          <p:cNvSpPr>
            <a:spLocks noChangeArrowheads="1"/>
          </p:cNvSpPr>
          <p:nvPr/>
        </p:nvSpPr>
        <p:spPr bwMode="auto">
          <a:xfrm>
            <a:off x="539552" y="1031777"/>
            <a:ext cx="8223448" cy="64017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ru-RU" sz="1800" b="1" dirty="0" smtClean="0"/>
              <a:t>В профилактических исследованиях: </a:t>
            </a:r>
          </a:p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/>
              <a:t> 1 исследование = 1 ÷ 3 проекций </a:t>
            </a:r>
            <a:r>
              <a:rPr lang="ru-RU" sz="1800" b="1" dirty="0"/>
              <a:t>= 2 ÷ 6 </a:t>
            </a:r>
            <a:r>
              <a:rPr lang="ru-RU" sz="1800" b="1" dirty="0" smtClean="0"/>
              <a:t>снимков (процедур)</a:t>
            </a:r>
          </a:p>
          <a:p>
            <a:endParaRPr lang="ru-RU" sz="1800" b="1" dirty="0"/>
          </a:p>
          <a:p>
            <a:endParaRPr lang="ru-RU" sz="1800" b="1" dirty="0" smtClean="0"/>
          </a:p>
          <a:p>
            <a:r>
              <a:rPr lang="ru-RU" sz="1600" b="1" dirty="0" smtClean="0"/>
              <a:t>Нормативная </a:t>
            </a:r>
            <a:r>
              <a:rPr lang="ru-RU" sz="1600" b="1" dirty="0"/>
              <a:t>база: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Приказ МЗ РФ от 15.02.2013 N 72н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«О </a:t>
            </a:r>
            <a:r>
              <a:rPr lang="ru-RU" sz="1600" dirty="0"/>
              <a:t>проведении диспансеризации пребывающих в стационарных учреждениях детей-сирот и детей, находящихся в трудной жизненной </a:t>
            </a:r>
            <a:r>
              <a:rPr lang="ru-RU" sz="1600" dirty="0" smtClean="0"/>
              <a:t>ситуации»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Приказ </a:t>
            </a:r>
            <a:r>
              <a:rPr lang="ru-RU" sz="1600" dirty="0"/>
              <a:t>МЗ РФ №1011н от 06.12.2012 «Об утверждении порядка проведения профилактического мед. осмотра</a:t>
            </a:r>
            <a:r>
              <a:rPr lang="ru-RU" sz="16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Приказ </a:t>
            </a:r>
            <a:r>
              <a:rPr lang="ru-RU" sz="1600" dirty="0"/>
              <a:t>МЗСР РФ №302н от 12.04.2011 «Об утверждении перечней вредных и(или) опасных производственных </a:t>
            </a:r>
            <a:r>
              <a:rPr lang="ru-RU" sz="1600" dirty="0" smtClean="0"/>
              <a:t>факторов и работ, при выполнении которых проводятся обязательные и периодические мед. осмотры..»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Приказ МЗ РФ от 26.10.2017 N 869н</a:t>
            </a:r>
            <a:br>
              <a:rPr lang="ru-RU" sz="1600" dirty="0"/>
            </a:br>
            <a:r>
              <a:rPr lang="ru-RU" sz="1600" dirty="0"/>
              <a:t>"Об утверждении порядка проведения диспансеризации определенных групп взрослого населения»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Приказ МЗ </a:t>
            </a:r>
            <a:r>
              <a:rPr lang="ru-RU" sz="1600" dirty="0"/>
              <a:t>РФ </a:t>
            </a:r>
            <a:r>
              <a:rPr lang="ru-RU" sz="1600" dirty="0" smtClean="0"/>
              <a:t>№ 514н </a:t>
            </a:r>
            <a:r>
              <a:rPr lang="ru-RU" sz="1600" dirty="0"/>
              <a:t>от </a:t>
            </a:r>
            <a:r>
              <a:rPr lang="ru-RU" sz="1600" dirty="0" smtClean="0"/>
              <a:t>10.08.2017 «О порядке проведения профилактических медицинских осмотров несовершеннолетних»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Приказ МЗ РФ № 124н от 21.03.2017 «Об утверждении порядка и сроков проведения профилактических медицинских осмотров граждан в целях выявления туберкулеза»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algn="ctr"/>
            <a:endParaRPr lang="ru-RU" sz="1800" b="1" dirty="0" smtClean="0"/>
          </a:p>
          <a:p>
            <a:endParaRPr lang="ru-RU" sz="14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716016" y="1988840"/>
            <a:ext cx="3888432" cy="792088"/>
          </a:xfrm>
          <a:prstGeom prst="wedgeRoundRectCallout">
            <a:avLst>
              <a:gd name="adj1" fmla="val -93146"/>
              <a:gd name="adj2" fmla="val -564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 табл. 5114 и «Столичное здравоохранение» </a:t>
            </a:r>
            <a:r>
              <a:rPr lang="ru-RU" sz="1600" b="1" dirty="0" err="1" smtClean="0"/>
              <a:t>табл</a:t>
            </a:r>
            <a:r>
              <a:rPr lang="ru-RU" sz="1600" b="1" dirty="0" smtClean="0"/>
              <a:t> 2.4 строки</a:t>
            </a:r>
          </a:p>
          <a:p>
            <a:pPr algn="ctr"/>
            <a:r>
              <a:rPr lang="ru-RU" sz="1600" b="1" dirty="0" smtClean="0"/>
              <a:t> 96, 98, 147 учитываем ИССЛЕДОВАНИЯ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327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1828800" cy="2254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5115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3748212" y="146434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40" name="Rectangle 605"/>
          <p:cNvSpPr>
            <a:spLocks noChangeArrowheads="1"/>
          </p:cNvSpPr>
          <p:nvPr/>
        </p:nvSpPr>
        <p:spPr bwMode="auto">
          <a:xfrm>
            <a:off x="1907704" y="188640"/>
            <a:ext cx="563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Ультразвуковые </a:t>
            </a:r>
            <a:r>
              <a:rPr lang="ru-RU" altLang="ru-RU" b="1" dirty="0">
                <a:solidFill>
                  <a:schemeClr val="bg1"/>
                </a:solidFill>
              </a:rPr>
              <a:t>исследования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14500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939579"/>
              </p:ext>
            </p:extLst>
          </p:nvPr>
        </p:nvGraphicFramePr>
        <p:xfrm>
          <a:off x="179512" y="908720"/>
          <a:ext cx="8763001" cy="5965555"/>
        </p:xfrm>
        <a:graphic>
          <a:graphicData uri="http://schemas.openxmlformats.org/drawingml/2006/table">
            <a:tbl>
              <a:tblPr/>
              <a:tblGrid>
                <a:gridCol w="3407372"/>
                <a:gridCol w="486371"/>
                <a:gridCol w="486372"/>
                <a:gridCol w="1252649"/>
                <a:gridCol w="902073"/>
                <a:gridCol w="1114082"/>
                <a:gridCol w="1114082"/>
              </a:tblGrid>
              <a:tr h="27704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гр.3: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Из гр.6: направленных на прижизненные патолого-анатомические исследования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условиях дневного стационара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выполнено интервенционных вмешательств под контролем УЗИ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6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Ультразвуковые исследования (УЗИ) - всего, в т ч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сердечно-сосудистой системы – всего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 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доплерографическое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исследование сосудов</a:t>
                      </a:r>
                    </a:p>
                  </a:txBody>
                  <a:tcPr marL="762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</a:t>
                      </a:r>
                    </a:p>
                  </a:txBody>
                  <a:tcPr marL="3810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органов брюшной полости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из них: ободочной и прямой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женских половых органов – всего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</a:t>
                      </a:r>
                    </a:p>
                  </a:txBody>
                  <a:tcPr marL="762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мягких тканей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головного мозга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глаза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органов грудной клетки (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кр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сердца)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Прочие исследования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4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общего числа исследований (стр. 1) выполнено: - новорожденным и детям раннего возраста  (до 2 лет)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интраоперационных исследований</a:t>
                      </a:r>
                    </a:p>
                  </a:txBody>
                  <a:tcPr marL="2286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2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УЗИ с внутривенным контрастированием</a:t>
                      </a:r>
                    </a:p>
                  </a:txBody>
                  <a:tcPr marL="2286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94" name="AutoShape 1"/>
          <p:cNvSpPr>
            <a:spLocks noChangeArrowheads="1"/>
          </p:cNvSpPr>
          <p:nvPr/>
        </p:nvSpPr>
        <p:spPr bwMode="auto">
          <a:xfrm>
            <a:off x="4125716" y="1844824"/>
            <a:ext cx="4872702" cy="1293971"/>
          </a:xfrm>
          <a:prstGeom prst="wedgeRoundRectCallout">
            <a:avLst>
              <a:gd name="adj1" fmla="val -30454"/>
              <a:gd name="adj2" fmla="val 51250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108000" algn="just"/>
            <a:r>
              <a:rPr lang="ru-RU" altLang="ru-RU" sz="1400" dirty="0"/>
              <a:t>В число УЗИ брюшной полости (строка 07) входят: исследования </a:t>
            </a:r>
            <a:r>
              <a:rPr lang="ru-RU" altLang="ru-RU" sz="1400" dirty="0" err="1"/>
              <a:t>гепатобилиарной</a:t>
            </a:r>
            <a:r>
              <a:rPr lang="ru-RU" altLang="ru-RU" sz="1400" dirty="0"/>
              <a:t> системы (печени, желчного пузыря, поджелудочной железы),  селезенки, полых органов (пищевода, желудка, кишечника), брюшной полости на свободную жидкость</a:t>
            </a:r>
          </a:p>
        </p:txBody>
      </p:sp>
      <p:sp>
        <p:nvSpPr>
          <p:cNvPr id="14495" name="AutoShape 2"/>
          <p:cNvSpPr>
            <a:spLocks noChangeArrowheads="1"/>
          </p:cNvSpPr>
          <p:nvPr/>
        </p:nvSpPr>
        <p:spPr bwMode="auto">
          <a:xfrm>
            <a:off x="4139952" y="4221044"/>
            <a:ext cx="4865584" cy="578882"/>
          </a:xfrm>
          <a:prstGeom prst="wedgeRoundRectCallout">
            <a:avLst>
              <a:gd name="adj1" fmla="val -38014"/>
              <a:gd name="adj2" fmla="val 42458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108000" algn="just"/>
            <a:r>
              <a:rPr lang="ru-RU" altLang="ru-RU" sz="1400" dirty="0"/>
              <a:t>В строке УЗИ головного мозга (строка 19) приводятся данные по </a:t>
            </a:r>
            <a:r>
              <a:rPr lang="ru-RU" altLang="ru-RU" sz="1400" dirty="0" err="1"/>
              <a:t>нейросонографии</a:t>
            </a:r>
            <a:r>
              <a:rPr lang="ru-RU" altLang="ru-RU" sz="1400" dirty="0"/>
              <a:t>, </a:t>
            </a:r>
            <a:r>
              <a:rPr lang="ru-RU" altLang="ru-RU" sz="1400" dirty="0" err="1"/>
              <a:t>эхоэнцефалографии</a:t>
            </a:r>
            <a:endParaRPr lang="ru-RU" altLang="ru-RU" sz="1400" dirty="0"/>
          </a:p>
        </p:txBody>
      </p:sp>
      <p:sp>
        <p:nvSpPr>
          <p:cNvPr id="14496" name="AutoShape 3"/>
          <p:cNvSpPr>
            <a:spLocks noChangeArrowheads="1"/>
          </p:cNvSpPr>
          <p:nvPr/>
        </p:nvSpPr>
        <p:spPr bwMode="auto">
          <a:xfrm>
            <a:off x="4139952" y="5929829"/>
            <a:ext cx="4737711" cy="817245"/>
          </a:xfrm>
          <a:prstGeom prst="wedgeRoundRectCallout">
            <a:avLst>
              <a:gd name="adj1" fmla="val -28125"/>
              <a:gd name="adj2" fmla="val 35417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108000" algn="just"/>
            <a:r>
              <a:rPr lang="ru-RU" altLang="ru-RU" sz="1400" dirty="0"/>
              <a:t>К прочим УЗ-исследованиям (строка 24) относятся  </a:t>
            </a:r>
            <a:r>
              <a:rPr lang="ru-RU" altLang="ru-RU" sz="1400" b="1" dirty="0"/>
              <a:t>ТОЛЬКО</a:t>
            </a:r>
            <a:r>
              <a:rPr lang="ru-RU" altLang="ru-RU" sz="1400" dirty="0"/>
              <a:t> исследования наружных половых органов мужчин, лимфоузлов, слюнных желез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4132834" y="908720"/>
            <a:ext cx="4865584" cy="817245"/>
          </a:xfrm>
          <a:prstGeom prst="wedgeRoundRectCallout">
            <a:avLst>
              <a:gd name="adj1" fmla="val -28125"/>
              <a:gd name="adj2" fmla="val 35417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108000" algn="just"/>
            <a:r>
              <a:rPr lang="ru-RU" altLang="ru-RU" sz="1400" dirty="0"/>
              <a:t>Все сосудистые исследования показываются по строке 2, в том числе: исследования сосудов печени, </a:t>
            </a:r>
            <a:r>
              <a:rPr lang="ru-RU" altLang="ru-RU" sz="1400" dirty="0" err="1"/>
              <a:t>фетоплацентарный</a:t>
            </a:r>
            <a:r>
              <a:rPr lang="ru-RU" altLang="ru-RU" sz="1400" dirty="0"/>
              <a:t> кровоток плода и т.д.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129275" y="4836585"/>
            <a:ext cx="4865584" cy="1055608"/>
          </a:xfrm>
          <a:prstGeom prst="wedgeRoundRectCallout">
            <a:avLst>
              <a:gd name="adj1" fmla="val -38014"/>
              <a:gd name="adj2" fmla="val 42458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108000" algn="just"/>
            <a:r>
              <a:rPr lang="ru-RU" altLang="ru-RU" sz="1400" dirty="0"/>
              <a:t>В строке УЗИ органов грудной клетки (строка 21) показываются в том числе  исследования вилочковой железы (тимуса), плевральные полости на свободную жидкость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4129275" y="3212976"/>
            <a:ext cx="4865584" cy="817245"/>
          </a:xfrm>
          <a:prstGeom prst="wedgeRoundRectCallout">
            <a:avLst>
              <a:gd name="adj1" fmla="val -38014"/>
              <a:gd name="adj2" fmla="val 42458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108000" algn="just"/>
            <a:r>
              <a:rPr lang="ru-RU" altLang="ru-RU" sz="1400" dirty="0"/>
              <a:t>К исследованиям мягких тканей (строка 18) можно отнести исследования нервов, периферической нервной системы, подкожной клетчатки, </a:t>
            </a:r>
          </a:p>
        </p:txBody>
      </p:sp>
    </p:spTree>
    <p:extLst>
      <p:ext uri="{BB962C8B-B14F-4D97-AF65-F5344CB8AC3E}">
        <p14:creationId xmlns:p14="http://schemas.microsoft.com/office/powerpoint/2010/main" val="22905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61975"/>
            <a:ext cx="1828800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5115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3721100" y="153915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40" name="Rectangle 605"/>
          <p:cNvSpPr>
            <a:spLocks noChangeArrowheads="1"/>
          </p:cNvSpPr>
          <p:nvPr/>
        </p:nvSpPr>
        <p:spPr bwMode="auto">
          <a:xfrm>
            <a:off x="1907704" y="188640"/>
            <a:ext cx="563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Ультразвуковые исследования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14500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197903"/>
              </p:ext>
            </p:extLst>
          </p:nvPr>
        </p:nvGraphicFramePr>
        <p:xfrm>
          <a:off x="152400" y="866056"/>
          <a:ext cx="8762999" cy="5678415"/>
        </p:xfrm>
        <a:graphic>
          <a:graphicData uri="http://schemas.openxmlformats.org/drawingml/2006/table">
            <a:tbl>
              <a:tblPr/>
              <a:tblGrid>
                <a:gridCol w="3868351"/>
                <a:gridCol w="552621"/>
                <a:gridCol w="473676"/>
                <a:gridCol w="1105243"/>
                <a:gridCol w="705709"/>
                <a:gridCol w="914400"/>
                <a:gridCol w="1142999"/>
              </a:tblGrid>
              <a:tr h="41626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Из гр.6: направленных на прижизненные патолого-анатомические исследования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условиях дневного стационара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выполнено интервенционных вмешательств под контролем УЗИ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Ультразвуковые исследования (УЗИ) - всего, в т ч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сердечно-сосудистой системы – всего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8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 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допплерографическое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исследование сосудов</a:t>
                      </a:r>
                    </a:p>
                  </a:txBody>
                  <a:tcPr marL="762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8279">
                <a:tc>
                  <a:txBody>
                    <a:bodyPr/>
                    <a:lstStyle/>
                    <a:p>
                      <a:pPr marL="6305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эхокардиографии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8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   из них: эхокардиография 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с </a:t>
                      </a:r>
                      <a:r>
                        <a:rPr kumimoji="0" lang="ru-RU" sz="13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доплерографией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8930">
                <a:tc>
                  <a:txBody>
                    <a:bodyPr/>
                    <a:lstStyle/>
                    <a:p>
                      <a:pPr marL="6305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                  стресс-эхокардиографии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8279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УЗИ органов брюшной полости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         из них: ободочной и прямой кишки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8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…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УЗИ глаза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8279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УЗИ органов грудной клетки (кроме  сердца)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21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903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Эндосонографические</a:t>
                      </a: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исследования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22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279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Ультразвуковая </a:t>
                      </a:r>
                      <a:r>
                        <a:rPr kumimoji="0" lang="ru-RU" sz="13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денситометрия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23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8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Прочие исследования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общего числа исследований (стр. 1) выполнено: - новорожденным и детям раннего возраста  (до 2 лет)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8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интраоперационных исследований</a:t>
                      </a:r>
                    </a:p>
                  </a:txBody>
                  <a:tcPr marL="2286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38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УЗИ с внутривенным контрастированием</a:t>
                      </a:r>
                    </a:p>
                  </a:txBody>
                  <a:tcPr marL="2286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х</a:t>
                      </a:r>
                      <a:endParaRPr kumimoji="0" lang="ru-RU" alt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4499992" y="5718855"/>
            <a:ext cx="3888432" cy="3405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/>
              <a:t>Графа </a:t>
            </a:r>
            <a:r>
              <a:rPr lang="ru-RU" sz="1400" dirty="0" smtClean="0"/>
              <a:t>6 из графы 3, графа 7 из графы </a:t>
            </a:r>
            <a:r>
              <a:rPr lang="ru-RU" sz="1400" dirty="0"/>
              <a:t>6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727104" y="4581128"/>
            <a:ext cx="2093115" cy="1055608"/>
          </a:xfrm>
          <a:prstGeom prst="wedgeRoundRectCallout">
            <a:avLst>
              <a:gd name="adj1" fmla="val 85554"/>
              <a:gd name="adj2" fmla="val -80823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108000" algn="just"/>
            <a:r>
              <a:rPr lang="ru-RU" sz="1400" dirty="0"/>
              <a:t>При наличии данных необходимо предоставить пояснения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747296" y="2636912"/>
            <a:ext cx="2093115" cy="1770698"/>
          </a:xfrm>
          <a:prstGeom prst="wedgeRoundRectCallout">
            <a:avLst>
              <a:gd name="adj1" fmla="val 57357"/>
              <a:gd name="adj2" fmla="val -58998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108000" algn="just"/>
            <a:r>
              <a:rPr lang="ru-RU" sz="1400" dirty="0" err="1">
                <a:solidFill>
                  <a:schemeClr val="tx1"/>
                </a:solidFill>
              </a:rPr>
              <a:t>Чрескожная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холангиография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холангиостомия</a:t>
            </a:r>
            <a:r>
              <a:rPr lang="ru-RU" sz="1400" dirty="0">
                <a:solidFill>
                  <a:schemeClr val="tx1"/>
                </a:solidFill>
              </a:rPr>
              <a:t>, лечебная пункция, пункционная биопсия, пункция и дренирование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609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Раздел </a:t>
            </a:r>
            <a:r>
              <a:rPr lang="en-US" dirty="0" smtClean="0"/>
              <a:t>I</a:t>
            </a:r>
            <a:endParaRPr lang="ru-RU" dirty="0"/>
          </a:p>
        </p:txBody>
      </p:sp>
      <p:graphicFrame>
        <p:nvGraphicFramePr>
          <p:cNvPr id="3" name="Group 3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497568"/>
              </p:ext>
            </p:extLst>
          </p:nvPr>
        </p:nvGraphicFramePr>
        <p:xfrm>
          <a:off x="255220" y="1001613"/>
          <a:ext cx="8493246" cy="4659632"/>
        </p:xfrm>
        <a:graphic>
          <a:graphicData uri="http://schemas.openxmlformats.org/drawingml/2006/table">
            <a:tbl>
              <a:tblPr/>
              <a:tblGrid>
                <a:gridCol w="4061212"/>
                <a:gridCol w="687616"/>
                <a:gridCol w="1499830"/>
                <a:gridCol w="1122294"/>
                <a:gridCol w="1122294"/>
              </a:tblGrid>
              <a:tr h="98097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стр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Наличие подразделений (нет – 0, есть - 1)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Число подразделений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Число выездов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22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787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Амбулатории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457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Стоматологические установки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22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Флюорографические установки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644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Клинико-диагностические лаборатории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22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Врачебные бригады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22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ФАПы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22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Фельдшерские пункты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22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Маммографические установки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22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Мобильные медицинские бригады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22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Мобильные медицинские комплексы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9727" y="663059"/>
            <a:ext cx="4841390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entury Gothic" pitchFamily="34" charset="0"/>
              </a:rPr>
              <a:t>Таблица 1003. Передвижные подразделения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0885" y="2276872"/>
            <a:ext cx="3147646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dirty="0" smtClean="0"/>
              <a:t>В графе 3 возможны только  значения: 1 - есть, 0 - нет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6173" t="31838" r="65062" b="29383"/>
          <a:stretch/>
        </p:blipFill>
        <p:spPr bwMode="auto">
          <a:xfrm>
            <a:off x="5210051" y="3933056"/>
            <a:ext cx="2591623" cy="1201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995936" y="5134719"/>
            <a:ext cx="1440160" cy="382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95536" y="5779422"/>
            <a:ext cx="813690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Мобильные медицинские комплексы 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специализированные автомобили-фургоны, полностью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укомплектованные 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медицинским оборудованием, мебелью и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сопутствующим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лечебным инвентарем</a:t>
            </a:r>
            <a:endParaRPr lang="ru-RU" altLang="ru-RU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96076" y="3094184"/>
            <a:ext cx="3147646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dirty="0" smtClean="0"/>
              <a:t>Строка 4 взаимосвязана с таблицей 5300 стр. 1.11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608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40" name="Rectangle 605"/>
          <p:cNvSpPr>
            <a:spLocks noChangeArrowheads="1"/>
          </p:cNvSpPr>
          <p:nvPr/>
        </p:nvSpPr>
        <p:spPr bwMode="auto">
          <a:xfrm>
            <a:off x="1907704" y="188640"/>
            <a:ext cx="563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Ультразвуковые исследования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14500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885858"/>
              </p:ext>
            </p:extLst>
          </p:nvPr>
        </p:nvGraphicFramePr>
        <p:xfrm>
          <a:off x="152400" y="676994"/>
          <a:ext cx="8762999" cy="5488310"/>
        </p:xfrm>
        <a:graphic>
          <a:graphicData uri="http://schemas.openxmlformats.org/drawingml/2006/table">
            <a:tbl>
              <a:tblPr/>
              <a:tblGrid>
                <a:gridCol w="3868351"/>
                <a:gridCol w="552621"/>
                <a:gridCol w="473676"/>
                <a:gridCol w="1105243"/>
                <a:gridCol w="705709"/>
                <a:gridCol w="914400"/>
                <a:gridCol w="1142999"/>
              </a:tblGrid>
              <a:tr h="41626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Из гр.6: направленных на прижизненные патолого-анатомические исследования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условиях дневного стационара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выполнено интервенционных вмешательств под контролем УЗИ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Ультразвуковые исследования (УЗИ) - всего, в т ч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сердечно-сосудистой системы – всего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 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допплерографическое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исследование сосудов</a:t>
                      </a:r>
                    </a:p>
                  </a:txBody>
                  <a:tcPr marL="762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/>
                    <a:p>
                      <a:pPr marL="6305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эхокардиографии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   из них: эхокардиография 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с </a:t>
                      </a:r>
                      <a:r>
                        <a:rPr kumimoji="0" lang="ru-RU" sz="13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доплерографией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930">
                <a:tc>
                  <a:txBody>
                    <a:bodyPr/>
                    <a:lstStyle/>
                    <a:p>
                      <a:pPr marL="6305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                  стресс-эхокардиографии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УЗИ органов брюшной полости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…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/>
                    <a:p>
                      <a:pPr marL="7175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УЗИ женских половых органов – всего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9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077">
                <a:tc>
                  <a:txBody>
                    <a:bodyPr/>
                    <a:lstStyle/>
                    <a:p>
                      <a:pPr marL="7175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из них:  </a:t>
                      </a:r>
                      <a:r>
                        <a:rPr kumimoji="0" lang="ru-RU" sz="13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трансвагинально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10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/>
                    <a:p>
                      <a:pPr marL="7175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во время беременности (из стр. 9)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11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…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Прочие исследования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общего числа исследований (стр. 1) выполнено: - новорожденным и детям раннего возраста  (до 2 лет)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интраоперационных исследований</a:t>
                      </a:r>
                    </a:p>
                  </a:txBody>
                  <a:tcPr marL="2286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УЗИ с внутривенным контрастированием</a:t>
                      </a:r>
                    </a:p>
                  </a:txBody>
                  <a:tcPr marL="2286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Скругленная прямоугольная выноска 8"/>
          <p:cNvSpPr/>
          <p:nvPr/>
        </p:nvSpPr>
        <p:spPr>
          <a:xfrm>
            <a:off x="3923928" y="2636912"/>
            <a:ext cx="4824536" cy="1532334"/>
          </a:xfrm>
          <a:prstGeom prst="wedgeRoundRectCallout">
            <a:avLst>
              <a:gd name="adj1" fmla="val -62589"/>
              <a:gd name="adj2" fmla="val 58658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>
                <a:solidFill>
                  <a:schemeClr val="tx1"/>
                </a:solidFill>
              </a:rPr>
              <a:t>Заполнение строк 9, 10, 11:</a:t>
            </a:r>
          </a:p>
          <a:p>
            <a:pPr marL="342900" indent="-342900"/>
            <a:r>
              <a:rPr lang="ru-RU" sz="1400" dirty="0">
                <a:solidFill>
                  <a:schemeClr val="tx1"/>
                </a:solidFill>
              </a:rPr>
              <a:t>в стр. 11 показываем ВСЕХ беременных</a:t>
            </a:r>
          </a:p>
          <a:p>
            <a:pPr marL="342900" indent="-342900"/>
            <a:r>
              <a:rPr lang="ru-RU" sz="1400" dirty="0">
                <a:solidFill>
                  <a:schemeClr val="tx1"/>
                </a:solidFill>
              </a:rPr>
              <a:t>в стр. 10 показываем небеременных, обследованных </a:t>
            </a:r>
            <a:r>
              <a:rPr lang="ru-RU" sz="1400" dirty="0" err="1">
                <a:solidFill>
                  <a:schemeClr val="tx1"/>
                </a:solidFill>
              </a:rPr>
              <a:t>трансвагинально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/>
            <a:r>
              <a:rPr lang="ru-RU" sz="1400" dirty="0">
                <a:solidFill>
                  <a:schemeClr val="tx1"/>
                </a:solidFill>
              </a:rPr>
              <a:t>Разность стр. 9 – (стр. 10+стр. 11) покажет небеременных, осмотренных </a:t>
            </a:r>
            <a:r>
              <a:rPr lang="ru-RU" sz="1400" dirty="0" err="1">
                <a:solidFill>
                  <a:schemeClr val="tx1"/>
                </a:solidFill>
              </a:rPr>
              <a:t>трансабдоминально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698807" y="4443597"/>
            <a:ext cx="3952056" cy="340519"/>
          </a:xfrm>
          <a:prstGeom prst="wedgeRoundRectCallout">
            <a:avLst>
              <a:gd name="adj1" fmla="val -22769"/>
              <a:gd name="adj2" fmla="val -35376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>
                <a:solidFill>
                  <a:schemeClr val="tx1"/>
                </a:solidFill>
              </a:rPr>
              <a:t>Контроль: стр. 9</a:t>
            </a:r>
            <a:r>
              <a:rPr lang="en-US" sz="1400" dirty="0">
                <a:solidFill>
                  <a:schemeClr val="tx1"/>
                </a:solidFill>
              </a:rPr>
              <a:t>&gt;= </a:t>
            </a:r>
            <a:r>
              <a:rPr lang="ru-RU" sz="1400" dirty="0">
                <a:solidFill>
                  <a:schemeClr val="tx1"/>
                </a:solidFill>
              </a:rPr>
              <a:t>стр. 10+стр. 11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18288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5115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20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3088"/>
            <a:ext cx="1752600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5117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>
            <a:off x="3721100" y="132313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1684" name="Rectangle 605"/>
          <p:cNvSpPr>
            <a:spLocks noChangeArrowheads="1"/>
          </p:cNvSpPr>
          <p:nvPr/>
        </p:nvSpPr>
        <p:spPr bwMode="auto">
          <a:xfrm>
            <a:off x="228600" y="116632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6. Аппараты и оборудование для лучевой  диагностики</a:t>
            </a:r>
          </a:p>
        </p:txBody>
      </p:sp>
      <p:graphicFrame>
        <p:nvGraphicFramePr>
          <p:cNvPr id="57967" name="Group 6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681997"/>
              </p:ext>
            </p:extLst>
          </p:nvPr>
        </p:nvGraphicFramePr>
        <p:xfrm>
          <a:off x="228600" y="1031032"/>
          <a:ext cx="8686800" cy="5182920"/>
        </p:xfrm>
        <a:graphic>
          <a:graphicData uri="http://schemas.openxmlformats.org/drawingml/2006/table">
            <a:tbl>
              <a:tblPr/>
              <a:tblGrid>
                <a:gridCol w="3623320"/>
                <a:gridCol w="504056"/>
                <a:gridCol w="1080120"/>
                <a:gridCol w="1656184"/>
                <a:gridCol w="864096"/>
                <a:gridCol w="959024"/>
              </a:tblGrid>
              <a:tr h="27435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аппаратов и оборудования всего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действующих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сроком эксплуатации свыше 10 лет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Телеуправляемые поворотные столы-штативы с функцией рентгеноскопии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оснащены детектором на основе ПЗС матрицы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0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...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Рентгенодиагностические комплексы  для рентгенографии и томографии (на 2 рабочих места)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7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с детектором на основе ПЗС матрицы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с плоским матричным детектором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14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системой компьютерной радиографии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…</a:t>
                      </a:r>
                      <a:endParaRPr lang="ru-RU" sz="1200" dirty="0"/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Палатные аппараты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Передвижные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рентгенотелевизионные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установки типа С-дуга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87" name="Rectangle 453"/>
          <p:cNvSpPr txBox="1">
            <a:spLocks noChangeArrowheads="1"/>
          </p:cNvSpPr>
          <p:nvPr/>
        </p:nvSpPr>
        <p:spPr bwMode="auto">
          <a:xfrm>
            <a:off x="4283968" y="2520073"/>
            <a:ext cx="472440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Графа 3 должна быть больше любой из граф 4, 5, 6</a:t>
            </a:r>
          </a:p>
        </p:txBody>
      </p:sp>
      <p:sp>
        <p:nvSpPr>
          <p:cNvPr id="71791" name="Rectangle 453"/>
          <p:cNvSpPr txBox="1">
            <a:spLocks noChangeArrowheads="1"/>
          </p:cNvSpPr>
          <p:nvPr/>
        </p:nvSpPr>
        <p:spPr bwMode="auto">
          <a:xfrm>
            <a:off x="4298556" y="4378327"/>
            <a:ext cx="4719485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Сведения, указанные в таблице, заверяются подписью ответственного лица (зав. отделением, гл. бухгалтером)</a:t>
            </a: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4288883" y="2902811"/>
            <a:ext cx="4724400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Стр. 3 </a:t>
            </a:r>
            <a:r>
              <a:rPr lang="en-US" altLang="ru-RU" dirty="0"/>
              <a:t>&gt;= </a:t>
            </a:r>
            <a:r>
              <a:rPr lang="ru-RU" altLang="ru-RU" dirty="0"/>
              <a:t>стр. 3.1+стр. 3.2+стр. 3.3</a:t>
            </a:r>
          </a:p>
          <a:p>
            <a:r>
              <a:rPr lang="ru-RU" altLang="ru-RU" dirty="0"/>
              <a:t>Разница на аналоговые аппараты</a:t>
            </a:r>
          </a:p>
        </p:txBody>
      </p:sp>
      <p:sp>
        <p:nvSpPr>
          <p:cNvPr id="12" name="Rectangle 453"/>
          <p:cNvSpPr txBox="1">
            <a:spLocks noChangeArrowheads="1"/>
          </p:cNvSpPr>
          <p:nvPr/>
        </p:nvSpPr>
        <p:spPr bwMode="auto">
          <a:xfrm>
            <a:off x="4298556" y="3493283"/>
            <a:ext cx="4719485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В таблицу включаются сведения о числе диагностических аппаратов, числящихся на балансе учреждения на 31 декабря  отчетного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208983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0465"/>
              </p:ext>
            </p:extLst>
          </p:nvPr>
        </p:nvGraphicFramePr>
        <p:xfrm>
          <a:off x="381000" y="932392"/>
          <a:ext cx="8619356" cy="5125350"/>
        </p:xfrm>
        <a:graphic>
          <a:graphicData uri="http://schemas.openxmlformats.org/drawingml/2006/table">
            <a:tbl>
              <a:tblPr firstRow="1" firstCol="1" bandRow="1"/>
              <a:tblGrid>
                <a:gridCol w="3974976"/>
                <a:gridCol w="648072"/>
                <a:gridCol w="1080120"/>
                <a:gridCol w="1008112"/>
                <a:gridCol w="1021799"/>
                <a:gridCol w="886277"/>
              </a:tblGrid>
              <a:tr h="3329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строки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Число аппаратов и оборудования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из них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8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в подразделениях, оказывающих медицинскую помощь в амбулаторных условиях 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действующих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со сроком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эксплуатации свыше 10 лет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…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Компьютерные томографы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    из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них: пошаговые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                 спиральные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односрезовые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13.2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                 спиральные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многосрезовые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 -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13.3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                       в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т. ч.: менее 16 срезов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13.3.1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                                  16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срезов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13.3.2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                                  32-40 </a:t>
                      </a: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среза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13.3.3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                                  64</a:t>
                      </a:r>
                      <a:r>
                        <a:rPr lang="ru-RU" sz="11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среза</a:t>
                      </a:r>
                      <a:endParaRPr lang="ru-RU" sz="1100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13.3.4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                                  128  и более срезов</a:t>
                      </a:r>
                      <a:endParaRPr lang="ru-RU" sz="1100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13.3.5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                                  с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двумя рентгеновскими трубками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13.3.6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подключенные к сети Интернет для передачи данных (из стр. 13)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13.4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69913"/>
            <a:ext cx="1752600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5117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3721100" y="139514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7348" name="Rectangle 605"/>
          <p:cNvSpPr>
            <a:spLocks noChangeArrowheads="1"/>
          </p:cNvSpPr>
          <p:nvPr/>
        </p:nvSpPr>
        <p:spPr bwMode="auto">
          <a:xfrm>
            <a:off x="228600" y="18864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Аппараты и оборудование для лучевой  диагностики</a:t>
            </a:r>
          </a:p>
        </p:txBody>
      </p:sp>
      <p:sp>
        <p:nvSpPr>
          <p:cNvPr id="3" name="Rectangle 453"/>
          <p:cNvSpPr txBox="1">
            <a:spLocks noChangeArrowheads="1"/>
          </p:cNvSpPr>
          <p:nvPr/>
        </p:nvSpPr>
        <p:spPr bwMode="auto">
          <a:xfrm>
            <a:off x="5090693" y="3683098"/>
            <a:ext cx="3931499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13.3.6 не входит в сумму подстрочников к строке 13.3.  Она указывается дополнительно из  строки 13.3</a:t>
            </a:r>
          </a:p>
        </p:txBody>
      </p:sp>
      <p:sp>
        <p:nvSpPr>
          <p:cNvPr id="14" name="Rectangle 453"/>
          <p:cNvSpPr txBox="1">
            <a:spLocks noChangeArrowheads="1"/>
          </p:cNvSpPr>
          <p:nvPr/>
        </p:nvSpPr>
        <p:spPr bwMode="auto">
          <a:xfrm>
            <a:off x="5089087" y="4694019"/>
            <a:ext cx="3927896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13.3 равна сумме 13.3.1+13.3.2+13.3.3+13.3.4+13.3.5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851920" y="4149080"/>
            <a:ext cx="1152128" cy="79738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4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08306"/>
              </p:ext>
            </p:extLst>
          </p:nvPr>
        </p:nvGraphicFramePr>
        <p:xfrm>
          <a:off x="381000" y="932392"/>
          <a:ext cx="8619356" cy="4616318"/>
        </p:xfrm>
        <a:graphic>
          <a:graphicData uri="http://schemas.openxmlformats.org/drawingml/2006/table">
            <a:tbl>
              <a:tblPr firstRow="1" firstCol="1" bandRow="1"/>
              <a:tblGrid>
                <a:gridCol w="3974976"/>
                <a:gridCol w="648072"/>
                <a:gridCol w="1080120"/>
                <a:gridCol w="1008112"/>
                <a:gridCol w="1021799"/>
                <a:gridCol w="886277"/>
              </a:tblGrid>
              <a:tr h="3329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строки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Число аппаратов и оборудования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из них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8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в подразделениях, оказывающих медицинскую помощь в амбулаторных условиях 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действующих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со сроком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эксплуатации свыше 10 лет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…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Аппараты УЗИ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из них: портативных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21.1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 </a:t>
                      </a:r>
                      <a:r>
                        <a:rPr lang="ru-RU" sz="110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доплерографии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21.2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           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с </a:t>
                      </a:r>
                      <a:r>
                        <a:rPr lang="ru-RU" sz="110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эластографией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21.3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эхоэнцефалографов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21.4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-30" dirty="0">
                          <a:effectLst/>
                          <a:latin typeface="Times New Roman"/>
                          <a:ea typeface="Times New Roman"/>
                        </a:rPr>
                        <a:t>Аппараты для </a:t>
                      </a:r>
                      <a:r>
                        <a:rPr lang="ru-RU" sz="1100" spc="-30" dirty="0" err="1">
                          <a:effectLst/>
                          <a:latin typeface="Times New Roman"/>
                          <a:ea typeface="Times New Roman"/>
                        </a:rPr>
                        <a:t>радионуклидной</a:t>
                      </a:r>
                      <a:r>
                        <a:rPr lang="ru-RU" sz="1100" spc="-30" dirty="0">
                          <a:effectLst/>
                          <a:latin typeface="Times New Roman"/>
                          <a:ea typeface="Times New Roman"/>
                        </a:rPr>
                        <a:t> диагностики – всего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из них: планарные диагностические гамма-камеры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22.1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…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Система получения,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</a:rPr>
                        <a:t> архивирования, хранения и поиска цифровых изображений (</a:t>
                      </a:r>
                      <a:r>
                        <a:rPr lang="en-US" sz="1100" baseline="0" dirty="0" smtClean="0">
                          <a:effectLst/>
                          <a:latin typeface="Times New Roman"/>
                          <a:ea typeface="Times New Roman"/>
                        </a:rPr>
                        <a:t>PACS)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Число рентгеновских аппаратов с функцией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</a:rPr>
                        <a:t>томосинтеза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6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СПРАВОЧНО: Число УЗИ аппаратов с возможностью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</a:rPr>
                        <a:t> проведения контрастного усиления (из стр. 21)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69913"/>
            <a:ext cx="1752600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5117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3721100" y="139514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7348" name="Rectangle 605"/>
          <p:cNvSpPr>
            <a:spLocks noChangeArrowheads="1"/>
          </p:cNvSpPr>
          <p:nvPr/>
        </p:nvSpPr>
        <p:spPr bwMode="auto">
          <a:xfrm>
            <a:off x="228600" y="18864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Аппараты и оборудование для лучевой  диагностики</a:t>
            </a:r>
          </a:p>
        </p:txBody>
      </p:sp>
      <p:sp>
        <p:nvSpPr>
          <p:cNvPr id="14" name="Rectangle 453"/>
          <p:cNvSpPr txBox="1">
            <a:spLocks noChangeArrowheads="1"/>
          </p:cNvSpPr>
          <p:nvPr/>
        </p:nvSpPr>
        <p:spPr bwMode="auto">
          <a:xfrm>
            <a:off x="5005200" y="4005064"/>
            <a:ext cx="3927896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sz="1400" b="0" dirty="0">
                <a:solidFill>
                  <a:schemeClr val="tx1"/>
                </a:solidFill>
              </a:rPr>
              <a:t>В случае, если аппарат УЗИ имеет несколько признаков, </a:t>
            </a:r>
            <a:r>
              <a:rPr lang="ru-RU" altLang="ru-RU" sz="1400" b="0" dirty="0" smtClean="0">
                <a:solidFill>
                  <a:schemeClr val="tx1"/>
                </a:solidFill>
              </a:rPr>
              <a:t>показываем  </a:t>
            </a:r>
            <a:r>
              <a:rPr lang="ru-RU" altLang="ru-RU" sz="1400" b="0" dirty="0">
                <a:solidFill>
                  <a:schemeClr val="tx1"/>
                </a:solidFill>
              </a:rPr>
              <a:t>его по нескольким строкам</a:t>
            </a:r>
          </a:p>
        </p:txBody>
      </p:sp>
      <p:sp>
        <p:nvSpPr>
          <p:cNvPr id="12" name="Rectangle 453"/>
          <p:cNvSpPr txBox="1">
            <a:spLocks noChangeArrowheads="1"/>
          </p:cNvSpPr>
          <p:nvPr/>
        </p:nvSpPr>
        <p:spPr bwMode="auto">
          <a:xfrm>
            <a:off x="1331640" y="5877272"/>
            <a:ext cx="4752528" cy="6480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dirty="0"/>
              <a:t>В строке 21 должно быть отражено общее число аппаратов УЗИ, состоящих на балансе учреждения на 31 декабря отчетного года</a:t>
            </a:r>
          </a:p>
        </p:txBody>
      </p:sp>
      <p:sp>
        <p:nvSpPr>
          <p:cNvPr id="13" name="Rectangle 453"/>
          <p:cNvSpPr txBox="1">
            <a:spLocks noChangeArrowheads="1"/>
          </p:cNvSpPr>
          <p:nvPr/>
        </p:nvSpPr>
        <p:spPr bwMode="auto">
          <a:xfrm>
            <a:off x="5047052" y="4869160"/>
            <a:ext cx="3886044" cy="8494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dirty="0"/>
              <a:t>В случае, если  аппарат УЗИ не имеет выделенных признаков, </a:t>
            </a:r>
            <a:r>
              <a:rPr lang="ru-RU" altLang="ru-RU" dirty="0" smtClean="0"/>
              <a:t> </a:t>
            </a:r>
            <a:r>
              <a:rPr lang="ru-RU" altLang="ru-RU" dirty="0"/>
              <a:t>ставим его только в общую строку 21</a:t>
            </a: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755576" y="1844824"/>
            <a:ext cx="3240360" cy="6480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sz="2000" dirty="0">
                <a:solidFill>
                  <a:srgbClr val="C00000"/>
                </a:solidFill>
              </a:rPr>
              <a:t>Меняется правило учета </a:t>
            </a:r>
            <a:r>
              <a:rPr lang="ru-RU" altLang="ru-RU" sz="2000" dirty="0" smtClean="0">
                <a:solidFill>
                  <a:srgbClr val="C00000"/>
                </a:solidFill>
              </a:rPr>
              <a:t>аппаратов УЗИ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  <p:sp>
        <p:nvSpPr>
          <p:cNvPr id="15" name="Rectangle 453"/>
          <p:cNvSpPr txBox="1">
            <a:spLocks noChangeArrowheads="1"/>
          </p:cNvSpPr>
          <p:nvPr/>
        </p:nvSpPr>
        <p:spPr bwMode="auto">
          <a:xfrm>
            <a:off x="6300192" y="2924944"/>
            <a:ext cx="2632904" cy="6480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dirty="0" smtClean="0">
                <a:solidFill>
                  <a:schemeClr val="tx1"/>
                </a:solidFill>
              </a:rPr>
              <a:t>1 портативный УЗИ аппарат без датчика допплерографии без </a:t>
            </a:r>
            <a:r>
              <a:rPr lang="ru-RU" altLang="ru-RU" dirty="0" err="1" smtClean="0">
                <a:solidFill>
                  <a:schemeClr val="tx1"/>
                </a:solidFill>
              </a:rPr>
              <a:t>эластографии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5712696" y="2924944"/>
            <a:ext cx="371472" cy="64807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3995936" y="3068960"/>
            <a:ext cx="499864" cy="2224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4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24111"/>
              </p:ext>
            </p:extLst>
          </p:nvPr>
        </p:nvGraphicFramePr>
        <p:xfrm>
          <a:off x="381000" y="620688"/>
          <a:ext cx="8619356" cy="5489048"/>
        </p:xfrm>
        <a:graphic>
          <a:graphicData uri="http://schemas.openxmlformats.org/drawingml/2006/table">
            <a:tbl>
              <a:tblPr firstRow="1" firstCol="1" bandRow="1"/>
              <a:tblGrid>
                <a:gridCol w="3974976"/>
                <a:gridCol w="648072"/>
                <a:gridCol w="1080120"/>
                <a:gridCol w="1008112"/>
                <a:gridCol w="1021799"/>
                <a:gridCol w="886277"/>
              </a:tblGrid>
              <a:tr h="1440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строки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Число аппаратов и оборудования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из них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9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в подразделениях, оказывающих медицинскую помощь в амбулаторных условиях 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действующих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со сроком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эксплуатации свыше 10 лет</a:t>
                      </a:r>
                    </a:p>
                  </a:txBody>
                  <a:tcPr marL="57047" marR="57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7047" marR="5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-30" dirty="0">
                          <a:effectLst/>
                          <a:latin typeface="Times New Roman"/>
                          <a:ea typeface="Times New Roman"/>
                        </a:rPr>
                        <a:t>Аппараты для </a:t>
                      </a:r>
                      <a:r>
                        <a:rPr lang="ru-RU" sz="1400" b="1" spc="-30" dirty="0" err="1">
                          <a:effectLst/>
                          <a:latin typeface="Times New Roman"/>
                          <a:ea typeface="Times New Roman"/>
                        </a:rPr>
                        <a:t>радионуклидной</a:t>
                      </a:r>
                      <a:r>
                        <a:rPr lang="ru-RU" sz="1400" b="1" spc="-30" dirty="0">
                          <a:effectLst/>
                          <a:latin typeface="Times New Roman"/>
                          <a:ea typeface="Times New Roman"/>
                        </a:rPr>
                        <a:t> диагностики – всего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81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из них: планарные диагностические гамма-камеры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22.1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однофотонные эмиссионные томографы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22.2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совмещенные ОФЭКТ/КТ установки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22.3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позитронно-эмиссионные томографы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22.4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циклотроны для синтеза ультракороткоживущих РФП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22.5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модули для синтеза ультра короткоживущих РФП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22.6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доз-каллибраторы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22.7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оборудование и аппараты для фасовки РФП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22.8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39">
                <a:tc>
                  <a:txBody>
                    <a:bodyPr/>
                    <a:lstStyle/>
                    <a:p>
                      <a:pPr marL="90170" indent="62992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из них: шприцы для инъекций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22.8.1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3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виолы с возможностью транспортировки РФП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22.8.2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39">
                <a:tc>
                  <a:txBody>
                    <a:bodyPr/>
                    <a:lstStyle/>
                    <a:p>
                      <a:pPr marL="117030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для ручной фасовки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22.8.3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39">
                <a:tc>
                  <a:txBody>
                    <a:bodyPr/>
                    <a:lstStyle/>
                    <a:p>
                      <a:pPr marL="117030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для фасовки в автоматическом режиме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22.8.4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92">
                <a:tc>
                  <a:txBody>
                    <a:bodyPr/>
                    <a:lstStyle/>
                    <a:p>
                      <a:pPr marL="90170" indent="26987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оборудование и аппараты, входящие в лаборатории контроля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90170" indent="26987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качества РФП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22.9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</a:rPr>
                        <a:t>ренографы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22.10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счетчики для радиоиммунологического анализа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22.11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69913"/>
            <a:ext cx="1752600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5117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3721100" y="139514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7348" name="Rectangle 605"/>
          <p:cNvSpPr>
            <a:spLocks noChangeArrowheads="1"/>
          </p:cNvSpPr>
          <p:nvPr/>
        </p:nvSpPr>
        <p:spPr bwMode="auto">
          <a:xfrm>
            <a:off x="228600" y="18864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Аппараты и оборудование для лучевой  диагностики</a:t>
            </a:r>
          </a:p>
        </p:txBody>
      </p:sp>
      <p:sp>
        <p:nvSpPr>
          <p:cNvPr id="13" name="Rectangle 453"/>
          <p:cNvSpPr txBox="1">
            <a:spLocks noChangeArrowheads="1"/>
          </p:cNvSpPr>
          <p:nvPr/>
        </p:nvSpPr>
        <p:spPr bwMode="auto">
          <a:xfrm>
            <a:off x="5148064" y="4149080"/>
            <a:ext cx="3886044" cy="8494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dirty="0" smtClean="0"/>
              <a:t>Строку 22 и подстрочники собираем в прошлогоднем варианте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66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3721100" y="132313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8372" name="Rectangle 605"/>
          <p:cNvSpPr>
            <a:spLocks noChangeArrowheads="1"/>
          </p:cNvSpPr>
          <p:nvPr/>
        </p:nvSpPr>
        <p:spPr bwMode="auto">
          <a:xfrm>
            <a:off x="228600" y="1166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Аппараты и оборудование отделений (кабинетов) лучевой терапии</a:t>
            </a:r>
          </a:p>
        </p:txBody>
      </p:sp>
      <p:graphicFrame>
        <p:nvGraphicFramePr>
          <p:cNvPr id="59062" name="Group 6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874974"/>
              </p:ext>
            </p:extLst>
          </p:nvPr>
        </p:nvGraphicFramePr>
        <p:xfrm>
          <a:off x="76200" y="620688"/>
          <a:ext cx="8991600" cy="5577840"/>
        </p:xfrm>
        <a:graphic>
          <a:graphicData uri="http://schemas.openxmlformats.org/drawingml/2006/table">
            <a:tbl>
              <a:tblPr/>
              <a:tblGrid>
                <a:gridCol w="3795713"/>
                <a:gridCol w="555625"/>
                <a:gridCol w="1077912"/>
                <a:gridCol w="1741488"/>
                <a:gridCol w="609600"/>
                <a:gridCol w="1211262"/>
              </a:tblGrid>
              <a:tr h="2286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аппаратов и оборудования всего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действующих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сроком эксплуатации свыше 10 лет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Рентгенотерапевтические аппараты, всего: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близкофокусные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глубокой рентгенотерапии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Гамма-терапевтические аппараты для дистанционной  конвенциональной лучевой терапии, всего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Гамма терапевтические аппараты для дистанционной конформной лучевой терапии, всего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Ускорители всего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для конвенциальной лучевой терапии.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конформной лучевой терапии 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многолепестковым коллиматором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встроенным контролем укладки пациента рентгеновским  излучением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контролем укладки пациента на совмещенном компьютерном томографе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синхронизацией по дыханию пациента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453"/>
          <p:cNvSpPr txBox="1">
            <a:spLocks noChangeArrowheads="1"/>
          </p:cNvSpPr>
          <p:nvPr/>
        </p:nvSpPr>
        <p:spPr bwMode="auto">
          <a:xfrm>
            <a:off x="4486548" y="2804592"/>
            <a:ext cx="449580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Графа 3 должна быть больше любой из граф 4, 5, 6</a:t>
            </a:r>
          </a:p>
        </p:txBody>
      </p:sp>
      <p:sp>
        <p:nvSpPr>
          <p:cNvPr id="5" name="Rectangle 453"/>
          <p:cNvSpPr txBox="1">
            <a:spLocks noChangeArrowheads="1"/>
          </p:cNvSpPr>
          <p:nvPr/>
        </p:nvSpPr>
        <p:spPr bwMode="auto">
          <a:xfrm>
            <a:off x="4495800" y="4437112"/>
            <a:ext cx="4495800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4 может быть меньше суммы строк 4.1+4.2+4.3+4.4+4.5+4.6 за счет аппаратов, обладающих несколькими функциями</a:t>
            </a:r>
          </a:p>
        </p:txBody>
      </p:sp>
      <p:sp>
        <p:nvSpPr>
          <p:cNvPr id="6" name="Rectangle 453"/>
          <p:cNvSpPr txBox="1">
            <a:spLocks noChangeArrowheads="1"/>
          </p:cNvSpPr>
          <p:nvPr/>
        </p:nvSpPr>
        <p:spPr bwMode="auto">
          <a:xfrm>
            <a:off x="4495800" y="3545632"/>
            <a:ext cx="449580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1 равна сумме строк 1.1+1.2</a:t>
            </a: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4520022" y="5581980"/>
            <a:ext cx="4428852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4 должна быть равна сумме строк 4.1+ 4.2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3088"/>
            <a:ext cx="1752600" cy="381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5118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6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1813"/>
            <a:ext cx="17526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4</a:t>
            </a:r>
            <a:r>
              <a:rPr lang="en-US" altLang="ru-RU" sz="2000" b="1" dirty="0" smtClean="0">
                <a:latin typeface="Times New Roman" pitchFamily="18" charset="0"/>
              </a:rPr>
              <a:t>2</a:t>
            </a:r>
            <a:r>
              <a:rPr lang="ru-RU" altLang="ru-RU" sz="2000" b="1" dirty="0" smtClean="0">
                <a:latin typeface="Times New Roman" pitchFamily="18" charset="0"/>
              </a:rPr>
              <a:t>01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3721100" y="147134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28" name="Rectangle 605"/>
          <p:cNvSpPr>
            <a:spLocks noChangeArrowheads="1"/>
          </p:cNvSpPr>
          <p:nvPr/>
        </p:nvSpPr>
        <p:spPr bwMode="auto">
          <a:xfrm>
            <a:off x="0" y="116632"/>
            <a:ext cx="9144000" cy="46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Деятельность радиотерапевтического отделения (кабинета лучевой терапии)</a:t>
            </a:r>
          </a:p>
        </p:txBody>
      </p:sp>
      <p:graphicFrame>
        <p:nvGraphicFramePr>
          <p:cNvPr id="54303" name="Group 20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91534"/>
              </p:ext>
            </p:extLst>
          </p:nvPr>
        </p:nvGraphicFramePr>
        <p:xfrm>
          <a:off x="125288" y="620688"/>
          <a:ext cx="8839200" cy="6126152"/>
        </p:xfrm>
        <a:graphic>
          <a:graphicData uri="http://schemas.openxmlformats.org/drawingml/2006/table">
            <a:tbl>
              <a:tblPr/>
              <a:tblGrid>
                <a:gridCol w="4800600"/>
                <a:gridCol w="685800"/>
                <a:gridCol w="838200"/>
                <a:gridCol w="2514600"/>
              </a:tblGrid>
              <a:tr h="6302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строки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них: в подразделениях, оказывающих медицинскую помощь в амбулаторных условиях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пациентов, закончивших: лучевую терапию (самостоятельную и в комбинации с другими  методами  лечения) всего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   самостоятельную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хирургическим лечением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химиотерапией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хирургическим лечением и химиотерапией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дистанционную лучевую терапию всего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из них: конвенциональную лучевую терапию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на гамма терапевтических аппаратах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2.1.1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0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 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из них: конформную лучевую терапию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…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 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контактную лучевую терапию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внутриполостную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сочетанную (дистанционную с внутриполостным облучением) 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интраоперационную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лучевую терапию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адронную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лучевую терапию 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7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лучевую терапию с применением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радиомодификаторов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453"/>
          <p:cNvSpPr txBox="1">
            <a:spLocks noChangeArrowheads="1"/>
          </p:cNvSpPr>
          <p:nvPr/>
        </p:nvSpPr>
        <p:spPr bwMode="auto">
          <a:xfrm>
            <a:off x="5752465" y="2348880"/>
            <a:ext cx="3048000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1 должна быть равна сумме строк 1.1+1.2+1.3+1.4</a:t>
            </a:r>
          </a:p>
        </p:txBody>
      </p:sp>
      <p:sp>
        <p:nvSpPr>
          <p:cNvPr id="2" name="Rectangle 453"/>
          <p:cNvSpPr txBox="1">
            <a:spLocks noChangeArrowheads="1"/>
          </p:cNvSpPr>
          <p:nvPr/>
        </p:nvSpPr>
        <p:spPr bwMode="auto">
          <a:xfrm>
            <a:off x="5715000" y="3252796"/>
            <a:ext cx="308546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1 должна быть равна сумме строк 2+3+4+5+6</a:t>
            </a:r>
          </a:p>
        </p:txBody>
      </p:sp>
      <p:sp>
        <p:nvSpPr>
          <p:cNvPr id="4" name="Rectangle 453"/>
          <p:cNvSpPr txBox="1">
            <a:spLocks noChangeArrowheads="1"/>
          </p:cNvSpPr>
          <p:nvPr/>
        </p:nvSpPr>
        <p:spPr bwMode="auto">
          <a:xfrm>
            <a:off x="5717783" y="4149080"/>
            <a:ext cx="3082681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2 должна быть равна сумме строк 2.1+2.2</a:t>
            </a:r>
          </a:p>
        </p:txBody>
      </p:sp>
      <p:sp>
        <p:nvSpPr>
          <p:cNvPr id="5" name="Rectangle 453"/>
          <p:cNvSpPr txBox="1">
            <a:spLocks noChangeArrowheads="1"/>
          </p:cNvSpPr>
          <p:nvPr/>
        </p:nvSpPr>
        <p:spPr bwMode="auto">
          <a:xfrm>
            <a:off x="5717783" y="5029615"/>
            <a:ext cx="3082681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2.1 должна быть равна сумме строк 2.1.1+2.1.2+2.1.3</a:t>
            </a:r>
          </a:p>
        </p:txBody>
      </p:sp>
      <p:sp>
        <p:nvSpPr>
          <p:cNvPr id="117" name="Rectangle 453"/>
          <p:cNvSpPr txBox="1">
            <a:spLocks noChangeArrowheads="1"/>
          </p:cNvSpPr>
          <p:nvPr/>
        </p:nvSpPr>
        <p:spPr bwMode="auto">
          <a:xfrm>
            <a:off x="4495800" y="5827440"/>
            <a:ext cx="4254500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Строки с 2 по 6 должны быть согласованы с данными по аппаратам лучевой терапии (табл.5118)</a:t>
            </a:r>
          </a:p>
        </p:txBody>
      </p:sp>
    </p:spTree>
    <p:extLst>
      <p:ext uri="{BB962C8B-B14F-4D97-AF65-F5344CB8AC3E}">
        <p14:creationId xmlns:p14="http://schemas.microsoft.com/office/powerpoint/2010/main" val="39870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3713"/>
            <a:ext cx="1752600" cy="381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4</a:t>
            </a:r>
            <a:r>
              <a:rPr lang="en-US" altLang="ru-RU" sz="2000" b="1" dirty="0" smtClean="0">
                <a:latin typeface="Times New Roman" pitchFamily="18" charset="0"/>
              </a:rPr>
              <a:t>2</a:t>
            </a:r>
            <a:r>
              <a:rPr lang="ru-RU" altLang="ru-RU" sz="2000" b="1" dirty="0" smtClean="0">
                <a:latin typeface="Times New Roman" pitchFamily="18" charset="0"/>
              </a:rPr>
              <a:t>01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3721100" y="143360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28" name="Rectangle 605"/>
          <p:cNvSpPr>
            <a:spLocks noChangeArrowheads="1"/>
          </p:cNvSpPr>
          <p:nvPr/>
        </p:nvSpPr>
        <p:spPr bwMode="auto">
          <a:xfrm>
            <a:off x="0" y="0"/>
            <a:ext cx="9144000" cy="4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Деятельность радиотерапевтического отделения (кабинета лучевой терапии)</a:t>
            </a:r>
          </a:p>
        </p:txBody>
      </p:sp>
      <p:graphicFrame>
        <p:nvGraphicFramePr>
          <p:cNvPr id="54303" name="Group 20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043584"/>
              </p:ext>
            </p:extLst>
          </p:nvPr>
        </p:nvGraphicFramePr>
        <p:xfrm>
          <a:off x="76200" y="836712"/>
          <a:ext cx="8839200" cy="5577512"/>
        </p:xfrm>
        <a:graphic>
          <a:graphicData uri="http://schemas.openxmlformats.org/drawingml/2006/table">
            <a:tbl>
              <a:tblPr/>
              <a:tblGrid>
                <a:gridCol w="4800600"/>
                <a:gridCol w="685800"/>
                <a:gridCol w="838200"/>
                <a:gridCol w="2514600"/>
              </a:tblGrid>
              <a:tr h="576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строки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них: в подразделениях, оказывающих медицинскую помощь в амбулаторных условиях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1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пациентов, закончивших: лучевую терапию (самостоятельную и в комбинации с другими  методами  лечения) всего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   самостоятельную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хирургическим лечением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химиотерапией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хирургическим лечением и химиотерапией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дистанционную лучевую терапию всего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из них: конвенциональную лучевую терапию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 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из них: конформную лучевую терапию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…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 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контактную лучевую терапию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сочетанную (дистанционную с внутриполостным облучением) 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интраоперационную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лучевую терапию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адронную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лучевую терапию 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7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лучевую терапию с применением 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радиомодификаторов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" name="Rectangle 453"/>
          <p:cNvSpPr txBox="1">
            <a:spLocks noChangeArrowheads="1"/>
          </p:cNvSpPr>
          <p:nvPr/>
        </p:nvSpPr>
        <p:spPr bwMode="auto">
          <a:xfrm>
            <a:off x="4573734" y="3645024"/>
            <a:ext cx="4405690" cy="20313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По стр. 7 показывается число пациентов, получивших комплексное лечение: </a:t>
            </a:r>
            <a:r>
              <a:rPr lang="ru-RU" dirty="0"/>
              <a:t>лучевая терапия + барокамера, лучевая терапия + гипертермия, лучевая терапия +электрон-акцепторные соединения  (</a:t>
            </a:r>
            <a:r>
              <a:rPr lang="ru-RU" dirty="0" err="1"/>
              <a:t>метронидазол</a:t>
            </a:r>
            <a:r>
              <a:rPr lang="ru-RU" dirty="0"/>
              <a:t>, </a:t>
            </a:r>
            <a:r>
              <a:rPr lang="ru-RU" dirty="0" err="1"/>
              <a:t>мезонидазол</a:t>
            </a:r>
            <a:r>
              <a:rPr lang="ru-RU" dirty="0"/>
              <a:t> и др.), лучевая терапия + </a:t>
            </a:r>
            <a:r>
              <a:rPr lang="ru-RU" dirty="0" err="1"/>
              <a:t>цитостатики</a:t>
            </a:r>
            <a:r>
              <a:rPr lang="ru-RU" dirty="0"/>
              <a:t> (5-ФУ, </a:t>
            </a:r>
            <a:r>
              <a:rPr lang="ru-RU" dirty="0" err="1"/>
              <a:t>цисплатин</a:t>
            </a:r>
            <a:r>
              <a:rPr lang="ru-RU" dirty="0"/>
              <a:t>), лучевая терапия + </a:t>
            </a:r>
            <a:r>
              <a:rPr lang="ru-RU" dirty="0" err="1"/>
              <a:t>магнитотерапия</a:t>
            </a:r>
            <a:r>
              <a:rPr lang="ru-RU" dirty="0"/>
              <a:t>. </a:t>
            </a:r>
          </a:p>
          <a:p>
            <a:r>
              <a:rPr lang="ru-RU" dirty="0"/>
              <a:t>Контроль: стр. 7 </a:t>
            </a:r>
            <a:r>
              <a:rPr lang="en-US" dirty="0"/>
              <a:t>&lt;</a:t>
            </a:r>
            <a:r>
              <a:rPr lang="ru-RU" dirty="0"/>
              <a:t> стр. 1</a:t>
            </a:r>
          </a:p>
          <a:p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9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6888"/>
            <a:ext cx="1828800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5119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3721100" y="132313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4" name="Rectangle 605"/>
          <p:cNvSpPr>
            <a:spLocks noChangeArrowheads="1"/>
          </p:cNvSpPr>
          <p:nvPr/>
        </p:nvSpPr>
        <p:spPr bwMode="auto">
          <a:xfrm>
            <a:off x="228600" y="116632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Магнитно-резонансные томографии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15459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266256"/>
              </p:ext>
            </p:extLst>
          </p:nvPr>
        </p:nvGraphicFramePr>
        <p:xfrm>
          <a:off x="228600" y="980728"/>
          <a:ext cx="8686800" cy="3337560"/>
        </p:xfrm>
        <a:graphic>
          <a:graphicData uri="http://schemas.openxmlformats.org/drawingml/2006/table">
            <a:tbl>
              <a:tblPr/>
              <a:tblGrid>
                <a:gridCol w="3679825"/>
                <a:gridCol w="449263"/>
                <a:gridCol w="685800"/>
                <a:gridCol w="1185862"/>
                <a:gridCol w="1738313"/>
                <a:gridCol w="947737"/>
              </a:tblGrid>
              <a:tr h="9485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исследований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 с внутривенным  контрастированием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гр. 3 выполнено: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условиях дневного стационара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 выполнено МРТ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том числе:</a:t>
                      </a:r>
                    </a:p>
                  </a:txBody>
                  <a:tcPr marL="3429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сердечно-сосудистой системы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легких и средостения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9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органов брюшной полости и забрюшинного пространства</a:t>
                      </a:r>
                    </a:p>
                  </a:txBody>
                  <a:tcPr marL="1143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органов малого таза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прочих органов и систем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9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Интервенционные вмешательства под МРТ – контролем (из стр.1)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453"/>
          <p:cNvSpPr txBox="1">
            <a:spLocks noChangeArrowheads="1"/>
          </p:cNvSpPr>
          <p:nvPr/>
        </p:nvSpPr>
        <p:spPr bwMode="auto">
          <a:xfrm>
            <a:off x="1945931" y="5366910"/>
            <a:ext cx="441960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1 должна быть равна сумме строк со 2 по 11</a:t>
            </a:r>
          </a:p>
        </p:txBody>
      </p:sp>
      <p:sp>
        <p:nvSpPr>
          <p:cNvPr id="4" name="Rectangle 453"/>
          <p:cNvSpPr txBox="1">
            <a:spLocks noChangeArrowheads="1"/>
          </p:cNvSpPr>
          <p:nvPr/>
        </p:nvSpPr>
        <p:spPr bwMode="auto">
          <a:xfrm>
            <a:off x="1278846" y="6021288"/>
            <a:ext cx="7086600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Сведения, указанные в таблице, заверяются подписью ответственного лица (зав. отделением, кабинетом)</a:t>
            </a: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1578806" y="4495032"/>
            <a:ext cx="5833988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В строку «</a:t>
            </a:r>
            <a:r>
              <a:rPr lang="ru-RU" altLang="ru-RU" b="1" dirty="0"/>
              <a:t>исследования прочих органов и систем</a:t>
            </a:r>
            <a:r>
              <a:rPr lang="ru-RU" altLang="ru-RU" dirty="0"/>
              <a:t>» относим: МРТ мягких тканей, МР- спектроскопия, МР- </a:t>
            </a:r>
            <a:r>
              <a:rPr lang="ru-RU" altLang="ru-RU" dirty="0" err="1"/>
              <a:t>трактография</a:t>
            </a:r>
            <a:r>
              <a:rPr lang="ru-RU" altLang="ru-RU" dirty="0"/>
              <a:t>, МРТ всего тела</a:t>
            </a:r>
          </a:p>
        </p:txBody>
      </p:sp>
      <p:sp>
        <p:nvSpPr>
          <p:cNvPr id="12" name="Rectangle 453"/>
          <p:cNvSpPr txBox="1">
            <a:spLocks noChangeArrowheads="1"/>
          </p:cNvSpPr>
          <p:nvPr/>
        </p:nvSpPr>
        <p:spPr bwMode="auto">
          <a:xfrm>
            <a:off x="3851920" y="2348880"/>
            <a:ext cx="5041900" cy="13849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b="1" dirty="0">
                <a:solidFill>
                  <a:srgbClr val="FF0000"/>
                </a:solidFill>
              </a:rPr>
              <a:t>ВНИМАНИЕ - % контрастирования</a:t>
            </a:r>
          </a:p>
          <a:p>
            <a:r>
              <a:rPr lang="ru-RU" altLang="ru-RU" dirty="0"/>
              <a:t> При использовании внутривенного контрастирования проведенное магнитно-резонансное исследование учитывается в соответствующей строке графы 3 (всего) и в графе 4 (из них с внутривенным контрастированием</a:t>
            </a:r>
            <a:r>
              <a:rPr lang="ru-RU" altLang="ru-RU" dirty="0" smtClean="0"/>
              <a:t>). При этом в графе 3 учитывается 2 исследования.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99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46113"/>
            <a:ext cx="1752600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5120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3721100" y="139514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0420" name="Rectangle 605"/>
          <p:cNvSpPr>
            <a:spLocks noChangeArrowheads="1"/>
          </p:cNvSpPr>
          <p:nvPr/>
        </p:nvSpPr>
        <p:spPr bwMode="auto">
          <a:xfrm>
            <a:off x="228600" y="188640"/>
            <a:ext cx="868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Деятельность лаборатории радиоизотопной диагностики</a:t>
            </a:r>
          </a:p>
        </p:txBody>
      </p:sp>
      <p:graphicFrame>
        <p:nvGraphicFramePr>
          <p:cNvPr id="61009" name="Group 5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88634"/>
              </p:ext>
            </p:extLst>
          </p:nvPr>
        </p:nvGraphicFramePr>
        <p:xfrm>
          <a:off x="152400" y="1103040"/>
          <a:ext cx="8610600" cy="4968240"/>
        </p:xfrm>
        <a:graphic>
          <a:graphicData uri="http://schemas.openxmlformats.org/drawingml/2006/table">
            <a:tbl>
              <a:tblPr/>
              <a:tblGrid>
                <a:gridCol w="2590800"/>
                <a:gridCol w="585788"/>
                <a:gridCol w="752475"/>
                <a:gridCol w="919162"/>
                <a:gridCol w="836613"/>
                <a:gridCol w="919162"/>
                <a:gridCol w="836613"/>
                <a:gridCol w="1169987"/>
              </a:tblGrid>
              <a:tr h="30921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пациентам с: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общего числа исследований (гр.3) проведено исследований радио-диагностическими методами  in vivo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0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онкологи-ческими заболева-ниями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ишеми-ческими болезнями сердца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эндокрин-ными заболеваниями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невроло-гическими заболеваниями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6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радиологических исследований, всего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исследований in vitro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сканирований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радиографий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4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СПРАВОЧНО: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ОФЭКТ исследований костей скелета (из </a:t>
                      </a:r>
                      <a:r>
                        <a:rPr kumimoji="0" lang="ru-RU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1.5)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453"/>
          <p:cNvSpPr txBox="1">
            <a:spLocks noChangeArrowheads="1"/>
          </p:cNvSpPr>
          <p:nvPr/>
        </p:nvSpPr>
        <p:spPr bwMode="auto">
          <a:xfrm>
            <a:off x="3429000" y="3389040"/>
            <a:ext cx="541020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1 графа 8 = строка 1 графа 3 – строка 1.1 графа 3 </a:t>
            </a:r>
          </a:p>
        </p:txBody>
      </p:sp>
      <p:sp>
        <p:nvSpPr>
          <p:cNvPr id="4" name="Rectangle 453"/>
          <p:cNvSpPr txBox="1">
            <a:spLocks noChangeArrowheads="1"/>
          </p:cNvSpPr>
          <p:nvPr/>
        </p:nvSpPr>
        <p:spPr bwMode="auto">
          <a:xfrm>
            <a:off x="6341553" y="3844751"/>
            <a:ext cx="246700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1.1 графа 8 = 0 </a:t>
            </a:r>
          </a:p>
        </p:txBody>
      </p:sp>
      <p:sp>
        <p:nvSpPr>
          <p:cNvPr id="84" name="Rectangle 453"/>
          <p:cNvSpPr txBox="1">
            <a:spLocks noChangeArrowheads="1"/>
          </p:cNvSpPr>
          <p:nvPr/>
        </p:nvSpPr>
        <p:spPr bwMode="auto">
          <a:xfrm>
            <a:off x="4876188" y="5138942"/>
            <a:ext cx="3906568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Графа 3 равна графе 8 по строкам с 1.2 по 1.9 </a:t>
            </a:r>
          </a:p>
        </p:txBody>
      </p:sp>
      <p:sp>
        <p:nvSpPr>
          <p:cNvPr id="85" name="Rectangle 453"/>
          <p:cNvSpPr txBox="1">
            <a:spLocks noChangeArrowheads="1"/>
          </p:cNvSpPr>
          <p:nvPr/>
        </p:nvSpPr>
        <p:spPr bwMode="auto">
          <a:xfrm>
            <a:off x="3893705" y="4537762"/>
            <a:ext cx="4889051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1 равна сумме строк с 1.1 по 1.9 по всем графам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5894846"/>
            <a:ext cx="4199384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400" dirty="0" smtClean="0"/>
              <a:t>Исследования ОФЭКТ/КТ, ПЭТ/КТ, ПЭТ/МРТ учитываем </a:t>
            </a:r>
            <a:r>
              <a:rPr lang="ru-RU" sz="1400" b="1" dirty="0" smtClean="0"/>
              <a:t>только</a:t>
            </a:r>
            <a:r>
              <a:rPr lang="ru-RU" sz="1400" dirty="0" smtClean="0"/>
              <a:t> в этой таблице и </a:t>
            </a:r>
            <a:r>
              <a:rPr lang="ru-RU" sz="1400" b="1" dirty="0" smtClean="0"/>
              <a:t>не показываем </a:t>
            </a:r>
            <a:r>
              <a:rPr lang="ru-RU" sz="1400" dirty="0" smtClean="0"/>
              <a:t>в таблицах 5113 и 5119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695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Раздел </a:t>
            </a:r>
            <a:r>
              <a:rPr lang="en-US" dirty="0"/>
              <a:t>I</a:t>
            </a: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808" y="784129"/>
            <a:ext cx="860766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 3"/>
              <a:buChar char=""/>
              <a:tabLst>
                <a:tab pos="266700" algn="l"/>
              </a:tabLst>
              <a:defRPr/>
            </a:pPr>
            <a:r>
              <a:rPr lang="ru-RU" sz="1600" dirty="0" smtClean="0">
                <a:latin typeface="Century Gothic" pitchFamily="34" charset="0"/>
              </a:rPr>
              <a:t> медицинские бригады организуются в соответствии  с приказом</a:t>
            </a:r>
          </a:p>
          <a:p>
            <a:pPr algn="just">
              <a:lnSpc>
                <a:spcPct val="80000"/>
              </a:lnSpc>
              <a:tabLst>
                <a:tab pos="266700" algn="l"/>
              </a:tabLst>
              <a:defRPr/>
            </a:pPr>
            <a:r>
              <a:rPr lang="ru-RU" sz="1600" dirty="0" smtClean="0">
                <a:latin typeface="Century Gothic" pitchFamily="34" charset="0"/>
              </a:rPr>
              <a:t>   Минздрава России от 15.05.2012 № 543н </a:t>
            </a:r>
          </a:p>
          <a:p>
            <a:pPr algn="just">
              <a:lnSpc>
                <a:spcPct val="80000"/>
              </a:lnSpc>
              <a:tabLst>
                <a:tab pos="266700" algn="l"/>
              </a:tabLst>
              <a:defRPr/>
            </a:pPr>
            <a:endParaRPr lang="ru-RU" sz="1600" dirty="0" smtClean="0">
              <a:latin typeface="Century Gothic" pitchFamily="34" charset="0"/>
            </a:endParaRPr>
          </a:p>
          <a:p>
            <a:pPr algn="just">
              <a:lnSpc>
                <a:spcPct val="80000"/>
              </a:lnSpc>
              <a:buFont typeface="Wingdings 3"/>
              <a:buChar char=""/>
              <a:tabLst>
                <a:tab pos="266700" algn="l"/>
              </a:tabLst>
              <a:defRPr/>
            </a:pPr>
            <a:r>
              <a:rPr lang="ru-RU" sz="1600" b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ru-RU" sz="1600" dirty="0" smtClean="0">
                <a:solidFill>
                  <a:srgbClr val="990033"/>
                </a:solidFill>
                <a:latin typeface="Century Gothic" pitchFamily="34" charset="0"/>
              </a:rPr>
              <a:t>мобильная медицинская бригада</a:t>
            </a:r>
            <a:r>
              <a:rPr lang="ru-RU" sz="1600" dirty="0" smtClean="0">
                <a:latin typeface="Century Gothic" pitchFamily="34" charset="0"/>
              </a:rPr>
              <a:t> организуется в структуре медицинской организации (ее структурного подразделения), оказывающей первичную </a:t>
            </a:r>
            <a:r>
              <a:rPr lang="ru-RU" sz="1600" dirty="0" err="1" smtClean="0">
                <a:latin typeface="Century Gothic" pitchFamily="34" charset="0"/>
              </a:rPr>
              <a:t>медико</a:t>
            </a:r>
            <a:r>
              <a:rPr lang="ru-RU" sz="1600" dirty="0" smtClean="0">
                <a:latin typeface="Century Gothic" pitchFamily="34" charset="0"/>
              </a:rPr>
              <a:t>- санитарную помощь, для оказания первичной медико-санитарной помощи населению, в том числе жителей населенных пунктов с преимущественным проживанием лиц старше трудоспособного возраста либо расположенных на значительном удалении от медицинской организации и (или) имеющих плохую транспортную доступность с учетом </a:t>
            </a:r>
            <a:r>
              <a:rPr lang="ru-RU" sz="1600" dirty="0" err="1" smtClean="0">
                <a:latin typeface="Century Gothic" pitchFamily="34" charset="0"/>
              </a:rPr>
              <a:t>климато-географических</a:t>
            </a:r>
            <a:r>
              <a:rPr lang="ru-RU" sz="1600" dirty="0" smtClean="0">
                <a:latin typeface="Century Gothic" pitchFamily="34" charset="0"/>
              </a:rPr>
              <a:t> условий </a:t>
            </a:r>
          </a:p>
          <a:p>
            <a:pPr algn="just">
              <a:lnSpc>
                <a:spcPct val="80000"/>
              </a:lnSpc>
              <a:buFont typeface="Wingdings 3"/>
              <a:buChar char=""/>
              <a:tabLst>
                <a:tab pos="266700" algn="l"/>
              </a:tabLst>
              <a:defRPr/>
            </a:pPr>
            <a:endParaRPr lang="ru-RU" sz="1600" dirty="0" smtClean="0">
              <a:latin typeface="Century Gothic" pitchFamily="34" charset="0"/>
            </a:endParaRPr>
          </a:p>
          <a:p>
            <a:pPr algn="just">
              <a:lnSpc>
                <a:spcPct val="80000"/>
              </a:lnSpc>
              <a:buFont typeface="Wingdings 3"/>
              <a:buChar char=""/>
              <a:tabLst>
                <a:tab pos="266700" algn="l"/>
              </a:tabLst>
              <a:defRPr/>
            </a:pPr>
            <a:r>
              <a:rPr lang="ru-RU" sz="1600" dirty="0" smtClean="0">
                <a:latin typeface="Century Gothic" pitchFamily="34" charset="0"/>
              </a:rPr>
              <a:t> состав </a:t>
            </a:r>
            <a:r>
              <a:rPr lang="ru-RU" sz="1600" dirty="0" smtClean="0">
                <a:solidFill>
                  <a:srgbClr val="990033"/>
                </a:solidFill>
                <a:latin typeface="Century Gothic" pitchFamily="34" charset="0"/>
              </a:rPr>
              <a:t>мобильной медицинской бригады</a:t>
            </a:r>
            <a:r>
              <a:rPr lang="ru-RU" sz="1600" dirty="0" smtClean="0">
                <a:latin typeface="Century Gothic" pitchFamily="34" charset="0"/>
              </a:rPr>
              <a:t> формируется руководителем медицинской организации (ее структурного подразделения) из числа врачей и медицинских работников со средним медицинским образованием, исходя из цели ее</a:t>
            </a:r>
          </a:p>
          <a:p>
            <a:pPr algn="just">
              <a:lnSpc>
                <a:spcPct val="80000"/>
              </a:lnSpc>
              <a:tabLst>
                <a:tab pos="266700" algn="l"/>
              </a:tabLst>
              <a:defRPr/>
            </a:pPr>
            <a:r>
              <a:rPr lang="ru-RU" sz="1600" dirty="0" smtClean="0">
                <a:latin typeface="Century Gothic" pitchFamily="34" charset="0"/>
              </a:rPr>
              <a:t>формирования и возложенных задач, с учетом имеющихся медицинских   организаций, оказывающих первичную медико-санитарную помощь, медико-демографических особенностей территории обслуживания медицинской организации, ее кадрового и технического потенциала, а также половозрастной, социальной структуры населения и его потребности в отдельных видах медицинской помощи. В состав мобильной медицинской бригады по согласованию могут включаться медицинские работники других медицинских организаций</a:t>
            </a:r>
          </a:p>
          <a:p>
            <a:pPr algn="just">
              <a:lnSpc>
                <a:spcPct val="80000"/>
              </a:lnSpc>
              <a:tabLst>
                <a:tab pos="266700" algn="l"/>
              </a:tabLst>
              <a:defRPr/>
            </a:pPr>
            <a:endParaRPr lang="ru-RU" sz="1600" dirty="0" smtClean="0">
              <a:latin typeface="Century Gothic" pitchFamily="34" charset="0"/>
            </a:endParaRPr>
          </a:p>
          <a:p>
            <a:pPr algn="just">
              <a:lnSpc>
                <a:spcPct val="80000"/>
              </a:lnSpc>
              <a:buFont typeface="Wingdings 3"/>
              <a:buChar char=""/>
              <a:tabLst>
                <a:tab pos="266700" algn="l"/>
              </a:tabLst>
              <a:defRPr/>
            </a:pPr>
            <a:r>
              <a:rPr lang="ru-RU" sz="1600" dirty="0" smtClean="0">
                <a:latin typeface="Century Gothic" pitchFamily="34" charset="0"/>
              </a:rPr>
              <a:t>  </a:t>
            </a:r>
            <a:r>
              <a:rPr lang="ru-RU" sz="1600" dirty="0" smtClean="0">
                <a:solidFill>
                  <a:srgbClr val="990033"/>
                </a:solidFill>
                <a:latin typeface="Century Gothic" pitchFamily="34" charset="0"/>
              </a:rPr>
              <a:t>врачебные бригады</a:t>
            </a:r>
            <a:r>
              <a:rPr lang="ru-RU" sz="1600" dirty="0" smtClean="0">
                <a:latin typeface="Century Gothic" pitchFamily="34" charset="0"/>
              </a:rPr>
              <a:t> организуются главным врачом медицинской организации. </a:t>
            </a:r>
          </a:p>
          <a:p>
            <a:pPr algn="just">
              <a:lnSpc>
                <a:spcPct val="80000"/>
              </a:lnSpc>
              <a:tabLst>
                <a:tab pos="266700" algn="l"/>
              </a:tabLst>
              <a:defRPr/>
            </a:pPr>
            <a:r>
              <a:rPr lang="ru-RU" sz="1600" dirty="0" smtClean="0">
                <a:latin typeface="Century Gothic" pitchFamily="34" charset="0"/>
              </a:rPr>
              <a:t>В зависимости от конкретных условий в целях обеспечения доступности ПМСП населению могут формироваться постоянно действующие медицинские бригады, состоящие из врачей –терапевтов, фельдшеров, акушеров, медсестер</a:t>
            </a:r>
          </a:p>
        </p:txBody>
      </p:sp>
    </p:spTree>
    <p:extLst>
      <p:ext uri="{BB962C8B-B14F-4D97-AF65-F5344CB8AC3E}">
        <p14:creationId xmlns:p14="http://schemas.microsoft.com/office/powerpoint/2010/main" val="3171169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0"/>
            <a:ext cx="7041976" cy="6206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Дополнительные строки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532859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1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6108137"/>
              </p:ext>
            </p:extLst>
          </p:nvPr>
        </p:nvGraphicFramePr>
        <p:xfrm>
          <a:off x="646113" y="923925"/>
          <a:ext cx="8496943" cy="553331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19412"/>
                <a:gridCol w="464456"/>
                <a:gridCol w="623767"/>
                <a:gridCol w="1077542"/>
                <a:gridCol w="644136"/>
                <a:gridCol w="644136"/>
                <a:gridCol w="720415"/>
                <a:gridCol w="720979"/>
                <a:gridCol w="880884"/>
                <a:gridCol w="801216"/>
              </a:tblGrid>
              <a:tr h="670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строки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7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эзофагогастро-дуоденоскопий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колоно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-скопий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бронхо-скопий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ректосигмо-идоскопий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интести-носкопий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видео-капсульных исследований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прочих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Эндоскопические исследования диагностические - 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612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из них: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подразделениях, оказывающих 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медицинскую помощь в 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амбулаторных условиях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условиях дневного стационара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выполненных под анестезией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15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со взятием биопсии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67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выполненных по экстренным 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показаниям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2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 увеличением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431800"/>
          </a:xfrm>
        </p:spPr>
        <p:txBody>
          <a:bodyPr/>
          <a:lstStyle/>
          <a:p>
            <a:pPr marL="838200" indent="-838200" algn="ctr"/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Деятельность эндоскопических отделений (кабинетов)</a:t>
            </a:r>
            <a:endParaRPr lang="ru-RU" sz="20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36712" y="598227"/>
            <a:ext cx="15841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838200" indent="-838200" algn="ctr"/>
            <a:r>
              <a:rPr lang="ru-RU" sz="20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Табл.5125</a:t>
            </a:r>
            <a:endParaRPr lang="ru-RU" sz="20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453"/>
          <p:cNvSpPr txBox="1">
            <a:spLocks noChangeArrowheads="1"/>
          </p:cNvSpPr>
          <p:nvPr/>
        </p:nvSpPr>
        <p:spPr bwMode="auto">
          <a:xfrm>
            <a:off x="2882765" y="2852936"/>
            <a:ext cx="5410200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1</a:t>
            </a:r>
            <a:r>
              <a:rPr lang="en-US" altLang="ru-RU" dirty="0"/>
              <a:t> </a:t>
            </a:r>
            <a:r>
              <a:rPr lang="ru-RU" altLang="ru-RU" dirty="0"/>
              <a:t>больше или равна сумме строк 2 и 3 по всем графам за счет исследований, выполненных пациентам в стационарных условиях</a:t>
            </a:r>
          </a:p>
        </p:txBody>
      </p:sp>
      <p:sp>
        <p:nvSpPr>
          <p:cNvPr id="7" name="Rectangle 453"/>
          <p:cNvSpPr txBox="1">
            <a:spLocks noChangeArrowheads="1"/>
          </p:cNvSpPr>
          <p:nvPr/>
        </p:nvSpPr>
        <p:spPr bwMode="auto">
          <a:xfrm>
            <a:off x="2903829" y="3811438"/>
            <a:ext cx="541020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Графа 3 равна сумме граф  с 4 по 10 по всем строкам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903830" y="5733256"/>
            <a:ext cx="2532266" cy="817245"/>
          </a:xfrm>
          <a:prstGeom prst="wedgeRoundRectCallout">
            <a:avLst>
              <a:gd name="adj1" fmla="val 46426"/>
              <a:gd name="adj2" fmla="val 29361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>
                <a:solidFill>
                  <a:schemeClr val="tx1"/>
                </a:solidFill>
              </a:rPr>
              <a:t>При наличии данных необходимо предоставить пояснения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14981" y="4615122"/>
            <a:ext cx="3299048" cy="5788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/>
              <a:t>Учетная форма 157/у-96 «Журнал регистрации исследований»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436096" y="5877272"/>
            <a:ext cx="1368152" cy="45697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8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5180084"/>
              </p:ext>
            </p:extLst>
          </p:nvPr>
        </p:nvGraphicFramePr>
        <p:xfrm>
          <a:off x="415925" y="1030288"/>
          <a:ext cx="8727775" cy="572739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37891"/>
                <a:gridCol w="372982"/>
                <a:gridCol w="500279"/>
                <a:gridCol w="1085005"/>
                <a:gridCol w="661635"/>
                <a:gridCol w="661635"/>
                <a:gridCol w="739986"/>
                <a:gridCol w="740565"/>
                <a:gridCol w="904815"/>
                <a:gridCol w="822982"/>
              </a:tblGrid>
              <a:tr h="415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стр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эзофагогастро-дуоденоскопий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колоно-скопий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бронхо-скопий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ректосигмо-идоскопий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интести-носкопий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видео-капсульных исследований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прочих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Эндоскопические лечебные манипуляции – всего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76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из них:</a:t>
                      </a:r>
                    </a:p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подразделениях, </a:t>
                      </a:r>
                    </a:p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в амбулаторных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условиях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условиях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ДС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выполненных под анестезией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28">
                <a:tc>
                  <a:txBody>
                    <a:bodyPr/>
                    <a:lstStyle/>
                    <a:p>
                      <a:pPr marL="107950" indent="-17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удаление доброкачественных </a:t>
                      </a:r>
                    </a:p>
                    <a:p>
                      <a:pPr marL="107950" indent="-17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новообразований 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76">
                <a:tc>
                  <a:txBody>
                    <a:bodyPr/>
                    <a:lstStyle/>
                    <a:p>
                      <a:pPr marL="107950" indent="723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из них</a:t>
                      </a:r>
                    </a:p>
                    <a:p>
                      <a:pPr marL="107950" indent="723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диссекцией в подслизистом слое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12.1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marL="107950" indent="-17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удаление инородных тел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marL="107950" indent="-17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балонная дилатация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marL="107950" indent="-17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стентирование 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22">
                <a:tc>
                  <a:txBody>
                    <a:bodyPr/>
                    <a:lstStyle/>
                    <a:p>
                      <a:pPr marL="107950" indent="-17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остановка кровотечений, всего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379">
                <a:tc>
                  <a:txBody>
                    <a:bodyPr/>
                    <a:lstStyle/>
                    <a:p>
                      <a:pPr marL="10795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из них: по экстренным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показаниям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16.1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28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 применением клипс</a:t>
                      </a: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16.2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431800"/>
          </a:xfrm>
        </p:spPr>
        <p:txBody>
          <a:bodyPr/>
          <a:lstStyle/>
          <a:p>
            <a:pPr marL="838200" indent="-838200" algn="ctr"/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Деятельность эндоскопических отделений (кабинетов)</a:t>
            </a:r>
            <a:endParaRPr lang="ru-RU" sz="20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36712" y="598227"/>
            <a:ext cx="15841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838200" indent="-838200" algn="ctr"/>
            <a:r>
              <a:rPr lang="ru-RU" sz="20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Табл.5125</a:t>
            </a:r>
            <a:endParaRPr lang="ru-RU" sz="20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453"/>
          <p:cNvSpPr txBox="1">
            <a:spLocks noChangeArrowheads="1"/>
          </p:cNvSpPr>
          <p:nvPr/>
        </p:nvSpPr>
        <p:spPr bwMode="auto">
          <a:xfrm>
            <a:off x="3204855" y="2636912"/>
            <a:ext cx="541020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8</a:t>
            </a:r>
            <a:r>
              <a:rPr lang="en-US" altLang="ru-RU" dirty="0"/>
              <a:t> </a:t>
            </a:r>
            <a:r>
              <a:rPr lang="ru-RU" altLang="ru-RU" dirty="0"/>
              <a:t>больше или равна сумме строк 9 и 10 по всем графам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081155" y="5371293"/>
            <a:ext cx="1828800" cy="1293971"/>
          </a:xfrm>
          <a:prstGeom prst="wedgeRoundRectCallout">
            <a:avLst>
              <a:gd name="adj1" fmla="val 49673"/>
              <a:gd name="adj2" fmla="val 19518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>
                <a:solidFill>
                  <a:schemeClr val="tx1"/>
                </a:solidFill>
              </a:rPr>
              <a:t>При наличии данных необходимо предоставить пояснения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6012160" y="6165304"/>
            <a:ext cx="565212" cy="21602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7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03617342"/>
              </p:ext>
            </p:extLst>
          </p:nvPr>
        </p:nvGraphicFramePr>
        <p:xfrm>
          <a:off x="236712" y="958267"/>
          <a:ext cx="8727775" cy="4912906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1563787"/>
                <a:gridCol w="360040"/>
                <a:gridCol w="467245"/>
                <a:gridCol w="1116931"/>
                <a:gridCol w="648072"/>
                <a:gridCol w="864096"/>
                <a:gridCol w="864096"/>
                <a:gridCol w="648072"/>
                <a:gridCol w="720080"/>
                <a:gridCol w="147535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стр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0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эзофагогастро-дуоденоскопий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колоно</a:t>
                      </a:r>
                      <a:r>
                        <a:rPr lang="ru-RU" sz="1200" b="1" dirty="0">
                          <a:effectLst/>
                        </a:rPr>
                        <a:t>-скопий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бронхо-скопий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ректосигмо-идоскопий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интести-носкопий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видео-капсульных исследований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прочих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</a:tr>
              <a:tr h="310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ctr"/>
                </a:tc>
              </a:tr>
              <a:tr h="2974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Эндоскопические </a:t>
                      </a:r>
                      <a:r>
                        <a:rPr lang="ru-RU" sz="1200" dirty="0" smtClean="0">
                          <a:effectLst/>
                        </a:rPr>
                        <a:t>исследования– </a:t>
                      </a: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Эзофагоскопия, </a:t>
                      </a:r>
                      <a:r>
                        <a:rPr lang="ru-RU" sz="1200" dirty="0" err="1" smtClean="0">
                          <a:effectLst/>
                        </a:rPr>
                        <a:t>эзофагогастроскопия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эзофагогастродуоденоскопия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дуоденоскопия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колоноскопия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err="1" smtClean="0">
                          <a:effectLst/>
                        </a:rPr>
                        <a:t>трахеоскопия</a:t>
                      </a:r>
                      <a:r>
                        <a:rPr lang="ru-RU" sz="1200" dirty="0" smtClean="0">
                          <a:effectLst/>
                        </a:rPr>
                        <a:t>, бронхоскопия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ректоскопия (</a:t>
                      </a:r>
                      <a:r>
                        <a:rPr lang="ru-RU" sz="1200" dirty="0" err="1" smtClean="0">
                          <a:effectLst/>
                        </a:rPr>
                        <a:t>ректороманоскопия</a:t>
                      </a:r>
                      <a:r>
                        <a:rPr lang="ru-RU" sz="1200" dirty="0" smtClean="0">
                          <a:effectLst/>
                        </a:rPr>
                        <a:t>),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сигмоскопия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err="1" smtClean="0">
                          <a:effectLst/>
                        </a:rPr>
                        <a:t>интестиноскопия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капсульная эндоскопия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Ретроградная </a:t>
                      </a:r>
                      <a:r>
                        <a:rPr lang="ru-RU" sz="1200" kern="1200" dirty="0" err="1" smtClean="0">
                          <a:effectLst/>
                        </a:rPr>
                        <a:t>холангиопанкреатография</a:t>
                      </a:r>
                      <a:r>
                        <a:rPr lang="ru-RU" sz="1200" kern="1200" dirty="0" smtClean="0">
                          <a:effectLst/>
                        </a:rPr>
                        <a:t>,</a:t>
                      </a:r>
                      <a:r>
                        <a:rPr lang="ru-RU" sz="1200" kern="1200" baseline="0" dirty="0" smtClean="0">
                          <a:effectLst/>
                        </a:rPr>
                        <a:t> </a:t>
                      </a:r>
                      <a:r>
                        <a:rPr lang="ru-RU" sz="1200" kern="1200" baseline="0" dirty="0" err="1" smtClean="0">
                          <a:effectLst/>
                        </a:rPr>
                        <a:t>Холангиоскопия</a:t>
                      </a:r>
                      <a:r>
                        <a:rPr lang="ru-RU" sz="1200" kern="1200" baseline="0" dirty="0" smtClean="0">
                          <a:effectLst/>
                        </a:rPr>
                        <a:t>, </a:t>
                      </a:r>
                      <a:r>
                        <a:rPr lang="ru-RU" sz="1200" kern="1200" baseline="0" dirty="0" err="1" smtClean="0">
                          <a:effectLst/>
                        </a:rPr>
                        <a:t>панкреатоскопия</a:t>
                      </a:r>
                      <a:r>
                        <a:rPr lang="ru-RU" sz="1200" kern="1200" baseline="0" dirty="0" smtClean="0">
                          <a:effectLst/>
                        </a:rPr>
                        <a:t>, эндоскопическая </a:t>
                      </a:r>
                      <a:r>
                        <a:rPr lang="ru-RU" sz="1200" kern="1200" baseline="0" dirty="0" err="1" smtClean="0">
                          <a:effectLst/>
                        </a:rPr>
                        <a:t>ультрасонография</a:t>
                      </a:r>
                      <a:r>
                        <a:rPr lang="ru-RU" sz="1200" kern="1200" baseline="0" dirty="0" smtClean="0">
                          <a:effectLst/>
                        </a:rPr>
                        <a:t> (</a:t>
                      </a:r>
                      <a:r>
                        <a:rPr lang="ru-RU" sz="1200" kern="1200" baseline="0" dirty="0" err="1" smtClean="0">
                          <a:effectLst/>
                        </a:rPr>
                        <a:t>эндосонография</a:t>
                      </a:r>
                      <a:r>
                        <a:rPr lang="ru-RU" sz="1200" kern="1200" baseline="0" dirty="0" smtClean="0">
                          <a:effectLst/>
                        </a:rPr>
                        <a:t>),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цистоскопии, ларингоскопии, уретроскопии, </a:t>
                      </a:r>
                      <a:r>
                        <a:rPr lang="ru-RU" altLang="ru-RU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гистероскопии</a:t>
                      </a:r>
                      <a:r>
                        <a:rPr lang="ru-RU" alt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диагностические лапароскопии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596" marR="42596" marT="0" marB="0" anchor="b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431800"/>
          </a:xfrm>
        </p:spPr>
        <p:txBody>
          <a:bodyPr/>
          <a:lstStyle/>
          <a:p>
            <a:pPr marL="838200" indent="-838200" algn="ctr"/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Деятельность эндоскопических отделений (кабинетов)</a:t>
            </a:r>
            <a:endParaRPr lang="ru-RU" sz="20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36712" y="598227"/>
            <a:ext cx="1584176" cy="43204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838200" indent="-838200" algn="ctr"/>
            <a:r>
              <a:rPr lang="ru-RU" sz="20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Табл.5125</a:t>
            </a:r>
            <a:endParaRPr lang="ru-RU" sz="20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431800"/>
          </a:xfrm>
        </p:spPr>
        <p:txBody>
          <a:bodyPr/>
          <a:lstStyle/>
          <a:p>
            <a:pPr marL="838200" indent="-838200" algn="ctr"/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Деятельность эндоскопических отделений (кабинетов)</a:t>
            </a:r>
            <a:endParaRPr lang="ru-RU" sz="20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8091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27037459"/>
              </p:ext>
            </p:extLst>
          </p:nvPr>
        </p:nvGraphicFramePr>
        <p:xfrm>
          <a:off x="218235" y="620688"/>
          <a:ext cx="8574981" cy="5468506"/>
        </p:xfrm>
        <a:graphic>
          <a:graphicData uri="http://schemas.openxmlformats.org/drawingml/2006/table">
            <a:tbl>
              <a:tblPr/>
              <a:tblGrid>
                <a:gridCol w="3133844"/>
                <a:gridCol w="504411"/>
                <a:gridCol w="576470"/>
                <a:gridCol w="1291168"/>
                <a:gridCol w="720080"/>
                <a:gridCol w="792088"/>
                <a:gridCol w="792088"/>
                <a:gridCol w="764832"/>
              </a:tblGrid>
              <a:tr h="2551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</a:p>
                  </a:txBody>
                  <a:tcPr marL="45885" marR="45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стро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Число аппаратов и оборудования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45885" marR="45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из них:</a:t>
                      </a:r>
                    </a:p>
                  </a:txBody>
                  <a:tcPr marL="45885" marR="45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45885" marR="45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действующих</a:t>
                      </a:r>
                    </a:p>
                  </a:txBody>
                  <a:tcPr marL="45885" marR="45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со сроком 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эксплуатации до 3 лет</a:t>
                      </a:r>
                    </a:p>
                  </a:txBody>
                  <a:tcPr marL="45885" marR="45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со сроком 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эксплуатации от 4 до 7 лет</a:t>
                      </a:r>
                    </a:p>
                  </a:txBody>
                  <a:tcPr marL="45885" marR="45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со сроком 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эксплуатации свыше 7 лет</a:t>
                      </a:r>
                    </a:p>
                  </a:txBody>
                  <a:tcPr marL="45885" marR="45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Гибкие эндоскопы для верхних отделов желудочно-кишечного тракта, всего:</a:t>
                      </a: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67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из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них: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видеогастроскопы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67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дуоденоскопы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67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интестиноскопы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1.3</a:t>
                      </a: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Гибкие эндоскопы для нижних отделов желудочно-кишечного тракта, всего:</a:t>
                      </a: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из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них: 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видеоколоноскопы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2.1</a:t>
                      </a: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67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сигмоидоскопы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2.2</a:t>
                      </a: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              ригидные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ректороманоскопы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(осветители)</a:t>
                      </a: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2.3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              ригидные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ректороманоскопы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(тубусы)</a:t>
                      </a: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2.4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6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…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77"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Лапароскопы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81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Видеопроцессоры  для 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видеоэндоскопов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45885" marR="4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85" marR="45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52438"/>
          </a:xfrm>
        </p:spPr>
        <p:txBody>
          <a:bodyPr/>
          <a:lstStyle/>
          <a:p>
            <a:pPr marL="838200" indent="-838200" algn="ctr"/>
            <a:r>
              <a:rPr lang="ru-RU" sz="20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Аппараты и оборудование эндоскопических отделений (кабинетов)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715158"/>
            <a:ext cx="1584176" cy="26557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838200" indent="-838200" algn="ctr"/>
            <a:r>
              <a:rPr lang="ru-RU" sz="18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Табл.5126</a:t>
            </a:r>
            <a:endParaRPr lang="ru-RU" sz="18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Rectangle 453"/>
          <p:cNvSpPr txBox="1">
            <a:spLocks noChangeArrowheads="1"/>
          </p:cNvSpPr>
          <p:nvPr/>
        </p:nvSpPr>
        <p:spPr bwMode="auto">
          <a:xfrm>
            <a:off x="4071950" y="2492896"/>
            <a:ext cx="4826558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Графа 3 равна сумме граф 6+7+8 по всем строкам</a:t>
            </a:r>
          </a:p>
        </p:txBody>
      </p:sp>
      <p:sp>
        <p:nvSpPr>
          <p:cNvPr id="8" name="Rectangle 453"/>
          <p:cNvSpPr txBox="1">
            <a:spLocks noChangeArrowheads="1"/>
          </p:cNvSpPr>
          <p:nvPr/>
        </p:nvSpPr>
        <p:spPr bwMode="auto">
          <a:xfrm>
            <a:off x="3962081" y="3551155"/>
            <a:ext cx="4804679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1 больше или равна сумме строк 1.1+1.2+1.3 по всем графам </a:t>
            </a:r>
          </a:p>
        </p:txBody>
      </p:sp>
      <p:sp>
        <p:nvSpPr>
          <p:cNvPr id="9" name="Rectangle 453"/>
          <p:cNvSpPr txBox="1">
            <a:spLocks noChangeArrowheads="1"/>
          </p:cNvSpPr>
          <p:nvPr/>
        </p:nvSpPr>
        <p:spPr bwMode="auto">
          <a:xfrm>
            <a:off x="3962081" y="2948355"/>
            <a:ext cx="4804679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Графы 4 и 5 (каждая отдельно) меньше или равны графе 3 по всем строкам</a:t>
            </a:r>
          </a:p>
        </p:txBody>
      </p:sp>
      <p:sp>
        <p:nvSpPr>
          <p:cNvPr id="10" name="Rectangle 453"/>
          <p:cNvSpPr txBox="1">
            <a:spLocks noChangeArrowheads="1"/>
          </p:cNvSpPr>
          <p:nvPr/>
        </p:nvSpPr>
        <p:spPr bwMode="auto">
          <a:xfrm>
            <a:off x="3962082" y="4244499"/>
            <a:ext cx="4804678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Строка 2 равна сумме строк 2.1+2.2 по всем графам </a:t>
            </a: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3851920" y="6093296"/>
            <a:ext cx="4866699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Сведения о наличии аппаратов и оборудования указываются по состоянию на 31.12 отчетного года</a:t>
            </a:r>
          </a:p>
        </p:txBody>
      </p:sp>
      <p:sp>
        <p:nvSpPr>
          <p:cNvPr id="12" name="Rectangle 453"/>
          <p:cNvSpPr txBox="1">
            <a:spLocks noChangeArrowheads="1"/>
          </p:cNvSpPr>
          <p:nvPr/>
        </p:nvSpPr>
        <p:spPr bwMode="auto">
          <a:xfrm>
            <a:off x="4357979" y="4604539"/>
            <a:ext cx="4254500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 smtClean="0"/>
              <a:t>Табл. </a:t>
            </a:r>
            <a:r>
              <a:rPr lang="ru-RU" altLang="ru-RU" dirty="0"/>
              <a:t>5125  </a:t>
            </a:r>
            <a:r>
              <a:rPr lang="ru-RU" altLang="ru-RU" dirty="0" smtClean="0"/>
              <a:t>должна </a:t>
            </a:r>
            <a:r>
              <a:rPr lang="ru-RU" altLang="ru-RU" dirty="0"/>
              <a:t>быть </a:t>
            </a:r>
            <a:r>
              <a:rPr lang="ru-RU" altLang="ru-RU" dirty="0" smtClean="0"/>
              <a:t>согласована </a:t>
            </a:r>
            <a:r>
              <a:rPr lang="ru-RU" altLang="ru-RU" dirty="0"/>
              <a:t>с данными по аппаратам</a:t>
            </a:r>
          </a:p>
        </p:txBody>
      </p:sp>
      <p:sp>
        <p:nvSpPr>
          <p:cNvPr id="13" name="Rectangle 453"/>
          <p:cNvSpPr txBox="1">
            <a:spLocks noChangeArrowheads="1"/>
          </p:cNvSpPr>
          <p:nvPr/>
        </p:nvSpPr>
        <p:spPr bwMode="auto">
          <a:xfrm>
            <a:off x="5905193" y="5301208"/>
            <a:ext cx="303187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 smtClean="0"/>
              <a:t>Если есть данные, то необходимы пояснения</a:t>
            </a:r>
            <a:endParaRPr lang="ru-RU" altLang="ru-RU" dirty="0"/>
          </a:p>
        </p:txBody>
      </p:sp>
      <p:cxnSp>
        <p:nvCxnSpPr>
          <p:cNvPr id="6" name="Прямая со стрелкой 5"/>
          <p:cNvCxnSpPr>
            <a:stCxn id="13" idx="1"/>
          </p:cNvCxnSpPr>
          <p:nvPr/>
        </p:nvCxnSpPr>
        <p:spPr>
          <a:xfrm flipH="1">
            <a:off x="5580112" y="5562818"/>
            <a:ext cx="32508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6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quarter" idx="10"/>
          </p:nvPr>
        </p:nvSpPr>
        <p:spPr>
          <a:xfrm>
            <a:off x="395536" y="692696"/>
            <a:ext cx="8568952" cy="590465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таблицы включаем сведения по  эндоскопическим кабинетам и отделениям медицинской организации.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Операционную работу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включаем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Табл. 5125: заполнение  строк 1, 2 и 8, 9 основывается на потоках пациентов. Если пациент  получает эндоскопическую помощь в амбулаторном учреждении (подразделении), то показываем его в строках 1 и 2 или 8 и 9. Если получает помощь в стационарном подразделении, то показываем по строкам 1 или 8.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Табл. 5125 по строке 16: гемостаз во время пособия, который является частью оперативного лечения, по этой строке не показываем! При этом ожидаем, что стр. 16.2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стр.16.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невыполнении условия 16.1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необходима пояснительная записка.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Табл. 5125 по строкам 4 и 11  показываем любой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анестезии, за исключением местной аппликации раствором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лидокаина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эзофагогастродуоденоскопии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(такое применение расценивается как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премедикация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Табл. 5125: строка 7 «с увеличением» -  имеем в виду осмотр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эндоскопами и эндоскопами с функцией близкого фокуса.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Табл. 5125: не включаем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артроскопии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Табл. 5126: включаем ВСЕ эндоскопическое оборудование, состоящее на балансе организации в соответствии с закреплением по подразделениям (по инвентарным описям)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Табл. 5126: Строки 2.3 и 2.4  рассматриваются отдельно. Они не идут в сумму по строке 2.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450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38200" indent="-83820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Пояснения по заполнению таблиц 5125 и 5126</a:t>
            </a:r>
          </a:p>
        </p:txBody>
      </p:sp>
    </p:spTree>
    <p:extLst>
      <p:ext uri="{BB962C8B-B14F-4D97-AF65-F5344CB8AC3E}">
        <p14:creationId xmlns:p14="http://schemas.microsoft.com/office/powerpoint/2010/main" val="30009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1752600" cy="381000"/>
          </a:xfrm>
          <a:solidFill>
            <a:schemeClr val="bg1"/>
          </a:solidFill>
        </p:spPr>
        <p:txBody>
          <a:bodyPr/>
          <a:lstStyle/>
          <a:p>
            <a:pPr marL="838200" indent="-838200"/>
            <a:r>
              <a:rPr lang="ru-RU" altLang="ru-RU" sz="1800" b="1" dirty="0" smtClean="0">
                <a:latin typeface="Times New Roman" pitchFamily="18" charset="0"/>
              </a:rPr>
              <a:t>Табл. 5401</a:t>
            </a:r>
            <a:r>
              <a:rPr lang="ru-RU" altLang="ru-RU" sz="18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460" name="Rectangle 605"/>
          <p:cNvSpPr>
            <a:spLocks noChangeArrowheads="1"/>
          </p:cNvSpPr>
          <p:nvPr/>
        </p:nvSpPr>
        <p:spPr bwMode="auto">
          <a:xfrm>
            <a:off x="179512" y="18864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Деятельность кабинетов функциональной диагностики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152400" y="4267200"/>
            <a:ext cx="8839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При </a:t>
            </a:r>
            <a:r>
              <a:rPr lang="ru-RU" altLang="ru-RU" sz="1600" b="1" dirty="0">
                <a:solidFill>
                  <a:srgbClr val="000000"/>
                </a:solidFill>
                <a:cs typeface="Times New Roman" pitchFamily="18" charset="0"/>
              </a:rPr>
              <a:t>обследовании одного пациента одномоментно (при одном </a:t>
            </a:r>
            <a:r>
              <a:rPr lang="ru-RU" alt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 обращении</a:t>
            </a:r>
            <a:r>
              <a:rPr lang="ru-RU" altLang="ru-RU" sz="1600" b="1" dirty="0">
                <a:solidFill>
                  <a:srgbClr val="000000"/>
                </a:solidFill>
                <a:cs typeface="Times New Roman" pitchFamily="18" charset="0"/>
              </a:rPr>
              <a:t>) несколькими различными методами функциональной диагностики с выдачей отдельных врачебных заключений по каждому методу каждое исследование регистрируется под новым порядковым номером с заполнением всех граф журнала и включается в соответствующие таблицы отчета.</a:t>
            </a:r>
          </a:p>
        </p:txBody>
      </p:sp>
      <p:graphicFrame>
        <p:nvGraphicFramePr>
          <p:cNvPr id="1955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298266"/>
              </p:ext>
            </p:extLst>
          </p:nvPr>
        </p:nvGraphicFramePr>
        <p:xfrm>
          <a:off x="228600" y="1066800"/>
          <a:ext cx="8763000" cy="3078480"/>
        </p:xfrm>
        <a:graphic>
          <a:graphicData uri="http://schemas.openxmlformats.org/drawingml/2006/table">
            <a:tbl>
              <a:tblPr/>
              <a:tblGrid>
                <a:gridCol w="3505200"/>
                <a:gridCol w="762000"/>
                <a:gridCol w="1295400"/>
                <a:gridCol w="1752600"/>
                <a:gridCol w="1447800"/>
              </a:tblGrid>
              <a:tr h="16192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показателей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строки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поликлинике, амбулатории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дневном стационаре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обследованных лиц - всего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из них (стр.01): детей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лиц старше трудоспособного возраста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Сделано исследований - всего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из них (стр.04): детям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лицам старше трудоспособного возраста</a:t>
                      </a:r>
                    </a:p>
                  </a:txBody>
                  <a:tcPr marL="22860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Сделано исследований (из стр.04):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сердечно-сосудистой системы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нервной системы</a:t>
                      </a:r>
                    </a:p>
                  </a:txBody>
                  <a:tcPr marL="22860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системы внешнего дыхания</a:t>
                      </a:r>
                    </a:p>
                  </a:txBody>
                  <a:tcPr marL="22860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других систем</a:t>
                      </a:r>
                    </a:p>
                  </a:txBody>
                  <a:tcPr marL="22860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453"/>
          <p:cNvSpPr txBox="1">
            <a:spLocks noChangeArrowheads="1"/>
          </p:cNvSpPr>
          <p:nvPr/>
        </p:nvSpPr>
        <p:spPr bwMode="auto">
          <a:xfrm>
            <a:off x="4572000" y="1905000"/>
            <a:ext cx="4419600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Графа 3 может быть больше суммы граф 4+5 за счет исследований, выполненных пациентам, получавших медицинскую помощь в стационарных условиях</a:t>
            </a:r>
          </a:p>
        </p:txBody>
      </p:sp>
      <p:sp>
        <p:nvSpPr>
          <p:cNvPr id="10" name="Rectangle 453"/>
          <p:cNvSpPr txBox="1">
            <a:spLocks noChangeArrowheads="1"/>
          </p:cNvSpPr>
          <p:nvPr/>
        </p:nvSpPr>
        <p:spPr bwMode="auto">
          <a:xfrm>
            <a:off x="4572000" y="3124200"/>
            <a:ext cx="4419600" cy="11695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Заполняется  на основании сведений, указанных в журнале регистрации исследований, выполненных в отделении (кабинете) функциональной диагностики (ф. 157/у-93 Приказ МЗ России от  30.11.93 №283)</a:t>
            </a: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5076056" y="5609187"/>
            <a:ext cx="3312368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400"/>
            </a:lvl1pPr>
          </a:lstStyle>
          <a:p>
            <a:r>
              <a:rPr lang="ru-RU" altLang="ru-RU" dirty="0"/>
              <a:t>В данном разделе НЕ показываются УЗИ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8828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4988"/>
            <a:ext cx="1752600" cy="381000"/>
          </a:xfrm>
        </p:spPr>
        <p:txBody>
          <a:bodyPr/>
          <a:lstStyle/>
          <a:p>
            <a:pPr marL="838200" indent="-838200"/>
            <a:r>
              <a:rPr lang="ru-RU" altLang="ru-RU" sz="1800" b="1" dirty="0" smtClean="0">
                <a:latin typeface="Times New Roman" pitchFamily="18" charset="0"/>
              </a:rPr>
              <a:t>Табл. 5401</a:t>
            </a:r>
            <a:r>
              <a:rPr lang="ru-RU" altLang="ru-RU" sz="18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460" name="Rectangle 605"/>
          <p:cNvSpPr>
            <a:spLocks noChangeArrowheads="1"/>
          </p:cNvSpPr>
          <p:nvPr/>
        </p:nvSpPr>
        <p:spPr bwMode="auto">
          <a:xfrm>
            <a:off x="179512" y="18864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Деятельность кабинетов функциональной диагностики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1955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271497"/>
              </p:ext>
            </p:extLst>
          </p:nvPr>
        </p:nvGraphicFramePr>
        <p:xfrm>
          <a:off x="181492" y="2708922"/>
          <a:ext cx="8638979" cy="3514682"/>
        </p:xfrm>
        <a:graphic>
          <a:graphicData uri="http://schemas.openxmlformats.org/drawingml/2006/table">
            <a:tbl>
              <a:tblPr/>
              <a:tblGrid>
                <a:gridCol w="3310388"/>
                <a:gridCol w="648072"/>
                <a:gridCol w="2376264"/>
                <a:gridCol w="2304255"/>
              </a:tblGrid>
              <a:tr h="5331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показателей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строки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7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1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обследованных лиц - всего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1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из них (стр.01): детей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1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лиц старше трудоспособного возраста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1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Сделано исследований - всего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1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из них (стр.04): детям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5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лицам старше трудоспособного возраста</a:t>
                      </a:r>
                    </a:p>
                  </a:txBody>
                  <a:tcPr marL="22860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Сделано исследований (из стр.04):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сердечно-сосудистой системы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1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нервной системы</a:t>
                      </a:r>
                    </a:p>
                  </a:txBody>
                  <a:tcPr marL="22860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1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системы внешнего дыхания</a:t>
                      </a:r>
                    </a:p>
                  </a:txBody>
                  <a:tcPr marL="22860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1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других систем</a:t>
                      </a:r>
                    </a:p>
                  </a:txBody>
                  <a:tcPr marL="22860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213774" y="1389739"/>
            <a:ext cx="2086027" cy="437436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 методика/аппарат</a:t>
            </a:r>
          </a:p>
          <a:p>
            <a:pPr algn="ctr"/>
            <a:r>
              <a:rPr lang="ru-RU" sz="1400" dirty="0" smtClean="0"/>
              <a:t> 1 человек</a:t>
            </a:r>
            <a:endParaRPr lang="ru-RU" sz="14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014472" y="1950287"/>
            <a:ext cx="484632" cy="751062"/>
          </a:xfrm>
          <a:prstGeom prst="downArrow">
            <a:avLst>
              <a:gd name="adj1" fmla="val 45612"/>
              <a:gd name="adj2" fmla="val 50000"/>
            </a:avLst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51622" y="1389739"/>
            <a:ext cx="2086027" cy="470575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 методики/аппарата</a:t>
            </a:r>
          </a:p>
          <a:p>
            <a:pPr algn="ctr"/>
            <a:r>
              <a:rPr lang="ru-RU" sz="1400" dirty="0" smtClean="0"/>
              <a:t> 1 человек</a:t>
            </a:r>
            <a:endParaRPr lang="ru-RU" sz="14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7452320" y="1950288"/>
            <a:ext cx="484632" cy="751062"/>
          </a:xfrm>
          <a:prstGeom prst="downArrow">
            <a:avLst>
              <a:gd name="adj1" fmla="val 45612"/>
              <a:gd name="adj2" fmla="val 50000"/>
            </a:avLst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15914"/>
            <a:ext cx="2256017" cy="1785436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 rot="16200000">
            <a:off x="3396210" y="1211969"/>
            <a:ext cx="484632" cy="751062"/>
          </a:xfrm>
          <a:prstGeom prst="downArrow">
            <a:avLst>
              <a:gd name="adj1" fmla="val 45612"/>
              <a:gd name="adj2" fmla="val 50000"/>
            </a:avLst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460" name="Rectangle 605"/>
          <p:cNvSpPr>
            <a:spLocks noChangeArrowheads="1"/>
          </p:cNvSpPr>
          <p:nvPr/>
        </p:nvSpPr>
        <p:spPr bwMode="auto">
          <a:xfrm>
            <a:off x="179512" y="18864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Деятельность кабинетов функциональной диагностики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58580"/>
              </p:ext>
            </p:extLst>
          </p:nvPr>
        </p:nvGraphicFramePr>
        <p:xfrm>
          <a:off x="179511" y="3933056"/>
          <a:ext cx="8640960" cy="2192654"/>
        </p:xfrm>
        <a:graphic>
          <a:graphicData uri="http://schemas.openxmlformats.org/drawingml/2006/table">
            <a:tbl>
              <a:tblPr/>
              <a:tblGrid>
                <a:gridCol w="389432"/>
                <a:gridCol w="762697"/>
                <a:gridCol w="1381152"/>
                <a:gridCol w="851096"/>
                <a:gridCol w="864096"/>
                <a:gridCol w="1262025"/>
                <a:gridCol w="672223"/>
                <a:gridCol w="754376"/>
                <a:gridCol w="901302"/>
                <a:gridCol w="802561"/>
              </a:tblGrid>
              <a:tr h="68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Дата исследования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Метод исследования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ФИО исследуемого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Возраст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Кем направлен: учреждение, отделение, врач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Домашний адрес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Клинический диагноз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Заключение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Особые отметки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692696"/>
            <a:ext cx="8640960" cy="31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45070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		Приложение N 14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	к Приказу Минздрава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	Российской Федерации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	от 30 ноября 1993 г. N 283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Министерство здравоохранения         					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Российской Федерации                 			Код формы по  ОКПО________</a:t>
            </a:r>
            <a:endParaRPr lang="ru-RU" alt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_      ___________________________        						    							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(наименование           					      Форма N 157/у-93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лечебно-профилактического    					    Утверждена Минздравом РФ      учреждения России)                 					      от 30 ноября 1993 г. N 283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                                 			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ЖУРНАЛ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регистрации исследований, выполняемых в отделении (кабинете) функциональной диагностики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41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07375" cy="50482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Взаимосвязь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таблиц формы №30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448" y="3641404"/>
            <a:ext cx="2913167" cy="18794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Кабинет(отделение) табл.1001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стр.15,16,17,30,34.5,39,4063,103,104,107,108, 121,127,129,141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1720" y="981246"/>
            <a:ext cx="5112568" cy="1224136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Специалист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табл.1100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Стр. 61,62,77,78,80,104,111,120,</a:t>
            </a:r>
          </a:p>
          <a:p>
            <a:pPr algn="ctr"/>
            <a:r>
              <a:rPr lang="ru-RU" dirty="0" smtClean="0"/>
              <a:t>131,193, 207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95936" y="3717032"/>
            <a:ext cx="2016224" cy="1728192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07882" y="3533392"/>
            <a:ext cx="2099862" cy="2095468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Исследования</a:t>
            </a:r>
            <a:r>
              <a:rPr lang="ru-RU" dirty="0" smtClean="0"/>
              <a:t> табл.4201, 5100,5111,5112,5113,5114,5115,5119,5120, 5125, 5401,5402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07244" y="3558320"/>
            <a:ext cx="2193607" cy="1879444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0000"/>
                </a:solidFill>
              </a:rPr>
              <a:t>Оборудование</a:t>
            </a:r>
            <a:r>
              <a:rPr lang="ru-RU" dirty="0">
                <a:solidFill>
                  <a:srgbClr val="000000"/>
                </a:solidFill>
              </a:rPr>
              <a:t> табл.5117, 5118,</a:t>
            </a:r>
          </a:p>
          <a:p>
            <a:pPr lvl="0" algn="ctr"/>
            <a:r>
              <a:rPr lang="ru-RU" dirty="0">
                <a:solidFill>
                  <a:srgbClr val="000000"/>
                </a:solidFill>
              </a:rPr>
              <a:t>5126, 5404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185271" y="220538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592053" y="220538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4569743" y="2298432"/>
            <a:ext cx="397249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043148" y="4363702"/>
            <a:ext cx="86409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6104244" y="4363702"/>
            <a:ext cx="80363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7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1813"/>
            <a:ext cx="1763688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Табл. 5402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721100" y="143361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4" name="Rectangle 605"/>
          <p:cNvSpPr>
            <a:spLocks noChangeArrowheads="1"/>
          </p:cNvSpPr>
          <p:nvPr/>
        </p:nvSpPr>
        <p:spPr bwMode="auto">
          <a:xfrm>
            <a:off x="323528" y="116632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Методы функциональной диагностики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20572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953268"/>
              </p:ext>
            </p:extLst>
          </p:nvPr>
        </p:nvGraphicFramePr>
        <p:xfrm>
          <a:off x="169168" y="908720"/>
          <a:ext cx="8229600" cy="4580006"/>
        </p:xfrm>
        <a:graphic>
          <a:graphicData uri="http://schemas.openxmlformats.org/drawingml/2006/table">
            <a:tbl>
              <a:tblPr/>
              <a:tblGrid>
                <a:gridCol w="5045075"/>
                <a:gridCol w="1050925"/>
                <a:gridCol w="2133600"/>
              </a:tblGrid>
              <a:tr h="22767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Методы исследования систем организма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исследований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ЭКГ (из стр.07 т. 5401)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из них: с компьютерным анализом данных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ЭКГ в ДДК  (из п. 1)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Стресс-ЭКГ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ЧПЭС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Холтеровское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мониторирование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(ХМ) ЭКГ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СМ АД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Поликардиография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Исследование центральной гемодинамики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из них: методом реографии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Исследование перифирического кровообращения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из них: реовазография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Другие методы исследования сердечно-сосудистой системы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Исследования моторики органов желудочно-кишечного тракта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1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Исследование запирательного аппарата прямой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Прочие методы исследования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AutoShape 3"/>
          <p:cNvSpPr>
            <a:spLocks noChangeArrowheads="1"/>
          </p:cNvSpPr>
          <p:nvPr/>
        </p:nvSpPr>
        <p:spPr bwMode="auto">
          <a:xfrm flipH="1">
            <a:off x="419100" y="5180112"/>
            <a:ext cx="8305800" cy="1293971"/>
          </a:xfrm>
          <a:prstGeom prst="wedgeRoundRectCallout">
            <a:avLst>
              <a:gd name="adj1" fmla="val 3199"/>
              <a:gd name="adj2" fmla="val 20218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altLang="ru-RU" sz="1400" dirty="0"/>
              <a:t>Проверки сопоставления исследований и методов:</a:t>
            </a:r>
          </a:p>
          <a:p>
            <a:pPr marL="342900" indent="-342900"/>
            <a:r>
              <a:rPr lang="ru-RU" altLang="ru-RU" sz="1400" dirty="0"/>
              <a:t> т. 5402 сумма строк  1, 4, 5, 6, 7, 8, 9, 11, 13 равна т. 5401 строке 7 по графе 3</a:t>
            </a:r>
          </a:p>
          <a:p>
            <a:pPr marL="342900" indent="-342900"/>
            <a:r>
              <a:rPr lang="ru-RU" altLang="ru-RU" sz="1400" dirty="0"/>
              <a:t>т. 5402 сумма строк 14, 16, 17, 19 равна т. 5401 строке 8 по графе 3</a:t>
            </a:r>
          </a:p>
          <a:p>
            <a:pPr marL="342900" indent="-342900"/>
            <a:r>
              <a:rPr lang="ru-RU" altLang="ru-RU" sz="1400" dirty="0"/>
              <a:t>т. 5402 сумма строк 21, 23, 24, 25, 29, 30, 31 равна т. 5401 строке 9 по графе 3</a:t>
            </a:r>
          </a:p>
          <a:p>
            <a:pPr marL="342900" indent="-342900"/>
            <a:r>
              <a:rPr lang="ru-RU" altLang="ru-RU" sz="1400" dirty="0"/>
              <a:t>т. 5402 сумма строк 32, 33, 34 равна т. 5401 строке 10 по графе 3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83968" y="2348880"/>
            <a:ext cx="4860032" cy="22474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altLang="ru-RU" sz="1400" dirty="0"/>
              <a:t>В строку 3 вносятся исследования в  ДДК, если они имеются в структуре организации.</a:t>
            </a:r>
          </a:p>
          <a:p>
            <a:pPr marL="342900" indent="-342900"/>
            <a:r>
              <a:rPr lang="ru-RU" altLang="ru-RU" sz="1400" dirty="0"/>
              <a:t>Нормативная база по ДДК  - Приказ Минздрава СССР от 20.01.83 №72 </a:t>
            </a:r>
            <a:r>
              <a:rPr lang="ru-RU" sz="1400" dirty="0"/>
              <a:t>«Об организации дистанционно-диагностических кабинетов (центров)». Данные по строке 3 должны быть равны сведениям, указанным в таблице 5124 «Деятельность дистанционно-диагностических кабинетов»</a:t>
            </a:r>
          </a:p>
          <a:p>
            <a:pPr marL="342900" indent="-342900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049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1813"/>
            <a:ext cx="1907704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Табл. 5402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721100" y="143361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4" name="Rectangle 605"/>
          <p:cNvSpPr>
            <a:spLocks noChangeArrowheads="1"/>
          </p:cNvSpPr>
          <p:nvPr/>
        </p:nvSpPr>
        <p:spPr bwMode="auto">
          <a:xfrm>
            <a:off x="323528" y="116632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Методы функциональной диагностики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20572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87635"/>
              </p:ext>
            </p:extLst>
          </p:nvPr>
        </p:nvGraphicFramePr>
        <p:xfrm>
          <a:off x="475928" y="1124744"/>
          <a:ext cx="8229600" cy="4291965"/>
        </p:xfrm>
        <a:graphic>
          <a:graphicData uri="http://schemas.openxmlformats.org/drawingml/2006/table">
            <a:tbl>
              <a:tblPr/>
              <a:tblGrid>
                <a:gridCol w="5045075"/>
                <a:gridCol w="1050925"/>
                <a:gridCol w="2133600"/>
              </a:tblGrid>
              <a:tr h="16192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Методы исследования систем организма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исследований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ЭКГ (из стр.07 т. 5401)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из них: с компьютерным анализом данных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ЭКГ в ДДК  (из п. 1)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Стресс-ЭКГ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ЧПЭС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Холтеровское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мониторирование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(ХМ) ЭКГ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СМ АД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Поликардиография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Исследование центральной гемодинамики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из них: методом реографии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Исследование периферического кровообращения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из них: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реовазография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Другие методы исследования сердечно-сосудистой системы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Исследования моторики органов желудочно-кишечного тракта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Исследование запирательного аппарата прямой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Прочие методы исследования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4283968" y="2348880"/>
            <a:ext cx="4440932" cy="146423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altLang="ru-RU" sz="1600" dirty="0"/>
              <a:t>В данном разделе должна быть отражена вся работа службы функциональной диагностики, в том числе в центрах </a:t>
            </a:r>
            <a:r>
              <a:rPr lang="ru-RU" altLang="ru-RU" sz="1600" dirty="0" smtClean="0"/>
              <a:t>здоровья и </a:t>
            </a:r>
            <a:r>
              <a:rPr lang="ru-RU" altLang="ru-RU" sz="1600" dirty="0"/>
              <a:t>кабинетах медицинской </a:t>
            </a:r>
            <a:r>
              <a:rPr lang="ru-RU" altLang="ru-RU" sz="1600" dirty="0" smtClean="0"/>
              <a:t>профилактики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885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66963"/>
            <a:ext cx="1907704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Ф30 табл.5402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721100" y="143361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4" name="Rectangle 605"/>
          <p:cNvSpPr>
            <a:spLocks noChangeArrowheads="1"/>
          </p:cNvSpPr>
          <p:nvPr/>
        </p:nvSpPr>
        <p:spPr bwMode="auto">
          <a:xfrm>
            <a:off x="323528" y="116632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Методы функциональной диагностики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874965"/>
              </p:ext>
            </p:extLst>
          </p:nvPr>
        </p:nvGraphicFramePr>
        <p:xfrm>
          <a:off x="4932040" y="980728"/>
          <a:ext cx="3960440" cy="4978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968"/>
                <a:gridCol w="530472"/>
              </a:tblGrid>
              <a:tr h="1164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оборудования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1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скрининга сердца компьютеризированная (экспресс-оценка состояния сердца по ЭКГ-сигналам от конечностей)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5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ангиологического скрининга с автоматическим измерением систолического артериального давления и расчета плечелодыжечного индекса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6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 для комплексной детальной оценки функций дыхательной системы (спирометр компьютеризированный)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6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Биоимпедансметр для анализа внутренних сред организма (процентное соотношение воды, мышечной и жировой ткани)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7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Анализатор окиси углерода выдыхаемого воздуха с определением карбоксигемоглобина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Кардиотренажер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Пульсоксиметр (оксиметр пульсовой)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311206"/>
              </p:ext>
            </p:extLst>
          </p:nvPr>
        </p:nvGraphicFramePr>
        <p:xfrm>
          <a:off x="323528" y="980728"/>
          <a:ext cx="3528392" cy="5124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  <a:gridCol w="576064"/>
              </a:tblGrid>
              <a:tr h="115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исследования систем организма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строки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 anchor="ctr"/>
                </a:tc>
              </a:tr>
              <a:tr h="297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5045" marR="55045" marT="0" marB="0" anchor="ctr"/>
                </a:tc>
              </a:tr>
              <a:tr h="258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ЭКГ (из стр.07 т. 5401)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 anchor="ctr"/>
                </a:tc>
              </a:tr>
              <a:tr h="516937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них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с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компьютерным анализом данных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 anchor="ctr"/>
                </a:tc>
              </a:tr>
              <a:tr h="258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Стресс –ЭКГ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 anchor="ctr"/>
                </a:tc>
              </a:tr>
              <a:tr h="245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 anchor="ctr"/>
                </a:tc>
              </a:tr>
              <a:tr h="516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методы исследования сердечно-сосудистой системы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 anchor="ctr"/>
                </a:tc>
              </a:tr>
              <a:tr h="516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Спирографические пробы (из стр.09 т.5401)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 anchor="ctr"/>
                </a:tc>
              </a:tr>
              <a:tr h="516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методы исследования системы внешнего дыхания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 anchor="ctr"/>
                </a:tc>
              </a:tr>
              <a:tr h="41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методы исследования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 anchor="ctr"/>
                </a:tc>
              </a:tr>
              <a:tr h="41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Непрямая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фотооксигемометрия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пульсооксиметрия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45" marR="55045" marT="0" marB="0" anchor="ctr"/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H="1">
            <a:off x="3721100" y="3717032"/>
            <a:ext cx="1205667" cy="2684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774118" y="2564904"/>
            <a:ext cx="117665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794370" y="5085184"/>
            <a:ext cx="1206739" cy="167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715934" y="4283626"/>
            <a:ext cx="1227626" cy="364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3715934" y="3284984"/>
            <a:ext cx="1254235" cy="2353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794370" y="4869160"/>
            <a:ext cx="120673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7063871" y="633954"/>
            <a:ext cx="1835696" cy="3467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1800" b="1" dirty="0" smtClean="0">
                <a:latin typeface="Times New Roman" pitchFamily="18" charset="0"/>
              </a:rPr>
              <a:t>Ф68 табл.2006 </a:t>
            </a:r>
            <a:r>
              <a:rPr lang="ru-RU" altLang="ru-RU" sz="1800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20498" name="Рисунок 204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48" y="980727"/>
            <a:ext cx="893093" cy="893093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3794370" y="5877272"/>
            <a:ext cx="122698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6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787502128"/>
              </p:ext>
            </p:extLst>
          </p:nvPr>
        </p:nvGraphicFramePr>
        <p:xfrm>
          <a:off x="514672" y="720376"/>
          <a:ext cx="8521824" cy="5839303"/>
        </p:xfrm>
        <a:graphic>
          <a:graphicData uri="http://schemas.openxmlformats.org/drawingml/2006/table">
            <a:tbl>
              <a:tblPr/>
              <a:tblGrid>
                <a:gridCol w="4763062"/>
                <a:gridCol w="646054"/>
                <a:gridCol w="1359636"/>
                <a:gridCol w="1753072"/>
              </a:tblGrid>
              <a:tr h="2387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аппаратов и оборудования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 строки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из них: в отделениях анестезиологии-реанимации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Аппаратурное оснащение (указать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к-во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): электрокардиографы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43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Комплексы для дозированной физической нагрузки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из них: велоэргометры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Аппарат для ИВЛ, всего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из них: транспортные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       для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неинвазивной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вентиляции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Аппараты для наркоза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Мониторы глубины анестезии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Мониторы пациента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из них: транспортные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Мультигазмониторы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Дефибрилляторы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Аппараты ультразвуковой навигации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Шприцевые помпы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Инфузионные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насосы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Общее количество единиц аппаратуры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из них: в эксплуатации до 3-х лет включительно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3266" y="620688"/>
            <a:ext cx="2095500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Табл. 5404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8" name="Rectangle 605"/>
          <p:cNvSpPr>
            <a:spLocks noChangeArrowheads="1"/>
          </p:cNvSpPr>
          <p:nvPr/>
        </p:nvSpPr>
        <p:spPr bwMode="auto">
          <a:xfrm>
            <a:off x="237182" y="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Оснащение аппаратурой и оборудованием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1618" name="AutoShape 1"/>
          <p:cNvSpPr>
            <a:spLocks noChangeArrowheads="1"/>
          </p:cNvSpPr>
          <p:nvPr/>
        </p:nvSpPr>
        <p:spPr bwMode="auto">
          <a:xfrm>
            <a:off x="5867400" y="3789040"/>
            <a:ext cx="2895600" cy="2247424"/>
          </a:xfrm>
          <a:prstGeom prst="wedgeRoundRectCallout">
            <a:avLst>
              <a:gd name="adj1" fmla="val -45505"/>
              <a:gd name="adj2" fmla="val -16819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altLang="ru-RU" sz="1400" dirty="0"/>
              <a:t>Описывается оснащение аппаратурой функциональной диагностики из числа единиц оборудования, состоящих на балансе медицинской организации на 31 декабря отчетного года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3429000" y="2852936"/>
            <a:ext cx="3124200" cy="578882"/>
          </a:xfrm>
          <a:prstGeom prst="wedgeRoundRectCallout">
            <a:avLst>
              <a:gd name="adj1" fmla="val 72912"/>
              <a:gd name="adj2" fmla="val -137662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>
                <a:solidFill>
                  <a:schemeClr val="tx1"/>
                </a:solidFill>
              </a:rPr>
              <a:t>При наличии данных необходимо предоставить пояснение </a:t>
            </a:r>
          </a:p>
        </p:txBody>
      </p:sp>
    </p:spTree>
    <p:extLst>
      <p:ext uri="{BB962C8B-B14F-4D97-AF65-F5344CB8AC3E}">
        <p14:creationId xmlns:p14="http://schemas.microsoft.com/office/powerpoint/2010/main" val="20959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quarter" idx="10"/>
          </p:nvPr>
        </p:nvSpPr>
        <p:spPr>
          <a:xfrm>
            <a:off x="539552" y="1412776"/>
            <a:ext cx="8075735" cy="4608512"/>
          </a:xfrm>
        </p:spPr>
        <p:txBody>
          <a:bodyPr/>
          <a:lstStyle/>
          <a:p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В </a:t>
            </a:r>
            <a:r>
              <a:rPr lang="ru-RU" sz="1800" kern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ходе приема годового отчета будет  </a:t>
            </a: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проводиться </a:t>
            </a:r>
            <a:r>
              <a:rPr lang="ru-RU" sz="1800" b="1" kern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сверка</a:t>
            </a:r>
            <a:r>
              <a:rPr lang="ru-RU" sz="1800" kern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с данными по программе «</a:t>
            </a:r>
            <a:r>
              <a:rPr lang="ru-RU" sz="1800" b="1" kern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Столичное здравоохранение</a:t>
            </a:r>
            <a:r>
              <a:rPr lang="ru-RU" sz="1800" kern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» - </a:t>
            </a:r>
            <a:r>
              <a:rPr lang="ru-RU" sz="1800" kern="12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табл</a:t>
            </a:r>
            <a:r>
              <a:rPr lang="ru-RU" sz="1800" kern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2.4 пункты 96, 97, 98, 99, 100, 101, </a:t>
            </a: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147</a:t>
            </a:r>
          </a:p>
          <a:p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</a:t>
            </a:r>
          </a:p>
          <a:p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 соответствующими таблицами ф.№30 за 2017 год. При отклонении в данных более чем на 20%   необходимо предоставлять </a:t>
            </a:r>
            <a:r>
              <a:rPr lang="ru-RU" sz="1800" b="1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письменные пояснения</a:t>
            </a: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ВСЕ</a:t>
            </a:r>
          </a:p>
          <a:p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Расшифровки </a:t>
            </a:r>
            <a:r>
              <a:rPr lang="ru-RU" sz="1800" b="1" kern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строк «Прочие</a:t>
            </a:r>
            <a:r>
              <a:rPr lang="ru-RU" sz="1800" b="1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» </a:t>
            </a: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в таблицах 5100, 5111, 5113, 5115, 5119, 5125, 5402 должны быть предоставлены в пояснительных записках с </a:t>
            </a:r>
            <a:r>
              <a:rPr lang="ru-RU" sz="1800" b="1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цифровой расшифровкой </a:t>
            </a: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или по электронной почте в файле формата </a:t>
            </a:r>
            <a:r>
              <a:rPr lang="en-US" sz="1800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Excel</a:t>
            </a: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r>
              <a:rPr lang="ru-RU" sz="1800" kern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</a:t>
            </a:r>
            <a:endParaRPr lang="ru-RU" sz="1800" kern="12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При изменении  данных по тяжелой технике: КТ, МРТ, ПЭТ, различным </a:t>
            </a:r>
            <a:r>
              <a:rPr lang="ru-RU" sz="1800" kern="12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рентгенаппаратам</a:t>
            </a: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аппаратам лучевой терапии, необходимо предоставлять копии актов списания, передачи, пояснительных записок за подписью </a:t>
            </a:r>
            <a:r>
              <a:rPr lang="ru-RU" sz="1800" b="1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инженеро</a:t>
            </a: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в, обслуживающих тяжелую технику или </a:t>
            </a:r>
            <a:r>
              <a:rPr lang="ru-RU" sz="1800" b="1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гл. бухгалтера</a:t>
            </a: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  <a:endParaRPr lang="ru-RU" sz="1800" kern="1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строки и графы со словами 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ДРУГИЕ»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или 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ПРОЧИЕ»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необходимо расшифровывать в пояснительной записке, подписанной руководителем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подразделения  или организации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Сопоставление отчета по ра</a:t>
            </a:r>
            <a:r>
              <a:rPr lang="ru-RU" altLang="ru-RU" sz="18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зделу « Работа</a:t>
            </a:r>
            <a:r>
              <a:rPr lang="en-US" altLang="ru-RU" sz="18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altLang="ru-RU" sz="18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 диагностических отделений </a:t>
            </a:r>
            <a:r>
              <a:rPr lang="ru-RU" altLang="ru-RU" sz="18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(кабинетов)»</a:t>
            </a:r>
            <a:r>
              <a:rPr lang="en-US" altLang="ru-RU" sz="18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/>
            </a:r>
            <a:br>
              <a:rPr lang="en-US" altLang="ru-RU" sz="18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18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 с другими отчетными формами</a:t>
            </a:r>
            <a:endParaRPr lang="ru-RU" sz="18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</p:spPr>
        <p:txBody>
          <a:bodyPr>
            <a:normAutofit/>
          </a:bodyPr>
          <a:lstStyle/>
          <a:p>
            <a:pPr algn="ctr"/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Расшифровка «Прочих»</a:t>
            </a:r>
            <a:endParaRPr lang="ru-RU" sz="20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706592"/>
              </p:ext>
            </p:extLst>
          </p:nvPr>
        </p:nvGraphicFramePr>
        <p:xfrm>
          <a:off x="251520" y="1052736"/>
          <a:ext cx="8640956" cy="4631502"/>
        </p:xfrm>
        <a:graphic>
          <a:graphicData uri="http://schemas.openxmlformats.org/drawingml/2006/table">
            <a:tbl>
              <a:tblPr/>
              <a:tblGrid>
                <a:gridCol w="1728192"/>
                <a:gridCol w="329477"/>
                <a:gridCol w="174579"/>
                <a:gridCol w="526971"/>
                <a:gridCol w="265117"/>
                <a:gridCol w="289232"/>
                <a:gridCol w="430848"/>
                <a:gridCol w="161084"/>
                <a:gridCol w="591932"/>
                <a:gridCol w="591932"/>
                <a:gridCol w="591932"/>
                <a:gridCol w="591932"/>
                <a:gridCol w="591932"/>
                <a:gridCol w="591932"/>
                <a:gridCol w="591932"/>
                <a:gridCol w="591932"/>
              </a:tblGrid>
              <a:tr h="1748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ФФСН № 30 Таблица 5100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77">
                <a:tc gridSpan="2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77">
                <a:tc gridSpan="13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Строка 1.4 "Прочие органы и системы" расшифровка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77">
                <a:tc gridSpan="16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Медицинская организация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877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2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Наименования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/>
                      </a:r>
                      <a:b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органов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систем</a:t>
                      </a:r>
                      <a:b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/>
                      </a:r>
                      <a:b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№ строки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Всего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При них выполнено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Из общего числа исследований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стр.01 гр.3) проведено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Рентгеноскопий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/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Рентгенограмм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Флюорограмм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Томограмм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с контрастированием без ангиографий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 поликлинике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 дневном стационаре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на пленке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цифровых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на пленке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цифровых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прочих органов и систем: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48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6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РАЗДЕЛ  </a:t>
            </a:r>
            <a:r>
              <a:rPr lang="en-US" sz="2000" b="1" dirty="0">
                <a:solidFill>
                  <a:schemeClr val="bg1"/>
                </a:solidFill>
              </a:rPr>
              <a:t>VII</a:t>
            </a:r>
            <a:r>
              <a:rPr lang="ru-RU" sz="2000" b="1" dirty="0">
                <a:solidFill>
                  <a:schemeClr val="bg1"/>
                </a:solidFill>
              </a:rPr>
              <a:t>. ОСНАЩЕННОСТЬ КОМПЬЮТЕРНЫМ ОБОРУДОВАНИЕМ</a:t>
            </a:r>
            <a:endParaRPr lang="ru-RU" sz="20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682242"/>
              </p:ext>
            </p:extLst>
          </p:nvPr>
        </p:nvGraphicFramePr>
        <p:xfrm>
          <a:off x="294333" y="647715"/>
          <a:ext cx="8598148" cy="5704431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3881309"/>
                <a:gridCol w="306288"/>
                <a:gridCol w="428805"/>
                <a:gridCol w="813393"/>
                <a:gridCol w="963076"/>
                <a:gridCol w="857607"/>
                <a:gridCol w="796351"/>
                <a:gridCol w="551319"/>
              </a:tblGrid>
              <a:tr h="18626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устройств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стр.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том числе (из гр.3):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для административно-хозяйственной деятельности организации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для медицинского персонала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(для автоматизации лечебного процесса)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прочие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</a:tr>
              <a:tr h="553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80" baseline="0" dirty="0" smtClean="0">
                          <a:effectLst/>
                        </a:rPr>
                        <a:t>в </a:t>
                      </a:r>
                      <a:r>
                        <a:rPr lang="ru-RU" sz="1200" spc="-80" baseline="0" dirty="0">
                          <a:effectLst/>
                        </a:rPr>
                        <a:t>амбулаторных условиях</a:t>
                      </a:r>
                      <a:endParaRPr lang="ru-RU" sz="1200" spc="-8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80" baseline="0" dirty="0" smtClean="0">
                          <a:effectLst/>
                        </a:rPr>
                        <a:t>в </a:t>
                      </a:r>
                      <a:r>
                        <a:rPr lang="ru-RU" sz="1200" spc="-80" baseline="0" dirty="0">
                          <a:effectLst/>
                        </a:rPr>
                        <a:t>стационарных условиях</a:t>
                      </a:r>
                      <a:endParaRPr lang="ru-RU" sz="1200" spc="-8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80" baseline="0" dirty="0" smtClean="0">
                          <a:effectLst/>
                        </a:rPr>
                        <a:t>в </a:t>
                      </a:r>
                      <a:r>
                        <a:rPr lang="ru-RU" sz="1200" spc="-80" baseline="0" dirty="0">
                          <a:effectLst/>
                        </a:rPr>
                        <a:t>амбулаторных условиях</a:t>
                      </a:r>
                      <a:endParaRPr lang="ru-RU" sz="1200" spc="-8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80" baseline="0" dirty="0" smtClean="0">
                          <a:effectLst/>
                        </a:rPr>
                        <a:t>в </a:t>
                      </a:r>
                      <a:r>
                        <a:rPr lang="ru-RU" sz="1200" spc="-80" baseline="0" dirty="0">
                          <a:effectLst/>
                        </a:rPr>
                        <a:t>стационарных условиях</a:t>
                      </a:r>
                      <a:endParaRPr lang="ru-RU" sz="1200" spc="-8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</a:tr>
              <a:tr h="372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Персональные компьютеры (моноблоки, системные блоки, терминалы, </a:t>
                      </a:r>
                      <a:r>
                        <a:rPr lang="ru-RU" sz="1200" dirty="0" smtClean="0">
                          <a:effectLst/>
                        </a:rPr>
                        <a:t>ноутбуки, планшеты)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372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из них: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со сроком эксплуатации более 5 лет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37252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использующих  операционные системы семейства </a:t>
                      </a:r>
                      <a:r>
                        <a:rPr lang="en-US" sz="1200" dirty="0">
                          <a:effectLst/>
                        </a:rPr>
                        <a:t>Windows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2492" marR="52492" marT="0" marB="0" anchor="ctr"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37252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использующих  операционные системы отечественной разработки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52492" marR="52492" marT="0" marB="0" anchor="ctr"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2492" marR="52492" marT="0" marB="0" anchor="b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28887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использующих иные операционные системы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52492" marR="52492" marT="0" marB="0" anchor="ctr"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18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Серверное оборудование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288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из них со сроком эксплуатации более 5 лет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186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Печатающие устройства и МФУ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288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из них со сроком эксплуатации более 5 лет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74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АРМ, </a:t>
                      </a:r>
                      <a:r>
                        <a:rPr lang="ru-RU" sz="1200" dirty="0">
                          <a:effectLst/>
                        </a:rPr>
                        <a:t>подключенные к медицинской информационной системе медицинской организации или государственной информационной системе в сфере здравоохранения субъекта </a:t>
                      </a:r>
                      <a:r>
                        <a:rPr lang="ru-RU" sz="1200" dirty="0" smtClean="0">
                          <a:effectLst/>
                        </a:rPr>
                        <a:t>РФ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55878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них: автоматизированные рабочие места, подключенные к защищенной сети передачи данных субъекта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</a:tbl>
          </a:graphicData>
        </a:graphic>
      </p:graphicFrame>
      <p:sp>
        <p:nvSpPr>
          <p:cNvPr id="7" name="Правая фигурная скобка 6"/>
          <p:cNvSpPr/>
          <p:nvPr/>
        </p:nvSpPr>
        <p:spPr>
          <a:xfrm>
            <a:off x="4571733" y="3396391"/>
            <a:ext cx="371472" cy="792088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3623158"/>
            <a:ext cx="3312368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600" b="1" dirty="0" err="1"/>
              <a:t>Стр</a:t>
            </a:r>
            <a:r>
              <a:rPr lang="ru-RU" sz="1600" b="1" dirty="0"/>
              <a:t> 1=</a:t>
            </a:r>
            <a:r>
              <a:rPr lang="ru-RU" sz="1600" b="1" dirty="0" err="1"/>
              <a:t>стр</a:t>
            </a:r>
            <a:r>
              <a:rPr lang="ru-RU" sz="1600" b="1" dirty="0"/>
              <a:t> 1.2+стр 1.3+стр 1.4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37085" y="4437112"/>
            <a:ext cx="4278050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400" dirty="0"/>
              <a:t>В случае наличия на одном ПК нескольких ОС показываем преимущественно отечественную ОС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52776" y="5373216"/>
            <a:ext cx="4278050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400" dirty="0" smtClean="0"/>
              <a:t>АРМ – программно-технический комплекс, предназначенный для работы в МИС мед. организации или в ГИС в сфере здравоохранения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2420888"/>
            <a:ext cx="2943458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400" dirty="0" smtClean="0"/>
              <a:t>Медицинские организации особого типа  и санатории указывают компьютерное оснащение в графах 3 и  8</a:t>
            </a:r>
            <a:endParaRPr lang="ru-RU" sz="1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757469" y="2636912"/>
            <a:ext cx="783237" cy="153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163530" y="2636912"/>
            <a:ext cx="512926" cy="153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765175"/>
            <a:ext cx="2095500" cy="381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5300" b="1" dirty="0" smtClean="0">
                <a:latin typeface="Times New Roman" pitchFamily="18" charset="0"/>
              </a:rPr>
              <a:t>Табл. 7000</a:t>
            </a:r>
          </a:p>
          <a:p>
            <a:pPr marL="838200" indent="-838200"/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70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РАЗДЕЛ  </a:t>
            </a:r>
            <a:r>
              <a:rPr lang="en-US" sz="2000" b="1" dirty="0">
                <a:solidFill>
                  <a:schemeClr val="bg1"/>
                </a:solidFill>
              </a:rPr>
              <a:t>VII</a:t>
            </a:r>
            <a:r>
              <a:rPr lang="ru-RU" sz="2000" b="1" dirty="0">
                <a:solidFill>
                  <a:schemeClr val="bg1"/>
                </a:solidFill>
              </a:rPr>
              <a:t>. ОСНАЩЕННОСТЬ КОМПЬЮТЕРНЫМ ОБОРУДОВАНИЕМ</a:t>
            </a:r>
            <a:endParaRPr lang="ru-RU" sz="20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870739"/>
              </p:ext>
            </p:extLst>
          </p:nvPr>
        </p:nvGraphicFramePr>
        <p:xfrm>
          <a:off x="179511" y="960829"/>
          <a:ext cx="8784978" cy="5190390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3221158"/>
                <a:gridCol w="366041"/>
                <a:gridCol w="439248"/>
                <a:gridCol w="878499"/>
                <a:gridCol w="1244537"/>
                <a:gridCol w="1024914"/>
                <a:gridCol w="951707"/>
                <a:gridCol w="658874"/>
              </a:tblGrid>
              <a:tr h="16829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устройств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стр.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 (из гр.3):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для административно-хозяйственной деятельности организации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для медицинского персонала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(для автоматизации лечебного процесса)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прочие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</a:tr>
              <a:tr h="673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 </a:t>
                      </a:r>
                      <a:r>
                        <a:rPr lang="ru-RU" sz="1200" dirty="0">
                          <a:effectLst/>
                        </a:rPr>
                        <a:t>амбулаторных условиях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 </a:t>
                      </a:r>
                      <a:r>
                        <a:rPr lang="ru-RU" sz="1200" dirty="0">
                          <a:effectLst/>
                        </a:rPr>
                        <a:t>стационарных условиях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 </a:t>
                      </a:r>
                      <a:r>
                        <a:rPr lang="ru-RU" sz="1200" dirty="0">
                          <a:effectLst/>
                        </a:rPr>
                        <a:t>амбулаторных условиях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 </a:t>
                      </a:r>
                      <a:r>
                        <a:rPr lang="ru-RU" sz="1200" dirty="0">
                          <a:effectLst/>
                        </a:rPr>
                        <a:t>стационарных условиях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</a:tr>
              <a:tr h="336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точек подключения к сети Интернет по типам подключения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336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них: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коммутируемый (модемный)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3607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широкополосный доступ по технологии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xDSL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3177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оптоволокно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2492" marR="52492" marT="0" marB="0" anchor="b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3177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радиодоступ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2922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спутниковый канал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3227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VPN через сеть общего пользования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3532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скорости до 10 Мбит/с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3175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скорости от 10 Мбит/с до 100 Мбит/с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  <a:tr h="34801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скорости свыше 100 Мбит/с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2" marR="52492" marT="0" marB="0" anchor="b"/>
                </a:tc>
              </a:tr>
            </a:tbl>
          </a:graphicData>
        </a:graphic>
      </p:graphicFrame>
      <p:sp>
        <p:nvSpPr>
          <p:cNvPr id="7" name="Правая фигурная скобка 6"/>
          <p:cNvSpPr/>
          <p:nvPr/>
        </p:nvSpPr>
        <p:spPr>
          <a:xfrm>
            <a:off x="3791964" y="3325343"/>
            <a:ext cx="371472" cy="1620180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75494" y="3550658"/>
            <a:ext cx="4328953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600" b="1" dirty="0" smtClean="0"/>
              <a:t>Стр. 5= стр. 5.1+стр. 5.2+стр. 5.3+стр. 5.4+стр. 5.5+стр. 5.6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373216"/>
            <a:ext cx="3511003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600" b="1" dirty="0"/>
              <a:t>Стр. 5 = стр. </a:t>
            </a:r>
            <a:r>
              <a:rPr lang="ru-RU" sz="1600" b="1" dirty="0" smtClean="0"/>
              <a:t>5.7+стр</a:t>
            </a:r>
            <a:r>
              <a:rPr lang="ru-RU" sz="1600" b="1" dirty="0"/>
              <a:t>. </a:t>
            </a:r>
            <a:r>
              <a:rPr lang="ru-RU" sz="1600" b="1" dirty="0" smtClean="0"/>
              <a:t>5.8+стр</a:t>
            </a:r>
            <a:r>
              <a:rPr lang="ru-RU" sz="1600" b="1" dirty="0"/>
              <a:t>. </a:t>
            </a:r>
            <a:r>
              <a:rPr lang="ru-RU" sz="1600" b="1" dirty="0" smtClean="0"/>
              <a:t>5.9</a:t>
            </a:r>
            <a:endParaRPr lang="ru-RU" sz="1600" b="1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3803572" y="5157192"/>
            <a:ext cx="371472" cy="864096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579829"/>
            <a:ext cx="2095500" cy="381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5300" b="1" dirty="0" smtClean="0">
                <a:latin typeface="Times New Roman" pitchFamily="18" charset="0"/>
              </a:rPr>
              <a:t>Табл. 7000</a:t>
            </a:r>
          </a:p>
          <a:p>
            <a:pPr marL="838200" indent="-838200"/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РАЗДЕЛ  </a:t>
            </a:r>
            <a:r>
              <a:rPr lang="en-US" sz="2000" b="1" dirty="0">
                <a:solidFill>
                  <a:schemeClr val="bg1"/>
                </a:solidFill>
              </a:rPr>
              <a:t>VII</a:t>
            </a:r>
            <a:r>
              <a:rPr lang="ru-RU" sz="2000" b="1" dirty="0">
                <a:solidFill>
                  <a:schemeClr val="bg1"/>
                </a:solidFill>
              </a:rPr>
              <a:t>. ОСНАЩЕННОСТЬ КОМПЬЮТЕРНЫМ ОБОРУДОВАНИЕМ</a:t>
            </a:r>
            <a:endParaRPr lang="ru-RU" sz="20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747406"/>
            <a:ext cx="3511003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600" dirty="0" smtClean="0"/>
              <a:t>Главных бухгалтеров не указываем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777" y="836712"/>
            <a:ext cx="867645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Табл. (7002</a:t>
            </a:r>
            <a:r>
              <a:rPr lang="ru-RU" b="1" dirty="0"/>
              <a:t>)</a:t>
            </a: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dirty="0"/>
              <a:t>Число </a:t>
            </a:r>
            <a:r>
              <a:rPr lang="ru-RU" b="1" dirty="0"/>
              <a:t>медицинских работников</a:t>
            </a:r>
            <a:r>
              <a:rPr lang="ru-RU" dirty="0"/>
              <a:t>, работающих  в медицинской информационной системе или государственной информационной системе в сфере здравоохранения субъектов Российской Федерации, обеспеченных </a:t>
            </a:r>
            <a:r>
              <a:rPr lang="ru-RU" b="1" dirty="0"/>
              <a:t>усиленной квалифицированной электронной подписью </a:t>
            </a:r>
            <a:r>
              <a:rPr lang="ru-RU" dirty="0"/>
              <a:t>- всего 1 _______________, из них: врачей   2 __________,  </a:t>
            </a:r>
            <a:r>
              <a:rPr lang="ru-RU" dirty="0" smtClean="0"/>
              <a:t>среднего медицинского </a:t>
            </a:r>
            <a:r>
              <a:rPr lang="ru-RU" dirty="0"/>
              <a:t>персонала 3____________.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8023" y="2754634"/>
            <a:ext cx="4099209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600" dirty="0" smtClean="0"/>
              <a:t>ЭЦП используется для оформления электронных БЛ, электронных рецептов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 rot="10800000" flipV="1">
            <a:off x="315298" y="3339410"/>
            <a:ext cx="3671477" cy="24622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1= </a:t>
            </a:r>
            <a:r>
              <a:rPr lang="ru-RU" sz="16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2+ </a:t>
            </a:r>
            <a:r>
              <a:rPr lang="ru-RU" sz="16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587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quarter" idx="10"/>
          </p:nvPr>
        </p:nvSpPr>
        <p:spPr>
          <a:xfrm>
            <a:off x="539552" y="1052736"/>
            <a:ext cx="8075735" cy="4968552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расшифровывать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пояснительной записке, подписанной руководителем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подразделения  или организации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РАЗДЕЛ  </a:t>
            </a:r>
            <a:r>
              <a:rPr lang="en-US" sz="2000" b="1" dirty="0">
                <a:solidFill>
                  <a:schemeClr val="bg1"/>
                </a:solidFill>
              </a:rPr>
              <a:t>VII</a:t>
            </a:r>
            <a:r>
              <a:rPr lang="ru-RU" sz="2000" b="1" dirty="0">
                <a:solidFill>
                  <a:schemeClr val="bg1"/>
                </a:solidFill>
              </a:rPr>
              <a:t>. ОСНАЩЕННОСТЬ КОМПЬЮТЕРНЫМ ОБОРУДОВАНИЕМ</a:t>
            </a:r>
            <a:endParaRPr lang="ru-RU" sz="20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5887144"/>
            <a:ext cx="6696744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400" dirty="0" smtClean="0"/>
              <a:t>Интегрированная </a:t>
            </a:r>
            <a:r>
              <a:rPr lang="ru-RU" sz="1400" dirty="0" err="1" smtClean="0"/>
              <a:t>ЭМКарта</a:t>
            </a:r>
            <a:r>
              <a:rPr lang="ru-RU" sz="1400" dirty="0" smtClean="0"/>
              <a:t> с возможностью передачи данных на уровень города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14537"/>
              </p:ext>
            </p:extLst>
          </p:nvPr>
        </p:nvGraphicFramePr>
        <p:xfrm>
          <a:off x="313184" y="1555049"/>
          <a:ext cx="7715200" cy="417820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207742"/>
                <a:gridCol w="405042"/>
                <a:gridCol w="2102416"/>
              </a:tblGrid>
              <a:tr h="1146363">
                <a:tc>
                  <a:txBody>
                    <a:bodyPr/>
                    <a:lstStyle/>
                    <a:p>
                      <a:pPr marL="717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 централизованной подсистемы государственной информационной системы в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сфере здравоохранения субъекта </a:t>
                      </a:r>
                      <a:r>
                        <a:rPr lang="ru-RU" sz="900" dirty="0">
                          <a:effectLst/>
                        </a:rPr>
                        <a:t>Российской Федерации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</a:rPr>
                        <a:t>№ строки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</a:rPr>
                        <a:t>Количество автоматизированных рабочих мест, </a:t>
                      </a:r>
                      <a:r>
                        <a:rPr lang="ru-RU" sz="800">
                          <a:effectLst/>
                        </a:rPr>
                        <a:t>подключенных к государственной информационной системе в сфере здравоохранения субъекта Российской Федерации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</a:tr>
              <a:tr h="174868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b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b"/>
                </a:tc>
              </a:tr>
              <a:tr h="258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Управление скорой и неотложной медицинской помощью (в том числе санитарной авиации)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b"/>
                </a:tc>
              </a:tr>
              <a:tr h="258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Управление льготным лекарственным обеспечением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b"/>
                </a:tc>
              </a:tr>
              <a:tr h="258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Управление потоками пациентов (электронная регистратура)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b"/>
                </a:tc>
              </a:tr>
              <a:tr h="258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Интегрированная электронная медицинская карта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b"/>
                </a:tc>
              </a:tr>
              <a:tr h="258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Телемедицинские консультации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b"/>
                </a:tc>
              </a:tr>
              <a:tr h="258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Диагностические исследования (Центральный архив медицинских изображений)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b"/>
                </a:tc>
              </a:tr>
              <a:tr h="258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Лабораторные исследования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b"/>
                </a:tc>
              </a:tr>
              <a:tr h="1748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Организация оказания медицинской помощи больным онкологическими заболеваниями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b"/>
                </a:tc>
              </a:tr>
              <a:tr h="1748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Организация оказания медицинской помощи больным сердечно-сосудистыми заболеваниями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b"/>
                </a:tc>
              </a:tr>
              <a:tr h="349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Организация оказания медицинской помощи по профилям «Акушерство и гинекология» и  «Неонатология» (Мониторинг беременных)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b"/>
                </a:tc>
              </a:tr>
              <a:tr h="349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Организация оказания профилактической медицинской помощи (диспансеризация, диспансерное наблюдение, профилактические осмотры)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35" marR="59135" marT="0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7896" y="764704"/>
            <a:ext cx="856895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Характеристика автоматизации основных задач в медицинской организации</a:t>
            </a:r>
            <a:endParaRPr lang="ru-RU" dirty="0"/>
          </a:p>
          <a:p>
            <a:r>
              <a:rPr lang="ru-RU" b="1" dirty="0" smtClean="0"/>
              <a:t>Табл. (7003)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059832" y="3717032"/>
            <a:ext cx="1008112" cy="2170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59632" y="6237917"/>
            <a:ext cx="6696744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400" dirty="0" smtClean="0"/>
              <a:t>ЦАМИ не медицинской организации, а субъекта, т.е. г. </a:t>
            </a:r>
            <a:r>
              <a:rPr lang="ru-RU" sz="1400" dirty="0"/>
              <a:t>М</a:t>
            </a:r>
            <a:r>
              <a:rPr lang="ru-RU" sz="1400" dirty="0" smtClean="0"/>
              <a:t>осквы</a:t>
            </a:r>
            <a:endParaRPr lang="ru-RU" sz="1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968316" y="4293097"/>
            <a:ext cx="504056" cy="19448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3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Times New Roman" pitchFamily="18" charset="0"/>
              </a:rPr>
              <a:t>При заполнении раздела </a:t>
            </a:r>
            <a:r>
              <a:rPr lang="en-US" altLang="ru-RU" b="1" dirty="0">
                <a:latin typeface="Times New Roman" pitchFamily="18" charset="0"/>
              </a:rPr>
              <a:t>VI </a:t>
            </a:r>
            <a:r>
              <a:rPr lang="ru-RU" altLang="ru-RU" b="1" dirty="0">
                <a:latin typeface="Times New Roman" pitchFamily="18" charset="0"/>
              </a:rPr>
              <a:t>«Работа диагностических отделений (кабинетов)» ФФСН №30 следует иметь в виду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4704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Таблицы данного раздела заполняют в медицинских организациях, имеющих соответствующие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диагностические службы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Сюда включают сведения об исследованиях, проведенных только в отделениях (кабинетах)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данной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медицинской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организации.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Сюда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включаются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сведения об анализах и исследованиях, проведенных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других организациях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пациентам,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прикрепленным к данной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организацией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Если диагностические отделения данной организации оказывают помощь не только своим пациентам, но и пациентам направленным другими организациями, в сведения о работе диагностического отделения включается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весь объем проведенной работы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независимо от того, каким пациентам была оказана помощь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Таблицы данного раздела заполняются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полным объемом данных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 определенному виду диагностики или лечебных манипуляций, выполняемых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во всех структурных подразделениях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организации,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 том числе и в филиалах, согласно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учетным журналам</a:t>
            </a:r>
          </a:p>
        </p:txBody>
      </p:sp>
    </p:spTree>
    <p:extLst>
      <p:ext uri="{BB962C8B-B14F-4D97-AF65-F5344CB8AC3E}">
        <p14:creationId xmlns:p14="http://schemas.microsoft.com/office/powerpoint/2010/main" val="21858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quarter" idx="10"/>
          </p:nvPr>
        </p:nvSpPr>
        <p:spPr>
          <a:xfrm>
            <a:off x="539552" y="1052736"/>
            <a:ext cx="8075735" cy="4968552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расшифровывать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пояснительной записке, подписанной руководителем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подразделения  или организации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РАЗДЕЛ  </a:t>
            </a:r>
            <a:r>
              <a:rPr lang="en-US" sz="2000" b="1" dirty="0">
                <a:solidFill>
                  <a:schemeClr val="bg1"/>
                </a:solidFill>
              </a:rPr>
              <a:t>VII</a:t>
            </a:r>
            <a:r>
              <a:rPr lang="ru-RU" sz="2000" b="1" dirty="0">
                <a:solidFill>
                  <a:schemeClr val="bg1"/>
                </a:solidFill>
              </a:rPr>
              <a:t>. ОСНАЩЕННОСТЬ КОМПЬЮТЕРНЫМ ОБОРУДОВАНИЕМ</a:t>
            </a:r>
            <a:endParaRPr lang="ru-RU" sz="20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5887144"/>
            <a:ext cx="6696744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400" dirty="0" smtClean="0"/>
              <a:t>Интегрированная </a:t>
            </a:r>
            <a:r>
              <a:rPr lang="ru-RU" sz="1400" dirty="0" err="1" smtClean="0"/>
              <a:t>ЭМКарта</a:t>
            </a:r>
            <a:r>
              <a:rPr lang="ru-RU" sz="1400" dirty="0" smtClean="0"/>
              <a:t> с возможностью передачи данных на уровень РФ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7557" y="548680"/>
            <a:ext cx="8568952" cy="61555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Сведения о применении телемедицинских технологий при оказании медицинской </a:t>
            </a:r>
            <a:r>
              <a:rPr lang="ru-RU" sz="1600" b="1" dirty="0" smtClean="0"/>
              <a:t>помощи</a:t>
            </a:r>
          </a:p>
          <a:p>
            <a:r>
              <a:rPr lang="ru-RU" sz="1600" b="1" dirty="0" smtClean="0"/>
              <a:t>Табл. 7004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6391805"/>
            <a:ext cx="5976664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400" dirty="0"/>
              <a:t>З</a:t>
            </a:r>
            <a:r>
              <a:rPr lang="ru-RU" sz="1400" dirty="0" smtClean="0"/>
              <a:t>аполняет медицинская организация, которая </a:t>
            </a:r>
            <a:r>
              <a:rPr lang="ru-RU" sz="1600" b="1" dirty="0" smtClean="0">
                <a:solidFill>
                  <a:srgbClr val="FF0000"/>
                </a:solidFill>
              </a:rPr>
              <a:t>консультирует!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90346"/>
              </p:ext>
            </p:extLst>
          </p:nvPr>
        </p:nvGraphicFramePr>
        <p:xfrm>
          <a:off x="179512" y="1164236"/>
          <a:ext cx="8568951" cy="50924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536504"/>
                <a:gridCol w="432048"/>
                <a:gridCol w="480454"/>
                <a:gridCol w="952231"/>
                <a:gridCol w="789752"/>
                <a:gridCol w="732574"/>
                <a:gridCol w="645388"/>
              </a:tblGrid>
              <a:tr h="1880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строки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том числе: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 счет средств ОМС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</a:tr>
              <a:tr h="363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плановых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неотложных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экстренных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</a:tr>
              <a:tr h="363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проведенных консультаций с применением телемедицинских технологий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</a:tr>
              <a:tr h="363284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из них количество проведенных консилиумов врачей с применением телемедицинских технологий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</a:tr>
              <a:tr h="908211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 них количество проведенных консилиумов врачей с применением телемедицинских технологий, по результатам которой проведена госпитализация пациентов или осуществлен перевод пациента в другое медицинское учреждение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1.1.1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</a:tr>
              <a:tr h="363284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 них в режиме реального времени с применением </a:t>
                      </a:r>
                    </a:p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видеоконференцсвязи (из строки 1.1)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1.1.2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</a:tr>
              <a:tr h="363284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 них количество проведенных консультаций пациентов с применением телемедицинских технологий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</a:tr>
              <a:tr h="544927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 них количество проведенных консультаций пациентов с применением телемедицинских технологий, по результатам которой проведена госпитализация пациентов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1.2.1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</a:tr>
              <a:tr h="363284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 них в режиме реального времени с применением </a:t>
                      </a:r>
                    </a:p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видеоконференцсвязи (из строки 1.2)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1.2.2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</a:tr>
              <a:tr h="544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пациентов находившихся на дистанционном наблюдении за состоянием здоровья с применением телемедицинских технологий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</a:tr>
              <a:tr h="544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проведенных консультаций с применением телемедицинских технологий в целях вынесения заключения по результатам диагностических исследований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5" marR="58725" marT="0" marB="0"/>
                </a:tc>
              </a:tr>
            </a:tbl>
          </a:graphicData>
        </a:graphic>
      </p:graphicFrame>
      <p:sp>
        <p:nvSpPr>
          <p:cNvPr id="7" name="Правая фигурная скобка 6"/>
          <p:cNvSpPr/>
          <p:nvPr/>
        </p:nvSpPr>
        <p:spPr>
          <a:xfrm rot="5400000">
            <a:off x="6726524" y="1418492"/>
            <a:ext cx="371472" cy="165618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87135" y="2611048"/>
            <a:ext cx="225025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400" dirty="0" smtClean="0"/>
              <a:t>Графа 3 = гр. 4 + гр. 5 + гр. 6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31494" y="3717032"/>
            <a:ext cx="225025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400" dirty="0" smtClean="0"/>
              <a:t>Строка 1 = стр.1.1 + стр.1.2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31494" y="4365104"/>
            <a:ext cx="225025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400" dirty="0" smtClean="0"/>
              <a:t>Графа 3 </a:t>
            </a:r>
            <a:r>
              <a:rPr lang="en-US" sz="1400" dirty="0" smtClean="0"/>
              <a:t>&gt;= </a:t>
            </a:r>
            <a:r>
              <a:rPr lang="ru-RU" sz="1400" dirty="0" smtClean="0"/>
              <a:t>гр. 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252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50984" y="2908"/>
            <a:ext cx="8075735" cy="472223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СПАСИБО ЗА ВНИМАНИЕ!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244334"/>
            <a:ext cx="6097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(499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249-74-76, 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ilyukhinaTP@zdrav.mos.ru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14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2038" y="0"/>
            <a:ext cx="8081962" cy="50323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Основные учетные формы для лучевых исследований: 050/у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964488" cy="570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5" y="33338"/>
            <a:ext cx="8569325" cy="50323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Основные учетные формы для лучевых исследований: 039-5/у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1" y="692696"/>
            <a:ext cx="8568953" cy="56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7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3"/>
          <p:cNvSpPr txBox="1">
            <a:spLocks noChangeArrowheads="1"/>
          </p:cNvSpPr>
          <p:nvPr/>
        </p:nvSpPr>
        <p:spPr bwMode="auto">
          <a:xfrm>
            <a:off x="179512" y="764704"/>
            <a:ext cx="885698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1800" b="1" dirty="0" smtClean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schemeClr val="bg1"/>
                </a:solidFill>
              </a:rPr>
              <a:t>При заполнении раздела </a:t>
            </a:r>
            <a:r>
              <a:rPr lang="en-US" altLang="ru-RU" sz="1800" b="1" dirty="0" smtClean="0">
                <a:solidFill>
                  <a:schemeClr val="bg1"/>
                </a:solidFill>
              </a:rPr>
              <a:t>VI 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«Работа диагностических отделений (кабинетов)» ФФСН №30 следует иметь в виду</a:t>
            </a:r>
            <a:endParaRPr lang="ru-RU" altLang="ru-RU" sz="1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rgbClr val="000000"/>
                </a:solidFill>
                <a:cs typeface="Times New Roman" pitchFamily="18" charset="0"/>
              </a:rPr>
              <a:t>Рентгенологическое 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исследование пациенту может состоять из просвечивания, одной или нескольких рентгенограмм, </a:t>
            </a:r>
            <a:r>
              <a:rPr lang="ru-RU" altLang="ru-RU" sz="1800" dirty="0" err="1" smtClean="0">
                <a:solidFill>
                  <a:srgbClr val="000000"/>
                </a:solidFill>
                <a:cs typeface="Times New Roman" pitchFamily="18" charset="0"/>
              </a:rPr>
              <a:t>флюорограмм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, может состоять из каждого способа в отдельности или в сочетании их друг с другом. В связи с этим, числа, показываемые в графах 4-9 по соответствующим строкам в сумме, могут превышать числа в графе 3, но не могут быть меньше их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/>
              <a:t>Примечание</a:t>
            </a:r>
            <a:r>
              <a:rPr lang="ru-RU" altLang="ru-RU" sz="1800" b="1" dirty="0"/>
              <a:t>: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sz="1800" b="1" dirty="0" smtClean="0">
                <a:solidFill>
                  <a:srgbClr val="000000"/>
                </a:solidFill>
              </a:rPr>
              <a:t> для </a:t>
            </a:r>
            <a:r>
              <a:rPr lang="ru-RU" altLang="ru-RU" sz="1800" b="1" dirty="0">
                <a:solidFill>
                  <a:srgbClr val="000000"/>
                </a:solidFill>
              </a:rPr>
              <a:t>всех видов </a:t>
            </a: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</a:rPr>
              <a:t>цифровой</a:t>
            </a:r>
            <a:r>
              <a:rPr lang="ru-RU" altLang="ru-RU" sz="1800" b="1" dirty="0">
                <a:solidFill>
                  <a:srgbClr val="000000"/>
                </a:solidFill>
              </a:rPr>
              <a:t> рентгенографии одним снимком считается однократная или серийная экспозиция, выполненная  в одной проекции, независимо от формы последующего сохранения изображения (электронный носитель, </a:t>
            </a:r>
            <a:r>
              <a:rPr lang="ru-RU" altLang="ru-RU" sz="1800" b="1" dirty="0" err="1">
                <a:solidFill>
                  <a:srgbClr val="000000"/>
                </a:solidFill>
              </a:rPr>
              <a:t>мультиформатная</a:t>
            </a:r>
            <a:r>
              <a:rPr lang="ru-RU" altLang="ru-RU" sz="1800" b="1" dirty="0">
                <a:solidFill>
                  <a:srgbClr val="000000"/>
                </a:solidFill>
              </a:rPr>
              <a:t> пленка, бумажная копия и др.) </a:t>
            </a:r>
            <a:endParaRPr lang="ru-RU" altLang="ru-RU" sz="1800" b="1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sz="18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800" b="1" dirty="0" smtClean="0"/>
              <a:t>в </a:t>
            </a:r>
            <a:r>
              <a:rPr lang="ru-RU" altLang="ru-RU" sz="1800" b="1" dirty="0"/>
              <a:t>рамках корректного учета медицинских диагностических рентгенологических процедур 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</a:rPr>
              <a:t>в стоматологии </a:t>
            </a:r>
            <a:r>
              <a:rPr lang="ru-RU" altLang="ru-RU" sz="1800" b="1" dirty="0"/>
              <a:t>важно четко разделять понятия «исследование» и «процедура». Под исследованием понимается полный цикл исследования определенной анатомической зоны пациента, которая может включать несколько процедур различного вида: например, стоматологическая рентгенограмма может включать две и более рентгенографические процедуры (т.е. снимки). Под процедурой понимается разовое просвечивание одной анатомической области (один снимок).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sz="1800" b="1" dirty="0" smtClean="0">
                <a:solidFill>
                  <a:srgbClr val="000000"/>
                </a:solidFill>
              </a:rPr>
              <a:t>при </a:t>
            </a:r>
            <a:r>
              <a:rPr lang="ru-RU" altLang="ru-RU" sz="1800" b="1" dirty="0">
                <a:solidFill>
                  <a:srgbClr val="000000"/>
                </a:solidFill>
              </a:rPr>
              <a:t>рентгеновской 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</a:rPr>
              <a:t>компьютерной или магнитно-резонансной томографии </a:t>
            </a:r>
            <a:r>
              <a:rPr lang="ru-RU" altLang="ru-RU" sz="1800" b="1" dirty="0">
                <a:solidFill>
                  <a:srgbClr val="000000"/>
                </a:solidFill>
              </a:rPr>
              <a:t>учитывается 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</a:rPr>
              <a:t>только число исследований </a:t>
            </a:r>
            <a:r>
              <a:rPr lang="ru-RU" altLang="ru-RU" sz="1800" b="1" dirty="0">
                <a:solidFill>
                  <a:srgbClr val="000000"/>
                </a:solidFill>
              </a:rPr>
              <a:t>в соответствии с утвержденным перечнем лучевых методов исследования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17526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5100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721100" y="1206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44" name="Rectangle 605"/>
          <p:cNvSpPr>
            <a:spLocks noChangeArrowheads="1"/>
          </p:cNvSpPr>
          <p:nvPr/>
        </p:nvSpPr>
        <p:spPr bwMode="auto">
          <a:xfrm>
            <a:off x="228600" y="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Рентгенодиагностические исследования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</a:rPr>
              <a:t>(без профилактических исследований)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10488" name="Group 2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803548"/>
              </p:ext>
            </p:extLst>
          </p:nvPr>
        </p:nvGraphicFramePr>
        <p:xfrm>
          <a:off x="152400" y="914401"/>
          <a:ext cx="8839200" cy="5362225"/>
        </p:xfrm>
        <a:graphic>
          <a:graphicData uri="http://schemas.openxmlformats.org/drawingml/2006/table">
            <a:tbl>
              <a:tblPr/>
              <a:tblGrid>
                <a:gridCol w="2946400"/>
                <a:gridCol w="492125"/>
                <a:gridCol w="477019"/>
                <a:gridCol w="667569"/>
                <a:gridCol w="512762"/>
                <a:gridCol w="471488"/>
                <a:gridCol w="511175"/>
                <a:gridCol w="461962"/>
                <a:gridCol w="457200"/>
                <a:gridCol w="695325"/>
                <a:gridCol w="504825"/>
                <a:gridCol w="641350"/>
              </a:tblGrid>
              <a:tr h="5689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 них выполнено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общего числа исследований (стр.01, гр.3) проведено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6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органов и систем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Рентге-носкопий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Флюорограмм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Томо-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 контра-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поли-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дневном стационаре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циф-ровых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циф-ровых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стированием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*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клинике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1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Рентгенодиагностические  исследования - всего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1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 (стр.1): органов грудной клетки</a:t>
                      </a:r>
                    </a:p>
                  </a:txBody>
                  <a:tcPr marL="110054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1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органов пищеварения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пищевода, желудка и тонкой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1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ободочной и прямой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1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костно-суставной системы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шейного и грудного отдела позвоночника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поясничного и крестцового отдела позвоночника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1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прочих органов и систем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черепа и челюстно-лицевой области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1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из них зубов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1.4.1.1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1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почек и  мочевыводящих путей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1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молочных желез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1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*  без ангиографий, с  любым видом контрастного вещества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52400" y="29718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" name="Rectangle 453"/>
          <p:cNvSpPr>
            <a:spLocks noChangeArrowheads="1"/>
          </p:cNvSpPr>
          <p:nvPr/>
        </p:nvSpPr>
        <p:spPr bwMode="auto">
          <a:xfrm>
            <a:off x="3657600" y="2514600"/>
            <a:ext cx="5257800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  <a:extLst/>
        </p:spPr>
        <p:txBody>
          <a:bodyPr wrap="square">
            <a:spAutoFit/>
          </a:bodyPr>
          <a:lstStyle/>
          <a:p>
            <a:pPr marL="342900" indent="-342900"/>
            <a:r>
              <a:rPr lang="ru-RU" altLang="ru-RU" sz="1600" dirty="0"/>
              <a:t>Включаются рентгенологические диагностические исследования за исключением: профилактических (таб. 5114), </a:t>
            </a:r>
            <a:r>
              <a:rPr lang="ru-RU" altLang="ru-RU" sz="1600" dirty="0" smtClean="0"/>
              <a:t>интервенционных, хирургических </a:t>
            </a:r>
            <a:r>
              <a:rPr lang="ru-RU" altLang="ru-RU" sz="1600" dirty="0"/>
              <a:t>(таб. 5111) и компьютерно-</a:t>
            </a:r>
            <a:r>
              <a:rPr lang="ru-RU" altLang="ru-RU" sz="1600" dirty="0" err="1"/>
              <a:t>томографических</a:t>
            </a:r>
            <a:r>
              <a:rPr lang="ru-RU" altLang="ru-RU" sz="1600" dirty="0"/>
              <a:t> исследований (таб. 5113)</a:t>
            </a:r>
          </a:p>
        </p:txBody>
      </p:sp>
      <p:sp>
        <p:nvSpPr>
          <p:cNvPr id="3" name="Rectangle 453"/>
          <p:cNvSpPr txBox="1">
            <a:spLocks noChangeArrowheads="1"/>
          </p:cNvSpPr>
          <p:nvPr/>
        </p:nvSpPr>
        <p:spPr bwMode="auto">
          <a:xfrm>
            <a:off x="3657599" y="4046571"/>
            <a:ext cx="5244161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600"/>
            </a:lvl1pPr>
          </a:lstStyle>
          <a:p>
            <a:r>
              <a:rPr lang="ru-RU" altLang="ru-RU" dirty="0"/>
              <a:t>Строка 1 должна быть равна сумме строк 1.1+1.2+1.3+1.4</a:t>
            </a:r>
          </a:p>
        </p:txBody>
      </p:sp>
      <p:sp>
        <p:nvSpPr>
          <p:cNvPr id="2" name="Rectangle 453"/>
          <p:cNvSpPr txBox="1">
            <a:spLocks noChangeArrowheads="1"/>
          </p:cNvSpPr>
          <p:nvPr/>
        </p:nvSpPr>
        <p:spPr bwMode="auto">
          <a:xfrm>
            <a:off x="3643961" y="4498428"/>
            <a:ext cx="5257800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600"/>
            </a:lvl1pPr>
          </a:lstStyle>
          <a:p>
            <a:r>
              <a:rPr lang="ru-RU" altLang="ru-RU" dirty="0"/>
              <a:t>Графа 3 может быть больше суммы граф 11+12 за счет исследований, выполненных пациентам, получавшим медицинскую помощь в стационарных условиях</a:t>
            </a:r>
          </a:p>
        </p:txBody>
      </p:sp>
      <p:sp>
        <p:nvSpPr>
          <p:cNvPr id="4" name="Rectangle 453"/>
          <p:cNvSpPr txBox="1">
            <a:spLocks noChangeArrowheads="1"/>
          </p:cNvSpPr>
          <p:nvPr/>
        </p:nvSpPr>
        <p:spPr bwMode="auto">
          <a:xfrm>
            <a:off x="3657600" y="5517232"/>
            <a:ext cx="5244160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defRPr sz="1600"/>
            </a:lvl1pPr>
          </a:lstStyle>
          <a:p>
            <a:r>
              <a:rPr lang="ru-RU" altLang="ru-RU" dirty="0"/>
              <a:t>Для амбулаторных организаций графа 3 равна  сумме граф 11+12</a:t>
            </a:r>
          </a:p>
        </p:txBody>
      </p:sp>
    </p:spTree>
    <p:extLst>
      <p:ext uri="{BB962C8B-B14F-4D97-AF65-F5344CB8AC3E}">
        <p14:creationId xmlns:p14="http://schemas.microsoft.com/office/powerpoint/2010/main" val="9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12846</TotalTime>
  <Words>7451</Words>
  <Application>Microsoft Office PowerPoint</Application>
  <PresentationFormat>Экран (4:3)</PresentationFormat>
  <Paragraphs>3637</Paragraphs>
  <Slides>51</Slides>
  <Notes>51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Презентация PowerPoint</vt:lpstr>
      <vt:lpstr>Презентация PowerPoint</vt:lpstr>
      <vt:lpstr>Презентация PowerPoint</vt:lpstr>
      <vt:lpstr>Взаимосвязь таблиц формы №30</vt:lpstr>
      <vt:lpstr>Презентация PowerPoint</vt:lpstr>
      <vt:lpstr>Основные учетные формы для лучевых исследований: 050/у</vt:lpstr>
      <vt:lpstr>Основные учетные формы для лучевых исследований: 039-5/у</vt:lpstr>
      <vt:lpstr>Презентация PowerPoint</vt:lpstr>
      <vt:lpstr>Таблица 5100 </vt:lpstr>
      <vt:lpstr>Таблица 5100 </vt:lpstr>
      <vt:lpstr>Таблица 5100 </vt:lpstr>
      <vt:lpstr>Таблица 5100 </vt:lpstr>
      <vt:lpstr>«Рентгенохирургия, рентгеноэндоваскулярные диагностика и лечение»</vt:lpstr>
      <vt:lpstr>Таблица 5113 </vt:lpstr>
      <vt:lpstr>Презентация PowerPoint</vt:lpstr>
      <vt:lpstr>Таблица 5114 </vt:lpstr>
      <vt:lpstr>Таблица 5114 </vt:lpstr>
      <vt:lpstr>Таблица 5115 </vt:lpstr>
      <vt:lpstr>Таблица 5115 </vt:lpstr>
      <vt:lpstr>Таблица 5115 </vt:lpstr>
      <vt:lpstr>Таблица 5117 </vt:lpstr>
      <vt:lpstr>Таблица 5117 </vt:lpstr>
      <vt:lpstr>Таблица 5117 </vt:lpstr>
      <vt:lpstr>Таблица 5117 </vt:lpstr>
      <vt:lpstr>Таблица 5118 </vt:lpstr>
      <vt:lpstr>Таблица 4201 </vt:lpstr>
      <vt:lpstr>Таблица 4201 </vt:lpstr>
      <vt:lpstr>Таблица 5119 </vt:lpstr>
      <vt:lpstr>Таблица 5120 </vt:lpstr>
      <vt:lpstr>Дополнительные строки</vt:lpstr>
      <vt:lpstr>Деятельность эндоскопических отделений (кабинетов)</vt:lpstr>
      <vt:lpstr>Деятельность эндоскопических отделений (кабинетов)</vt:lpstr>
      <vt:lpstr>Деятельность эндоскопических отделений (кабинетов)</vt:lpstr>
      <vt:lpstr>Деятельность эндоскопических отделений (кабинетов)</vt:lpstr>
      <vt:lpstr>Аппараты и оборудование эндоскопических отделений (кабинетов)</vt:lpstr>
      <vt:lpstr>Пояснения по заполнению таблиц 5125 и 5126</vt:lpstr>
      <vt:lpstr>Табл. 5401 </vt:lpstr>
      <vt:lpstr>Табл. 5401 </vt:lpstr>
      <vt:lpstr>Презентация PowerPoint</vt:lpstr>
      <vt:lpstr>Табл. 5402 </vt:lpstr>
      <vt:lpstr>Табл. 5402 </vt:lpstr>
      <vt:lpstr>Ф30 табл.5402 </vt:lpstr>
      <vt:lpstr>Табл. 5404 </vt:lpstr>
      <vt:lpstr>Сопоставление отчета по разделу « Работа  диагностических отделений (кабинетов)»  с другими отчетными формами</vt:lpstr>
      <vt:lpstr>Расшифровка «Прочих»</vt:lpstr>
      <vt:lpstr>РАЗДЕЛ  VII. ОСНАЩЕННОСТЬ КОМПЬЮТЕРНЫМ ОБОРУДОВАНИЕМ</vt:lpstr>
      <vt:lpstr>РАЗДЕЛ  VII. ОСНАЩЕННОСТЬ КОМПЬЮТЕРНЫМ ОБОРУДОВАНИЕМ</vt:lpstr>
      <vt:lpstr>РАЗДЕЛ  VII. ОСНАЩЕННОСТЬ КОМПЬЮТЕРНЫМ ОБОРУДОВАНИЕМ</vt:lpstr>
      <vt:lpstr>РАЗДЕЛ  VII. ОСНАЩЕННОСТЬ КОМПЬЮТЕРНЫМ ОБОРУДОВАНИЕМ</vt:lpstr>
      <vt:lpstr>РАЗДЕЛ  VII. ОСНАЩЕННОСТЬ КОМПЬЮТЕРНЫМ ОБОРУДОВАНИЕМ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VI. Работа диагностических отделений (кабинетов)</dc:title>
  <dc:creator>Stat_u703</dc:creator>
  <cp:lastModifiedBy>Stat_u703</cp:lastModifiedBy>
  <cp:revision>742</cp:revision>
  <cp:lastPrinted>2018-12-06T08:56:32Z</cp:lastPrinted>
  <dcterms:modified xsi:type="dcterms:W3CDTF">2019-01-16T08:42:16Z</dcterms:modified>
</cp:coreProperties>
</file>