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7" r:id="rId1"/>
  </p:sldMasterIdLst>
  <p:notesMasterIdLst>
    <p:notesMasterId r:id="rId13"/>
  </p:notesMasterIdLst>
  <p:sldIdLst>
    <p:sldId id="524" r:id="rId2"/>
    <p:sldId id="566" r:id="rId3"/>
    <p:sldId id="567" r:id="rId4"/>
    <p:sldId id="572" r:id="rId5"/>
    <p:sldId id="574" r:id="rId6"/>
    <p:sldId id="573" r:id="rId7"/>
    <p:sldId id="568" r:id="rId8"/>
    <p:sldId id="571" r:id="rId9"/>
    <p:sldId id="570" r:id="rId10"/>
    <p:sldId id="575" r:id="rId11"/>
    <p:sldId id="534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5" userDrawn="1">
          <p15:clr>
            <a:srgbClr val="A4A3A4"/>
          </p15:clr>
        </p15:guide>
        <p15:guide id="4" pos="5375" userDrawn="1">
          <p15:clr>
            <a:srgbClr val="A4A3A4"/>
          </p15:clr>
        </p15:guide>
        <p15:guide id="5" orient="horz" pos="527" userDrawn="1">
          <p15:clr>
            <a:srgbClr val="A4A3A4"/>
          </p15:clr>
        </p15:guide>
        <p15:guide id="6" orient="horz" pos="37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207"/>
    <a:srgbClr val="008A3E"/>
    <a:srgbClr val="E46C0A"/>
    <a:srgbClr val="2F4858"/>
    <a:srgbClr val="CF161F"/>
    <a:srgbClr val="DBEEF4"/>
    <a:srgbClr val="91581F"/>
    <a:srgbClr val="F2F2F2"/>
    <a:srgbClr val="CDFFE4"/>
    <a:srgbClr val="65F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03" autoAdjust="0"/>
    <p:restoredTop sz="94681" autoAdjust="0"/>
  </p:normalViewPr>
  <p:slideViewPr>
    <p:cSldViewPr showGuides="1">
      <p:cViewPr>
        <p:scale>
          <a:sx n="118" d="100"/>
          <a:sy n="118" d="100"/>
        </p:scale>
        <p:origin x="-1620" y="-48"/>
      </p:cViewPr>
      <p:guideLst>
        <p:guide orient="horz" pos="2160"/>
        <p:guide orient="horz" pos="527"/>
        <p:guide orient="horz" pos="3793"/>
        <p:guide pos="2880"/>
        <p:guide pos="385"/>
        <p:guide pos="53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0CDBB1E-65A2-4163-8267-BCACDC72520C}" type="datetimeFigureOut">
              <a:rPr lang="ru-RU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F10832-F852-4EEB-99B4-EB8B17E10D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99039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2699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/>
          </a:blip>
          <a:srcRect t="28371" b="64504"/>
          <a:stretch/>
        </p:blipFill>
        <p:spPr>
          <a:xfrm>
            <a:off x="-3" y="-1"/>
            <a:ext cx="9144002" cy="705801"/>
          </a:xfrm>
          <a:prstGeom prst="rect">
            <a:avLst/>
          </a:prstGeom>
          <a:effectLst>
            <a:innerShdw blurRad="63500" dist="50800" dir="5400000">
              <a:prstClr val="black">
                <a:alpha val="27000"/>
              </a:prstClr>
            </a:innerShdw>
          </a:effectLst>
        </p:spPr>
      </p:pic>
      <p:sp>
        <p:nvSpPr>
          <p:cNvPr id="4" name="Прямоугольник 3"/>
          <p:cNvSpPr/>
          <p:nvPr userDrawn="1"/>
        </p:nvSpPr>
        <p:spPr>
          <a:xfrm>
            <a:off x="0" y="6152200"/>
            <a:ext cx="9144000" cy="6002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14300">
              <a:prstClr val="black">
                <a:alpha val="1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-1" y="-1"/>
            <a:ext cx="9144001" cy="7058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151563"/>
            <a:ext cx="422275" cy="60166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8" name="Группа 16"/>
          <p:cNvGrpSpPr>
            <a:grpSpLocks/>
          </p:cNvGrpSpPr>
          <p:nvPr userDrawn="1"/>
        </p:nvGrpSpPr>
        <p:grpSpPr bwMode="auto">
          <a:xfrm>
            <a:off x="0" y="6224588"/>
            <a:ext cx="422275" cy="457200"/>
            <a:chOff x="4523662" y="756799"/>
            <a:chExt cx="858676" cy="858677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4523662" y="756799"/>
              <a:ext cx="858676" cy="85867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0" name="Изображение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7993" y="889453"/>
              <a:ext cx="590017" cy="590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Прямоугольник 10"/>
          <p:cNvSpPr/>
          <p:nvPr userDrawn="1"/>
        </p:nvSpPr>
        <p:spPr>
          <a:xfrm>
            <a:off x="8721725" y="6224588"/>
            <a:ext cx="422275" cy="457200"/>
          </a:xfrm>
          <a:prstGeom prst="rect">
            <a:avLst/>
          </a:prstGeom>
          <a:solidFill>
            <a:srgbClr val="2F485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B3AC6906-FFBD-44F3-9223-EC5E4E9F854D}" type="slidenum">
              <a:rPr lang="ru-RU" altLang="ru-RU" sz="1600">
                <a:solidFill>
                  <a:srgbClr val="FFFFFF"/>
                </a:solidFill>
                <a:latin typeface="Century Gothic" panose="020B0502020202020204" pitchFamily="34" charset="0"/>
              </a:rPr>
              <a:pPr algn="ctr" eaLnBrk="1" hangingPunct="1"/>
              <a:t>‹#›</a:t>
            </a:fld>
            <a:endParaRPr lang="ru-RU" altLang="ru-RU" sz="16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Рисунок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6113463"/>
            <a:ext cx="129698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550984" y="2908"/>
            <a:ext cx="8042032" cy="702892"/>
          </a:xfrm>
          <a:prstGeom prst="rect">
            <a:avLst/>
          </a:prstGeom>
          <a:noFill/>
        </p:spPr>
        <p:txBody>
          <a:bodyPr lIns="0" tIns="0" rIns="0" bIns="0" rtlCol="0" anchor="ctr">
            <a:noAutofit/>
          </a:bodyPr>
          <a:lstStyle>
            <a:lvl1pPr marL="0" indent="0">
              <a:buNone/>
              <a:defRPr lang="ru-RU" sz="2000" spc="2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89412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89" r:id="rId1"/>
    <p:sldLayoutId id="2147484494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13"/>
          <a:stretch>
            <a:fillRect/>
          </a:stretch>
        </p:blipFill>
        <p:spPr bwMode="auto">
          <a:xfrm>
            <a:off x="0" y="1343025"/>
            <a:ext cx="9144000" cy="41783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0"/>
          <p:cNvSpPr/>
          <p:nvPr/>
        </p:nvSpPr>
        <p:spPr>
          <a:xfrm>
            <a:off x="1" y="1342904"/>
            <a:ext cx="9153815" cy="4179093"/>
          </a:xfrm>
          <a:custGeom>
            <a:avLst/>
            <a:gdLst>
              <a:gd name="connsiteX0" fmla="*/ 0 w 9906000"/>
              <a:gd name="connsiteY0" fmla="*/ 0 h 4179093"/>
              <a:gd name="connsiteX1" fmla="*/ 9906000 w 9906000"/>
              <a:gd name="connsiteY1" fmla="*/ 0 h 4179093"/>
              <a:gd name="connsiteX2" fmla="*/ 9906000 w 9906000"/>
              <a:gd name="connsiteY2" fmla="*/ 4179093 h 4179093"/>
              <a:gd name="connsiteX3" fmla="*/ 0 w 9906000"/>
              <a:gd name="connsiteY3" fmla="*/ 4179093 h 4179093"/>
              <a:gd name="connsiteX4" fmla="*/ 0 w 9906000"/>
              <a:gd name="connsiteY4" fmla="*/ 0 h 4179093"/>
              <a:gd name="connsiteX0" fmla="*/ 0 w 9906000"/>
              <a:gd name="connsiteY0" fmla="*/ 0 h 4186027"/>
              <a:gd name="connsiteX1" fmla="*/ 9906000 w 9906000"/>
              <a:gd name="connsiteY1" fmla="*/ 0 h 4186027"/>
              <a:gd name="connsiteX2" fmla="*/ 9906000 w 9906000"/>
              <a:gd name="connsiteY2" fmla="*/ 4179093 h 4186027"/>
              <a:gd name="connsiteX3" fmla="*/ 2179674 w 9906000"/>
              <a:gd name="connsiteY3" fmla="*/ 4186027 h 4186027"/>
              <a:gd name="connsiteX4" fmla="*/ 0 w 9906000"/>
              <a:gd name="connsiteY4" fmla="*/ 4179093 h 4186027"/>
              <a:gd name="connsiteX5" fmla="*/ 0 w 9906000"/>
              <a:gd name="connsiteY5" fmla="*/ 0 h 4186027"/>
              <a:gd name="connsiteX0" fmla="*/ 0 w 9906000"/>
              <a:gd name="connsiteY0" fmla="*/ 0 h 4179093"/>
              <a:gd name="connsiteX1" fmla="*/ 9906000 w 9906000"/>
              <a:gd name="connsiteY1" fmla="*/ 0 h 4179093"/>
              <a:gd name="connsiteX2" fmla="*/ 9906000 w 9906000"/>
              <a:gd name="connsiteY2" fmla="*/ 4179093 h 4179093"/>
              <a:gd name="connsiteX3" fmla="*/ 2200939 w 9906000"/>
              <a:gd name="connsiteY3" fmla="*/ 3665032 h 4179093"/>
              <a:gd name="connsiteX4" fmla="*/ 0 w 9906000"/>
              <a:gd name="connsiteY4" fmla="*/ 4179093 h 4179093"/>
              <a:gd name="connsiteX5" fmla="*/ 0 w 9906000"/>
              <a:gd name="connsiteY5" fmla="*/ 0 h 4179093"/>
              <a:gd name="connsiteX0" fmla="*/ 0 w 9906000"/>
              <a:gd name="connsiteY0" fmla="*/ 0 h 4179093"/>
              <a:gd name="connsiteX1" fmla="*/ 9906000 w 9906000"/>
              <a:gd name="connsiteY1" fmla="*/ 0 h 4179093"/>
              <a:gd name="connsiteX2" fmla="*/ 9906000 w 9906000"/>
              <a:gd name="connsiteY2" fmla="*/ 4179093 h 4179093"/>
              <a:gd name="connsiteX3" fmla="*/ 4210493 w 9906000"/>
              <a:gd name="connsiteY3" fmla="*/ 3803255 h 4179093"/>
              <a:gd name="connsiteX4" fmla="*/ 2200939 w 9906000"/>
              <a:gd name="connsiteY4" fmla="*/ 3665032 h 4179093"/>
              <a:gd name="connsiteX5" fmla="*/ 0 w 9906000"/>
              <a:gd name="connsiteY5" fmla="*/ 4179093 h 4179093"/>
              <a:gd name="connsiteX6" fmla="*/ 0 w 9906000"/>
              <a:gd name="connsiteY6" fmla="*/ 0 h 4179093"/>
              <a:gd name="connsiteX0" fmla="*/ 0 w 9906000"/>
              <a:gd name="connsiteY0" fmla="*/ 0 h 4179093"/>
              <a:gd name="connsiteX1" fmla="*/ 9906000 w 9906000"/>
              <a:gd name="connsiteY1" fmla="*/ 0 h 4179093"/>
              <a:gd name="connsiteX2" fmla="*/ 9906000 w 9906000"/>
              <a:gd name="connsiteY2" fmla="*/ 4179093 h 4179093"/>
              <a:gd name="connsiteX3" fmla="*/ 4210493 w 9906000"/>
              <a:gd name="connsiteY3" fmla="*/ 3941478 h 4179093"/>
              <a:gd name="connsiteX4" fmla="*/ 2200939 w 9906000"/>
              <a:gd name="connsiteY4" fmla="*/ 3665032 h 4179093"/>
              <a:gd name="connsiteX5" fmla="*/ 0 w 9906000"/>
              <a:gd name="connsiteY5" fmla="*/ 4179093 h 4179093"/>
              <a:gd name="connsiteX6" fmla="*/ 0 w 9906000"/>
              <a:gd name="connsiteY6" fmla="*/ 0 h 4179093"/>
              <a:gd name="connsiteX0" fmla="*/ 0 w 9906000"/>
              <a:gd name="connsiteY0" fmla="*/ 0 h 4179093"/>
              <a:gd name="connsiteX1" fmla="*/ 9906000 w 9906000"/>
              <a:gd name="connsiteY1" fmla="*/ 0 h 4179093"/>
              <a:gd name="connsiteX2" fmla="*/ 9906000 w 9906000"/>
              <a:gd name="connsiteY2" fmla="*/ 4179093 h 4179093"/>
              <a:gd name="connsiteX3" fmla="*/ 5964865 w 9906000"/>
              <a:gd name="connsiteY3" fmla="*/ 4037171 h 4179093"/>
              <a:gd name="connsiteX4" fmla="*/ 4210493 w 9906000"/>
              <a:gd name="connsiteY4" fmla="*/ 3941478 h 4179093"/>
              <a:gd name="connsiteX5" fmla="*/ 2200939 w 9906000"/>
              <a:gd name="connsiteY5" fmla="*/ 3665032 h 4179093"/>
              <a:gd name="connsiteX6" fmla="*/ 0 w 9906000"/>
              <a:gd name="connsiteY6" fmla="*/ 4179093 h 4179093"/>
              <a:gd name="connsiteX7" fmla="*/ 0 w 9906000"/>
              <a:gd name="connsiteY7" fmla="*/ 0 h 4179093"/>
              <a:gd name="connsiteX0" fmla="*/ 0 w 9906000"/>
              <a:gd name="connsiteY0" fmla="*/ 0 h 4179093"/>
              <a:gd name="connsiteX1" fmla="*/ 9906000 w 9906000"/>
              <a:gd name="connsiteY1" fmla="*/ 0 h 4179093"/>
              <a:gd name="connsiteX2" fmla="*/ 9906000 w 9906000"/>
              <a:gd name="connsiteY2" fmla="*/ 4179093 h 4179093"/>
              <a:gd name="connsiteX3" fmla="*/ 6071190 w 9906000"/>
              <a:gd name="connsiteY3" fmla="*/ 3250362 h 4179093"/>
              <a:gd name="connsiteX4" fmla="*/ 4210493 w 9906000"/>
              <a:gd name="connsiteY4" fmla="*/ 3941478 h 4179093"/>
              <a:gd name="connsiteX5" fmla="*/ 2200939 w 9906000"/>
              <a:gd name="connsiteY5" fmla="*/ 3665032 h 4179093"/>
              <a:gd name="connsiteX6" fmla="*/ 0 w 9906000"/>
              <a:gd name="connsiteY6" fmla="*/ 4179093 h 4179093"/>
              <a:gd name="connsiteX7" fmla="*/ 0 w 9906000"/>
              <a:gd name="connsiteY7" fmla="*/ 0 h 4179093"/>
              <a:gd name="connsiteX0" fmla="*/ 0 w 9906000"/>
              <a:gd name="connsiteY0" fmla="*/ 0 h 4179093"/>
              <a:gd name="connsiteX1" fmla="*/ 9906000 w 9906000"/>
              <a:gd name="connsiteY1" fmla="*/ 0 h 4179093"/>
              <a:gd name="connsiteX2" fmla="*/ 9906000 w 9906000"/>
              <a:gd name="connsiteY2" fmla="*/ 4179093 h 4179093"/>
              <a:gd name="connsiteX3" fmla="*/ 7644809 w 9906000"/>
              <a:gd name="connsiteY3" fmla="*/ 3643767 h 4179093"/>
              <a:gd name="connsiteX4" fmla="*/ 6071190 w 9906000"/>
              <a:gd name="connsiteY4" fmla="*/ 3250362 h 4179093"/>
              <a:gd name="connsiteX5" fmla="*/ 4210493 w 9906000"/>
              <a:gd name="connsiteY5" fmla="*/ 3941478 h 4179093"/>
              <a:gd name="connsiteX6" fmla="*/ 2200939 w 9906000"/>
              <a:gd name="connsiteY6" fmla="*/ 3665032 h 4179093"/>
              <a:gd name="connsiteX7" fmla="*/ 0 w 9906000"/>
              <a:gd name="connsiteY7" fmla="*/ 4179093 h 4179093"/>
              <a:gd name="connsiteX8" fmla="*/ 0 w 9906000"/>
              <a:gd name="connsiteY8" fmla="*/ 0 h 4179093"/>
              <a:gd name="connsiteX0" fmla="*/ 0 w 9906000"/>
              <a:gd name="connsiteY0" fmla="*/ 0 h 4179093"/>
              <a:gd name="connsiteX1" fmla="*/ 9906000 w 9906000"/>
              <a:gd name="connsiteY1" fmla="*/ 0 h 4179093"/>
              <a:gd name="connsiteX2" fmla="*/ 9906000 w 9906000"/>
              <a:gd name="connsiteY2" fmla="*/ 4179093 h 4179093"/>
              <a:gd name="connsiteX3" fmla="*/ 7857460 w 9906000"/>
              <a:gd name="connsiteY3" fmla="*/ 2910121 h 4179093"/>
              <a:gd name="connsiteX4" fmla="*/ 6071190 w 9906000"/>
              <a:gd name="connsiteY4" fmla="*/ 3250362 h 4179093"/>
              <a:gd name="connsiteX5" fmla="*/ 4210493 w 9906000"/>
              <a:gd name="connsiteY5" fmla="*/ 3941478 h 4179093"/>
              <a:gd name="connsiteX6" fmla="*/ 2200939 w 9906000"/>
              <a:gd name="connsiteY6" fmla="*/ 3665032 h 4179093"/>
              <a:gd name="connsiteX7" fmla="*/ 0 w 9906000"/>
              <a:gd name="connsiteY7" fmla="*/ 4179093 h 4179093"/>
              <a:gd name="connsiteX8" fmla="*/ 0 w 9906000"/>
              <a:gd name="connsiteY8" fmla="*/ 0 h 4179093"/>
              <a:gd name="connsiteX0" fmla="*/ 0 w 9916633"/>
              <a:gd name="connsiteY0" fmla="*/ 0 h 4179093"/>
              <a:gd name="connsiteX1" fmla="*/ 9906000 w 9916633"/>
              <a:gd name="connsiteY1" fmla="*/ 0 h 4179093"/>
              <a:gd name="connsiteX2" fmla="*/ 9916633 w 9916633"/>
              <a:gd name="connsiteY2" fmla="*/ 1659176 h 4179093"/>
              <a:gd name="connsiteX3" fmla="*/ 7857460 w 9916633"/>
              <a:gd name="connsiteY3" fmla="*/ 2910121 h 4179093"/>
              <a:gd name="connsiteX4" fmla="*/ 6071190 w 9916633"/>
              <a:gd name="connsiteY4" fmla="*/ 3250362 h 4179093"/>
              <a:gd name="connsiteX5" fmla="*/ 4210493 w 9916633"/>
              <a:gd name="connsiteY5" fmla="*/ 3941478 h 4179093"/>
              <a:gd name="connsiteX6" fmla="*/ 2200939 w 9916633"/>
              <a:gd name="connsiteY6" fmla="*/ 3665032 h 4179093"/>
              <a:gd name="connsiteX7" fmla="*/ 0 w 9916633"/>
              <a:gd name="connsiteY7" fmla="*/ 4179093 h 4179093"/>
              <a:gd name="connsiteX8" fmla="*/ 0 w 9916633"/>
              <a:gd name="connsiteY8" fmla="*/ 0 h 4179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16633" h="4179093">
                <a:moveTo>
                  <a:pt x="0" y="0"/>
                </a:moveTo>
                <a:lnTo>
                  <a:pt x="9906000" y="0"/>
                </a:lnTo>
                <a:cubicBezTo>
                  <a:pt x="9909544" y="553059"/>
                  <a:pt x="9913089" y="1106117"/>
                  <a:pt x="9916633" y="1659176"/>
                </a:cubicBezTo>
                <a:lnTo>
                  <a:pt x="7857460" y="2910121"/>
                </a:lnTo>
                <a:lnTo>
                  <a:pt x="6071190" y="3250362"/>
                </a:lnTo>
                <a:lnTo>
                  <a:pt x="4210493" y="3941478"/>
                </a:lnTo>
                <a:lnTo>
                  <a:pt x="2200939" y="3665032"/>
                </a:lnTo>
                <a:lnTo>
                  <a:pt x="0" y="417909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60000"/>
            </a:schemeClr>
          </a:solidFill>
          <a:ln>
            <a:noFill/>
          </a:ln>
          <a:effectLst>
            <a:innerShdw blurRad="203200">
              <a:prstClr val="black">
                <a:alpha val="2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200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5697538"/>
            <a:ext cx="19415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7"/>
          <p:cNvGrpSpPr/>
          <p:nvPr/>
        </p:nvGrpSpPr>
        <p:grpSpPr>
          <a:xfrm>
            <a:off x="564008" y="487390"/>
            <a:ext cx="832105" cy="1220950"/>
            <a:chOff x="1080345" y="1889678"/>
            <a:chExt cx="901447" cy="12209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3" name="Группа 18"/>
            <p:cNvGrpSpPr/>
            <p:nvPr/>
          </p:nvGrpSpPr>
          <p:grpSpPr>
            <a:xfrm>
              <a:off x="1080346" y="1889678"/>
              <a:ext cx="858676" cy="1220950"/>
              <a:chOff x="1" y="5445222"/>
              <a:chExt cx="1224135" cy="1740594"/>
            </a:xfrm>
          </p:grpSpPr>
          <p:sp>
            <p:nvSpPr>
              <p:cNvPr id="22" name="Прямоугольник 21"/>
              <p:cNvSpPr/>
              <p:nvPr/>
            </p:nvSpPr>
            <p:spPr>
              <a:xfrm>
                <a:off x="1" y="5445222"/>
                <a:ext cx="1224135" cy="174059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pic>
            <p:nvPicPr>
              <p:cNvPr id="23" name="Изображение 8"/>
              <p:cNvPicPr>
                <a:picLocks noChangeAspect="1"/>
              </p:cNvPicPr>
              <p:nvPr/>
            </p:nvPicPr>
            <p:blipFill>
              <a:blip r:embed="rId4" cstate="print">
                <a:extLst/>
              </a:blip>
              <a:stretch>
                <a:fillRect/>
              </a:stretch>
            </p:blipFill>
            <p:spPr>
              <a:xfrm>
                <a:off x="191504" y="5634335"/>
                <a:ext cx="841132" cy="841132"/>
              </a:xfrm>
              <a:prstGeom prst="rect">
                <a:avLst/>
              </a:prstGeom>
            </p:spPr>
          </p:pic>
        </p:grpSp>
        <p:sp>
          <p:nvSpPr>
            <p:cNvPr id="20" name="TextBox 19"/>
            <p:cNvSpPr txBox="1"/>
            <p:nvPr/>
          </p:nvSpPr>
          <p:spPr>
            <a:xfrm>
              <a:off x="1080345" y="2707332"/>
              <a:ext cx="901447" cy="16927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ru-RU" sz="1100" spc="160" dirty="0">
                  <a:solidFill>
                    <a:schemeClr val="bg1"/>
                  </a:solidFill>
                  <a:latin typeface="Century Gothic" charset="0"/>
                  <a:ea typeface="Century Gothic" charset="0"/>
                  <a:cs typeface="Century Gothic" charset="0"/>
                </a:rPr>
                <a:t>МОСКВА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80345" y="2894446"/>
              <a:ext cx="901447" cy="13849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ru-RU" sz="900" spc="300" dirty="0" smtClean="0">
                  <a:solidFill>
                    <a:schemeClr val="bg1"/>
                  </a:solidFill>
                  <a:latin typeface="Century Gothic" charset="0"/>
                  <a:ea typeface="Century Gothic" charset="0"/>
                  <a:cs typeface="Century Gothic" charset="0"/>
                </a:rPr>
                <a:t>2018</a:t>
              </a:r>
              <a:endParaRPr lang="ru-RU" sz="900" spc="3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sp>
        <p:nvSpPr>
          <p:cNvPr id="5" name="Полилиния 4"/>
          <p:cNvSpPr/>
          <p:nvPr/>
        </p:nvSpPr>
        <p:spPr>
          <a:xfrm>
            <a:off x="-19050" y="3008313"/>
            <a:ext cx="9175750" cy="2520950"/>
          </a:xfrm>
          <a:custGeom>
            <a:avLst/>
            <a:gdLst>
              <a:gd name="connsiteX0" fmla="*/ 0 w 9941442"/>
              <a:gd name="connsiteY0" fmla="*/ 2519916 h 2519916"/>
              <a:gd name="connsiteX1" fmla="*/ 2179674 w 9941442"/>
              <a:gd name="connsiteY1" fmla="*/ 2009553 h 2519916"/>
              <a:gd name="connsiteX2" fmla="*/ 4231758 w 9941442"/>
              <a:gd name="connsiteY2" fmla="*/ 2264735 h 2519916"/>
              <a:gd name="connsiteX3" fmla="*/ 6081823 w 9941442"/>
              <a:gd name="connsiteY3" fmla="*/ 1584251 h 2519916"/>
              <a:gd name="connsiteX4" fmla="*/ 7899991 w 9941442"/>
              <a:gd name="connsiteY4" fmla="*/ 1244009 h 2519916"/>
              <a:gd name="connsiteX5" fmla="*/ 9941442 w 9941442"/>
              <a:gd name="connsiteY5" fmla="*/ 0 h 2519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41442" h="2519916">
                <a:moveTo>
                  <a:pt x="0" y="2519916"/>
                </a:moveTo>
                <a:lnTo>
                  <a:pt x="2179674" y="2009553"/>
                </a:lnTo>
                <a:lnTo>
                  <a:pt x="4231758" y="2264735"/>
                </a:lnTo>
                <a:lnTo>
                  <a:pt x="6081823" y="1584251"/>
                </a:lnTo>
                <a:lnTo>
                  <a:pt x="7899991" y="1244009"/>
                </a:lnTo>
                <a:lnTo>
                  <a:pt x="9941442" y="0"/>
                </a:lnTo>
              </a:path>
            </a:pathLst>
          </a:cu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373066" y="6173688"/>
            <a:ext cx="4970069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altLang="ru-RU" sz="1400" b="1" dirty="0" err="1">
                <a:latin typeface="Century Gothic" panose="020B0502020202020204" pitchFamily="34" charset="0"/>
              </a:rPr>
              <a:t>Подчернина</a:t>
            </a:r>
            <a:r>
              <a:rPr lang="ru-RU" altLang="ru-RU" sz="1400" b="1" dirty="0">
                <a:latin typeface="Century Gothic" panose="020B0502020202020204" pitchFamily="34" charset="0"/>
              </a:rPr>
              <a:t> Анастасия Михайловна</a:t>
            </a:r>
          </a:p>
          <a:p>
            <a:pPr algn="r"/>
            <a:r>
              <a:rPr lang="ru-RU" altLang="ru-RU" sz="1100" dirty="0">
                <a:latin typeface="Century Gothic" panose="020B0502020202020204" pitchFamily="34" charset="0"/>
              </a:rPr>
              <a:t>Заведующая филиалом ЦМС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64777" y="3139609"/>
            <a:ext cx="857567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ЗА 2018 ГОД</a:t>
            </a:r>
            <a:endParaRPr lang="ru-RU" altLang="ru-RU" sz="40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4008" y="2275082"/>
            <a:ext cx="8576444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ОТЧЕТ ПО ФОРМАМ ФЕДЕРАЛЬНОГО </a:t>
            </a:r>
          </a:p>
          <a:p>
            <a:r>
              <a:rPr lang="ru-RU" alt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СТАТИСТИЧЕСКОГО НАБЛЮДЕНИЯ</a:t>
            </a:r>
            <a:endParaRPr lang="ru-RU" sz="2800" b="1" spc="2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 txBox="1">
            <a:spLocks/>
          </p:cNvSpPr>
          <p:nvPr/>
        </p:nvSpPr>
        <p:spPr>
          <a:xfrm>
            <a:off x="596899" y="2908"/>
            <a:ext cx="8547101" cy="702892"/>
          </a:xfrm>
          <a:prstGeom prst="rect">
            <a:avLst/>
          </a:prstGeom>
          <a:noFill/>
        </p:spPr>
        <p:txBody>
          <a:bodyPr lIns="0" tIns="0" rIns="0" bIns="0" rtlCol="0" anchor="ctr"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lang="ru-RU" sz="2000" kern="1200" spc="2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ОСОБЫЙ КОНТРОЛЬ</a:t>
            </a:r>
            <a:r>
              <a:rPr lang="ru-RU" b="1" dirty="0" smtClean="0"/>
              <a:t>! (для кадровой службы)</a:t>
            </a:r>
            <a:endParaRPr lang="ru-RU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524732"/>
              </p:ext>
            </p:extLst>
          </p:nvPr>
        </p:nvGraphicFramePr>
        <p:xfrm>
          <a:off x="611189" y="1196697"/>
          <a:ext cx="7921251" cy="3593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451">
                  <a:extLst>
                    <a:ext uri="{9D8B030D-6E8A-4147-A177-3AD203B41FA5}">
                      <a16:colId xmlns="" xmlns:a16="http://schemas.microsoft.com/office/drawing/2014/main" val="3855320051"/>
                    </a:ext>
                  </a:extLst>
                </a:gridCol>
                <a:gridCol w="7200800">
                  <a:extLst>
                    <a:ext uri="{9D8B030D-6E8A-4147-A177-3AD203B41FA5}">
                      <a16:colId xmlns="" xmlns:a16="http://schemas.microsoft.com/office/drawing/2014/main" val="94999854"/>
                    </a:ext>
                  </a:extLst>
                </a:gridCol>
              </a:tblGrid>
              <a:tr h="892921">
                <a:tc>
                  <a:txBody>
                    <a:bodyPr/>
                    <a:lstStyle/>
                    <a:p>
                      <a:pPr algn="ctr"/>
                      <a:r>
                        <a:rPr lang="en-US" altLang="ru-RU" sz="2800" b="1" u="none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endParaRPr lang="ru-RU" altLang="ru-RU" sz="2800" b="1" u="none" dirty="0" smtClean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8F3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altLang="ru-RU" sz="1800" b="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Важно! </a:t>
                      </a:r>
                      <a:r>
                        <a:rPr lang="en-US" altLang="ru-RU" sz="1800" b="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   </a:t>
                      </a:r>
                      <a:r>
                        <a:rPr lang="ru-RU" altLang="ru-RU" sz="1800" b="1" dirty="0" smtClean="0">
                          <a:solidFill>
                            <a:srgbClr val="CF161F"/>
                          </a:solidFill>
                          <a:latin typeface="Century Gothic" panose="020B0502020202020204" pitchFamily="34" charset="0"/>
                        </a:rPr>
                        <a:t>Проверить</a:t>
                      </a:r>
                      <a:r>
                        <a:rPr lang="ru-RU" altLang="ru-RU" sz="1800" b="1" baseline="0" dirty="0" smtClean="0">
                          <a:solidFill>
                            <a:srgbClr val="CF161F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altLang="ru-RU" sz="1800" b="1" baseline="0" dirty="0" smtClean="0">
                          <a:solidFill>
                            <a:srgbClr val="CF161F"/>
                          </a:solidFill>
                          <a:latin typeface="Century Gothic" panose="020B0502020202020204" pitchFamily="34" charset="0"/>
                        </a:rPr>
                        <a:t>отсутствие роста </a:t>
                      </a:r>
                      <a:r>
                        <a:rPr lang="ru-RU" altLang="ru-RU" sz="1800" b="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штатных,</a:t>
                      </a:r>
                      <a:r>
                        <a:rPr lang="ru-RU" altLang="ru-RU" sz="1800" b="0" baseline="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 занятых должностей и физических лиц по врачам-лаборантам</a:t>
                      </a:r>
                      <a:endParaRPr lang="ru-RU" altLang="ru-RU" sz="1800" b="0" dirty="0" smtClean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76246694"/>
                  </a:ext>
                </a:extLst>
              </a:tr>
              <a:tr h="892921">
                <a:tc>
                  <a:txBody>
                    <a:bodyPr/>
                    <a:lstStyle/>
                    <a:p>
                      <a:pPr algn="ctr"/>
                      <a:r>
                        <a:rPr lang="en-US" altLang="ru-RU" sz="2800" b="1" u="none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  <a:endParaRPr lang="ru-RU" altLang="ru-RU" sz="2800" b="1" u="none" dirty="0" smtClean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8F3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altLang="ru-RU" sz="180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Отлеживать данные в </a:t>
                      </a:r>
                      <a:r>
                        <a:rPr lang="ru-RU" altLang="ru-RU" sz="1800" b="1" dirty="0" smtClean="0">
                          <a:solidFill>
                            <a:srgbClr val="CF161F"/>
                          </a:solidFill>
                          <a:latin typeface="Century Gothic" panose="020B0502020202020204" pitchFamily="34" charset="0"/>
                        </a:rPr>
                        <a:t>динамике</a:t>
                      </a:r>
                      <a:r>
                        <a:rPr lang="ru-RU" altLang="ru-RU" sz="180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, при значительном изменении данных - разобраться и подготовить пояснения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23018601"/>
                  </a:ext>
                </a:extLst>
              </a:tr>
              <a:tr h="892921">
                <a:tc>
                  <a:txBody>
                    <a:bodyPr/>
                    <a:lstStyle/>
                    <a:p>
                      <a:pPr algn="ctr"/>
                      <a:r>
                        <a:rPr lang="en-US" altLang="ru-RU" sz="2800" b="1" u="none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  <a:endParaRPr lang="ru-RU" altLang="ru-RU" sz="2800" b="1" u="none" dirty="0" smtClean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8F3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altLang="ru-RU" sz="180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Просчитывать и представлять показатели по формам </a:t>
                      </a:r>
                    </a:p>
                    <a:p>
                      <a:r>
                        <a:rPr lang="ru-RU" altLang="ru-RU" sz="180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на подпись руководителю </a:t>
                      </a:r>
                      <a:r>
                        <a:rPr lang="ru-RU" altLang="ru-RU" sz="1800" b="1" dirty="0" smtClean="0">
                          <a:solidFill>
                            <a:srgbClr val="CF161F"/>
                          </a:solidFill>
                          <a:latin typeface="Century Gothic" panose="020B0502020202020204" pitchFamily="34" charset="0"/>
                        </a:rPr>
                        <a:t>до сдачи отчета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69027967"/>
                  </a:ext>
                </a:extLst>
              </a:tr>
              <a:tr h="892921">
                <a:tc>
                  <a:txBody>
                    <a:bodyPr/>
                    <a:lstStyle/>
                    <a:p>
                      <a:pPr algn="ctr"/>
                      <a:r>
                        <a:rPr lang="en-US" altLang="ru-RU" sz="2800" b="1" u="none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endParaRPr lang="ru-RU" altLang="ru-RU" sz="2800" b="1" u="none" dirty="0" smtClean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8F3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altLang="ru-RU" sz="180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Сверить данные форм с регистрами </a:t>
                      </a:r>
                    </a:p>
                    <a:p>
                      <a:r>
                        <a:rPr lang="ru-RU" altLang="ru-RU" sz="180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и информационными системами</a:t>
                      </a:r>
                    </a:p>
                    <a:p>
                      <a:endParaRPr lang="ru-RU" altLang="ru-RU" sz="1800" b="1" dirty="0" smtClean="0">
                        <a:solidFill>
                          <a:srgbClr val="CF161F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53176565"/>
                  </a:ext>
                </a:extLst>
              </a:tr>
            </a:tbl>
          </a:graphicData>
        </a:graphic>
      </p:graphicFrame>
      <p:sp>
        <p:nvSpPr>
          <p:cNvPr id="12" name="Прямоугольник 3"/>
          <p:cNvSpPr/>
          <p:nvPr/>
        </p:nvSpPr>
        <p:spPr>
          <a:xfrm flipH="1">
            <a:off x="1324494" y="1203841"/>
            <a:ext cx="1089645" cy="420566"/>
          </a:xfrm>
          <a:custGeom>
            <a:avLst/>
            <a:gdLst>
              <a:gd name="connsiteX0" fmla="*/ 0 w 1242244"/>
              <a:gd name="connsiteY0" fmla="*/ 0 h 602518"/>
              <a:gd name="connsiteX1" fmla="*/ 1242244 w 1242244"/>
              <a:gd name="connsiteY1" fmla="*/ 0 h 602518"/>
              <a:gd name="connsiteX2" fmla="*/ 1242244 w 1242244"/>
              <a:gd name="connsiteY2" fmla="*/ 602518 h 602518"/>
              <a:gd name="connsiteX3" fmla="*/ 0 w 1242244"/>
              <a:gd name="connsiteY3" fmla="*/ 602518 h 602518"/>
              <a:gd name="connsiteX4" fmla="*/ 0 w 1242244"/>
              <a:gd name="connsiteY4" fmla="*/ 0 h 602518"/>
              <a:gd name="connsiteX0" fmla="*/ 270934 w 1242244"/>
              <a:gd name="connsiteY0" fmla="*/ 0 h 602518"/>
              <a:gd name="connsiteX1" fmla="*/ 1242244 w 1242244"/>
              <a:gd name="connsiteY1" fmla="*/ 0 h 602518"/>
              <a:gd name="connsiteX2" fmla="*/ 1242244 w 1242244"/>
              <a:gd name="connsiteY2" fmla="*/ 602518 h 602518"/>
              <a:gd name="connsiteX3" fmla="*/ 0 w 1242244"/>
              <a:gd name="connsiteY3" fmla="*/ 602518 h 602518"/>
              <a:gd name="connsiteX4" fmla="*/ 270934 w 1242244"/>
              <a:gd name="connsiteY4" fmla="*/ 0 h 60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2244" h="602518">
                <a:moveTo>
                  <a:pt x="270934" y="0"/>
                </a:moveTo>
                <a:lnTo>
                  <a:pt x="1242244" y="0"/>
                </a:lnTo>
                <a:lnTo>
                  <a:pt x="1242244" y="602518"/>
                </a:lnTo>
                <a:lnTo>
                  <a:pt x="0" y="602518"/>
                </a:lnTo>
                <a:lnTo>
                  <a:pt x="270934" y="0"/>
                </a:lnTo>
                <a:close/>
              </a:path>
            </a:pathLst>
          </a:custGeom>
          <a:solidFill>
            <a:srgbClr val="CF161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r>
              <a:rPr lang="ru-RU" sz="1400" b="1" dirty="0" smtClean="0">
                <a:latin typeface="Century Gothic" panose="020B0502020202020204" pitchFamily="34" charset="0"/>
              </a:rPr>
              <a:t>ВАЖНО!</a:t>
            </a:r>
            <a:endParaRPr lang="ru-RU" sz="1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08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16" y="2380155"/>
            <a:ext cx="9146016" cy="18974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475656" y="2682933"/>
            <a:ext cx="5253643" cy="1231106"/>
          </a:xfrm>
          <a:prstGeom prst="rect">
            <a:avLst/>
          </a:prstGeom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4000" b="1" spc="2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БЛАГОДАРЮ </a:t>
            </a:r>
          </a:p>
          <a:p>
            <a:pPr algn="ctr"/>
            <a:r>
              <a:rPr lang="ru-RU" sz="4000" b="1" spc="2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ЗА ВНИМАНИЕ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381" y="457200"/>
            <a:ext cx="3760440" cy="1850055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1180704" y="752955"/>
            <a:ext cx="901447" cy="1220950"/>
            <a:chOff x="1080345" y="1889678"/>
            <a:chExt cx="901447" cy="122095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080346" y="1889678"/>
              <a:ext cx="858676" cy="1220950"/>
              <a:chOff x="1" y="5445222"/>
              <a:chExt cx="1224135" cy="1740594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1" y="5445222"/>
                <a:ext cx="1224135" cy="174059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ru-RU"/>
              </a:p>
            </p:txBody>
          </p:sp>
          <p:pic>
            <p:nvPicPr>
              <p:cNvPr id="12" name="Изображение 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1504" y="5634335"/>
                <a:ext cx="841132" cy="841132"/>
              </a:xfrm>
              <a:prstGeom prst="rect">
                <a:avLst/>
              </a:prstGeom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1080345" y="2707332"/>
              <a:ext cx="90144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100" spc="160" dirty="0" smtClean="0">
                  <a:solidFill>
                    <a:schemeClr val="bg1"/>
                  </a:solidFill>
                  <a:latin typeface="Century Gothic" charset="0"/>
                  <a:ea typeface="Century Gothic" charset="0"/>
                  <a:cs typeface="Century Gothic" charset="0"/>
                </a:rPr>
                <a:t>МОСКВА</a:t>
              </a:r>
              <a:endParaRPr lang="ru-RU" sz="1100" spc="16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80345" y="2894446"/>
              <a:ext cx="901447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900" spc="300" dirty="0" smtClean="0">
                  <a:solidFill>
                    <a:schemeClr val="bg1"/>
                  </a:solidFill>
                  <a:latin typeface="Century Gothic" charset="0"/>
                  <a:ea typeface="Century Gothic" charset="0"/>
                  <a:cs typeface="Century Gothic" charset="0"/>
                </a:rPr>
                <a:t>201</a:t>
              </a:r>
              <a:r>
                <a:rPr lang="en-US" sz="900" spc="300" dirty="0" smtClean="0">
                  <a:solidFill>
                    <a:schemeClr val="bg1"/>
                  </a:solidFill>
                  <a:latin typeface="Century Gothic" charset="0"/>
                  <a:ea typeface="Century Gothic" charset="0"/>
                  <a:cs typeface="Century Gothic" charset="0"/>
                </a:rPr>
                <a:t>8</a:t>
              </a:r>
              <a:endParaRPr lang="ru-RU" sz="900" spc="3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3373066" y="4761586"/>
            <a:ext cx="4970069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altLang="ru-RU" sz="1400" b="1" dirty="0" err="1">
                <a:latin typeface="Century Gothic" panose="020B0502020202020204" pitchFamily="34" charset="0"/>
              </a:rPr>
              <a:t>Подчернина</a:t>
            </a:r>
            <a:r>
              <a:rPr lang="ru-RU" altLang="ru-RU" sz="1400" b="1" dirty="0">
                <a:latin typeface="Century Gothic" panose="020B0502020202020204" pitchFamily="34" charset="0"/>
              </a:rPr>
              <a:t> Анастасия Михайловна</a:t>
            </a:r>
          </a:p>
          <a:p>
            <a:pPr algn="r"/>
            <a:r>
              <a:rPr lang="ru-RU" altLang="ru-RU" sz="1100" dirty="0">
                <a:latin typeface="Century Gothic" panose="020B0502020202020204" pitchFamily="34" charset="0"/>
              </a:rPr>
              <a:t>Заведующая филиалом ЦМС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8" t="3593" r="42857" b="68938"/>
          <a:stretch/>
        </p:blipFill>
        <p:spPr bwMode="auto">
          <a:xfrm>
            <a:off x="1113304" y="1209732"/>
            <a:ext cx="6624637" cy="221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61" t="73993" r="20893" b="5495"/>
          <a:stretch/>
        </p:blipFill>
        <p:spPr bwMode="auto">
          <a:xfrm>
            <a:off x="1409973" y="3681508"/>
            <a:ext cx="712284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1891258" y="4921146"/>
            <a:ext cx="1944216" cy="0"/>
          </a:xfrm>
          <a:prstGeom prst="line">
            <a:avLst/>
          </a:prstGeom>
          <a:noFill/>
          <a:ln w="41275">
            <a:solidFill>
              <a:srgbClr val="E46C0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" name="Текст 2"/>
          <p:cNvSpPr txBox="1">
            <a:spLocks/>
          </p:cNvSpPr>
          <p:nvPr/>
        </p:nvSpPr>
        <p:spPr>
          <a:xfrm>
            <a:off x="596899" y="2908"/>
            <a:ext cx="8547101" cy="702892"/>
          </a:xfrm>
          <a:prstGeom prst="rect">
            <a:avLst/>
          </a:prstGeom>
          <a:noFill/>
        </p:spPr>
        <p:txBody>
          <a:bodyPr lIns="0" tIns="0" rIns="0" bIns="0" rtlCol="0" anchor="ctr"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lang="ru-RU" sz="2000" kern="1200" spc="2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МАТЕРИАЛЫ К СДАЧЕ ГОДОВОГО ОТЧЕТА ЗА 2018 ГОД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78923" y="1169070"/>
            <a:ext cx="1562100" cy="309910"/>
          </a:xfrm>
          <a:prstGeom prst="rect">
            <a:avLst/>
          </a:prstGeom>
          <a:noFill/>
          <a:ln w="41275">
            <a:solidFill>
              <a:srgbClr val="E46C0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dirty="0">
              <a:solidFill>
                <a:srgbClr val="E46C0A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817066" y="1985964"/>
            <a:ext cx="1129258" cy="471412"/>
          </a:xfrm>
          <a:prstGeom prst="rect">
            <a:avLst/>
          </a:prstGeom>
          <a:noFill/>
          <a:ln w="41275">
            <a:solidFill>
              <a:srgbClr val="E46C0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dirty="0">
              <a:solidFill>
                <a:srgbClr val="E46C0A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75234" y="4345082"/>
            <a:ext cx="3528391" cy="288032"/>
          </a:xfrm>
          <a:prstGeom prst="rect">
            <a:avLst/>
          </a:prstGeom>
          <a:noFill/>
          <a:ln w="41275">
            <a:solidFill>
              <a:srgbClr val="E46C0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dirty="0">
              <a:solidFill>
                <a:srgbClr val="E46C0A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Соединительная линия уступом 9"/>
          <p:cNvCxnSpPr>
            <a:stCxn id="15" idx="3"/>
            <a:endCxn id="16" idx="0"/>
          </p:cNvCxnSpPr>
          <p:nvPr/>
        </p:nvCxnSpPr>
        <p:spPr>
          <a:xfrm>
            <a:off x="2641023" y="1324025"/>
            <a:ext cx="3740672" cy="661939"/>
          </a:xfrm>
          <a:prstGeom prst="bentConnector2">
            <a:avLst/>
          </a:prstGeom>
          <a:noFill/>
          <a:ln w="41275">
            <a:solidFill>
              <a:srgbClr val="E46C0A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" name="Прямая соединительная линия 27"/>
          <p:cNvCxnSpPr>
            <a:stCxn id="16" idx="2"/>
          </p:cNvCxnSpPr>
          <p:nvPr/>
        </p:nvCxnSpPr>
        <p:spPr>
          <a:xfrm>
            <a:off x="6381695" y="2457376"/>
            <a:ext cx="0" cy="565766"/>
          </a:xfrm>
          <a:prstGeom prst="line">
            <a:avLst/>
          </a:prstGeom>
          <a:noFill/>
          <a:ln w="41275">
            <a:solidFill>
              <a:srgbClr val="E46C0A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0" name="Соединительная линия уступом 29"/>
          <p:cNvCxnSpPr>
            <a:endCxn id="19" idx="3"/>
          </p:cNvCxnSpPr>
          <p:nvPr/>
        </p:nvCxnSpPr>
        <p:spPr>
          <a:xfrm rot="10800000" flipV="1">
            <a:off x="5203626" y="3556542"/>
            <a:ext cx="1127325" cy="932556"/>
          </a:xfrm>
          <a:prstGeom prst="bentConnector3">
            <a:avLst>
              <a:gd name="adj1" fmla="val 63800"/>
            </a:avLst>
          </a:prstGeom>
          <a:noFill/>
          <a:ln w="41275">
            <a:solidFill>
              <a:srgbClr val="E46C0A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5505792" y="3023142"/>
            <a:ext cx="2232149" cy="307975"/>
          </a:xfrm>
          <a:prstGeom prst="rect">
            <a:avLst/>
          </a:prstGeom>
          <a:noFill/>
          <a:ln w="41275">
            <a:solidFill>
              <a:srgbClr val="E46C0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dirty="0">
              <a:solidFill>
                <a:srgbClr val="E46C0A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6381695" y="3331117"/>
            <a:ext cx="0" cy="228600"/>
          </a:xfrm>
          <a:prstGeom prst="line">
            <a:avLst/>
          </a:prstGeom>
          <a:noFill/>
          <a:ln w="41275">
            <a:solidFill>
              <a:srgbClr val="E46C0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609248" y="1138377"/>
            <a:ext cx="360040" cy="3712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Century Gothic" panose="020B0502020202020204" pitchFamily="34" charset="0"/>
              </a:rPr>
              <a:t>1</a:t>
            </a:r>
            <a:endParaRPr lang="ru-RU" sz="1600" b="1" dirty="0">
              <a:latin typeface="Century Gothic" panose="020B0502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287915" y="2026626"/>
            <a:ext cx="360040" cy="3712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entury Gothic" panose="020B0502020202020204" pitchFamily="34" charset="0"/>
              </a:rPr>
              <a:t>2</a:t>
            </a:r>
            <a:endParaRPr lang="ru-RU" sz="1600" b="1" dirty="0">
              <a:latin typeface="Century Gothic" panose="020B0502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073744" y="2991481"/>
            <a:ext cx="360040" cy="3712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entury Gothic" panose="020B0502020202020204" pitchFamily="34" charset="0"/>
              </a:rPr>
              <a:t>3</a:t>
            </a:r>
            <a:endParaRPr lang="ru-RU" sz="1600" b="1" dirty="0">
              <a:latin typeface="Century Gothic" panose="020B05020202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208053" y="4309702"/>
            <a:ext cx="360040" cy="3712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entury Gothic" panose="020B0502020202020204" pitchFamily="34" charset="0"/>
              </a:rPr>
              <a:t>4</a:t>
            </a:r>
            <a:endParaRPr lang="ru-RU" sz="1600" b="1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 txBox="1">
            <a:spLocks/>
          </p:cNvSpPr>
          <p:nvPr/>
        </p:nvSpPr>
        <p:spPr>
          <a:xfrm>
            <a:off x="596899" y="2908"/>
            <a:ext cx="8547101" cy="702892"/>
          </a:xfrm>
          <a:prstGeom prst="rect">
            <a:avLst/>
          </a:prstGeom>
          <a:noFill/>
        </p:spPr>
        <p:txBody>
          <a:bodyPr lIns="0" tIns="0" rIns="0" bIns="0" rtlCol="0" anchor="ctr"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lang="ru-RU" sz="2000" kern="1200" spc="2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ИЗМЕНЕНИЯ В ФОРМАХ ЗА 2018 ГОД</a:t>
            </a:r>
            <a:endParaRPr lang="ru-RU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771331"/>
              </p:ext>
            </p:extLst>
          </p:nvPr>
        </p:nvGraphicFramePr>
        <p:xfrm>
          <a:off x="596897" y="1484784"/>
          <a:ext cx="7935916" cy="3841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521">
                  <a:extLst>
                    <a:ext uri="{9D8B030D-6E8A-4147-A177-3AD203B41FA5}">
                      <a16:colId xmlns:a16="http://schemas.microsoft.com/office/drawing/2014/main" xmlns="" val="2625277404"/>
                    </a:ext>
                  </a:extLst>
                </a:gridCol>
                <a:gridCol w="637262">
                  <a:extLst>
                    <a:ext uri="{9D8B030D-6E8A-4147-A177-3AD203B41FA5}">
                      <a16:colId xmlns:a16="http://schemas.microsoft.com/office/drawing/2014/main" xmlns="" val="3230789327"/>
                    </a:ext>
                  </a:extLst>
                </a:gridCol>
                <a:gridCol w="6841133">
                  <a:extLst>
                    <a:ext uri="{9D8B030D-6E8A-4147-A177-3AD203B41FA5}">
                      <a16:colId xmlns:a16="http://schemas.microsoft.com/office/drawing/2014/main" xmlns="" val="3838762511"/>
                    </a:ext>
                  </a:extLst>
                </a:gridCol>
              </a:tblGrid>
              <a:tr h="573210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В 2018 году изменились следующие отчетные формы:</a:t>
                      </a:r>
                    </a:p>
                  </a:txBody>
                  <a:tcPr anchor="ctr">
                    <a:solidFill>
                      <a:srgbClr val="E46C0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DBEE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6281901"/>
                  </a:ext>
                </a:extLst>
              </a:tr>
              <a:tr h="1287583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✱</a:t>
                      </a:r>
                    </a:p>
                  </a:txBody>
                  <a:tcPr marT="108000"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ru-RU" sz="1800" b="1" dirty="0" smtClean="0">
                          <a:latin typeface="Century Gothic" panose="020B0502020202020204" pitchFamily="34" charset="0"/>
                          <a:cs typeface="Arial" charset="0"/>
                        </a:rPr>
                        <a:t>Форма ФСН №12 </a:t>
                      </a:r>
                      <a:endParaRPr lang="en-US" sz="1800" b="1" dirty="0" smtClean="0">
                        <a:latin typeface="Century Gothic" panose="020B0502020202020204" pitchFamily="34" charset="0"/>
                        <a:cs typeface="Arial" charset="0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ru-RU" sz="1800" dirty="0" smtClean="0">
                          <a:latin typeface="Century Gothic" panose="020B0502020202020204" pitchFamily="34" charset="0"/>
                          <a:cs typeface="Arial" charset="0"/>
                        </a:rPr>
                        <a:t>«Сведения о числе заболеваний, зарегистрированных </a:t>
                      </a:r>
                      <a:endParaRPr lang="en-US" sz="1800" dirty="0" smtClean="0">
                        <a:latin typeface="Century Gothic" panose="020B0502020202020204" pitchFamily="34" charset="0"/>
                        <a:cs typeface="Arial" charset="0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ru-RU" sz="1800" dirty="0" smtClean="0">
                          <a:latin typeface="Century Gothic" panose="020B0502020202020204" pitchFamily="34" charset="0"/>
                          <a:cs typeface="Arial" charset="0"/>
                        </a:rPr>
                        <a:t>у пациентов, проживающих в районе обслуживания медицинской организации»</a:t>
                      </a:r>
                      <a:endParaRPr lang="ru-RU" sz="1800" dirty="0"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anchor="ctr"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3080432"/>
                  </a:ext>
                </a:extLst>
              </a:tr>
              <a:tr h="1287583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✱</a:t>
                      </a:r>
                    </a:p>
                  </a:txBody>
                  <a:tcPr marT="108000"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ru-RU" sz="1800" b="1" dirty="0" smtClean="0">
                          <a:latin typeface="Century Gothic" panose="020B0502020202020204" pitchFamily="34" charset="0"/>
                          <a:cs typeface="Arial" charset="0"/>
                        </a:rPr>
                        <a:t>Форма ФСН №14 </a:t>
                      </a:r>
                      <a:endParaRPr lang="en-US" sz="1800" b="1" dirty="0" smtClean="0">
                        <a:latin typeface="Century Gothic" panose="020B0502020202020204" pitchFamily="34" charset="0"/>
                        <a:cs typeface="Arial" charset="0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ru-RU" sz="1800" dirty="0" smtClean="0">
                          <a:latin typeface="Century Gothic" panose="020B0502020202020204" pitchFamily="34" charset="0"/>
                          <a:cs typeface="Arial" charset="0"/>
                        </a:rPr>
                        <a:t>«Сведения о деятельности подразделений медицинской организации, оказывающих медицинскую помощь </a:t>
                      </a:r>
                      <a:endParaRPr lang="en-US" sz="1800" dirty="0" smtClean="0">
                        <a:latin typeface="Century Gothic" panose="020B0502020202020204" pitchFamily="34" charset="0"/>
                        <a:cs typeface="Arial" charset="0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ru-RU" sz="1800" dirty="0" smtClean="0">
                          <a:latin typeface="Century Gothic" panose="020B0502020202020204" pitchFamily="34" charset="0"/>
                          <a:cs typeface="Arial" charset="0"/>
                        </a:rPr>
                        <a:t>в стационарных условиях»</a:t>
                      </a:r>
                      <a:endParaRPr lang="ru-RU" sz="1800" dirty="0"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anchor="ctr"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4469420"/>
                  </a:ext>
                </a:extLst>
              </a:tr>
              <a:tr h="693314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✱</a:t>
                      </a:r>
                    </a:p>
                  </a:txBody>
                  <a:tcPr marT="108000"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ru-RU" sz="1800" b="1" dirty="0" smtClean="0">
                          <a:latin typeface="Century Gothic" panose="020B0502020202020204" pitchFamily="34" charset="0"/>
                          <a:cs typeface="Arial" charset="0"/>
                        </a:rPr>
                        <a:t>Форма ФСН №30 </a:t>
                      </a:r>
                      <a:endParaRPr lang="en-US" sz="1800" b="1" dirty="0" smtClean="0">
                        <a:latin typeface="Century Gothic" panose="020B0502020202020204" pitchFamily="34" charset="0"/>
                        <a:cs typeface="Arial" charset="0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ru-RU" sz="1800" dirty="0" smtClean="0">
                          <a:latin typeface="Century Gothic" panose="020B0502020202020204" pitchFamily="34" charset="0"/>
                          <a:cs typeface="Arial" charset="0"/>
                        </a:rPr>
                        <a:t>«Сведения о медицинской организации»</a:t>
                      </a:r>
                      <a:endParaRPr lang="ru-RU" sz="1800" dirty="0"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anchor="ctr"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932935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1" t="12308" r="25893"/>
          <a:stretch/>
        </p:blipFill>
        <p:spPr bwMode="auto">
          <a:xfrm>
            <a:off x="717550" y="722313"/>
            <a:ext cx="7639050" cy="543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Текст 2"/>
          <p:cNvSpPr txBox="1">
            <a:spLocks/>
          </p:cNvSpPr>
          <p:nvPr/>
        </p:nvSpPr>
        <p:spPr>
          <a:xfrm>
            <a:off x="596899" y="2908"/>
            <a:ext cx="8547101" cy="702892"/>
          </a:xfrm>
          <a:prstGeom prst="rect">
            <a:avLst/>
          </a:prstGeom>
          <a:noFill/>
        </p:spPr>
        <p:txBody>
          <a:bodyPr lIns="0" tIns="0" rIns="0" bIns="0" rtlCol="0" anchor="ctr"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lang="ru-RU" sz="2000" kern="1200" spc="2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ПОРЯДОК СДАЧИ ОТЧЕТА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" t="28573" r="41161" b="9788"/>
          <a:stretch/>
        </p:blipFill>
        <p:spPr bwMode="auto">
          <a:xfrm>
            <a:off x="158750" y="836612"/>
            <a:ext cx="8802370" cy="5184775"/>
          </a:xfrm>
          <a:prstGeom prst="rect">
            <a:avLst/>
          </a:prstGeom>
          <a:noFill/>
          <a:ln w="158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Текст 2"/>
          <p:cNvSpPr txBox="1">
            <a:spLocks/>
          </p:cNvSpPr>
          <p:nvPr/>
        </p:nvSpPr>
        <p:spPr>
          <a:xfrm>
            <a:off x="596899" y="2908"/>
            <a:ext cx="8547101" cy="702892"/>
          </a:xfrm>
          <a:prstGeom prst="rect">
            <a:avLst/>
          </a:prstGeom>
          <a:noFill/>
        </p:spPr>
        <p:txBody>
          <a:bodyPr lIns="0" tIns="0" rIns="0" bIns="0" rtlCol="0" anchor="ctr"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lang="ru-RU" sz="2000" kern="1200" spc="2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АКТ СОГЛАСОВАНИЯ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0900" y="3159222"/>
            <a:ext cx="777648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CF161F"/>
                </a:solidFill>
                <a:latin typeface="Century Gothic" panose="020B0502020202020204" pitchFamily="34" charset="0"/>
                <a:cs typeface="Arial" charset="0"/>
              </a:rPr>
              <a:t>В обязательном порядке </a:t>
            </a:r>
            <a:r>
              <a:rPr lang="ru-RU" b="1" dirty="0">
                <a:latin typeface="Century Gothic" panose="020B0502020202020204" pitchFamily="34" charset="0"/>
                <a:cs typeface="Arial" charset="0"/>
              </a:rPr>
              <a:t>предоставляются следующие данные</a:t>
            </a:r>
            <a:r>
              <a:rPr lang="ru-RU" b="1" dirty="0" smtClean="0">
                <a:latin typeface="Century Gothic" panose="020B0502020202020204" pitchFamily="34" charset="0"/>
                <a:cs typeface="Arial" charset="0"/>
              </a:rPr>
              <a:t>:</a:t>
            </a:r>
            <a:endParaRPr lang="ru-RU" b="1" dirty="0">
              <a:latin typeface="Century Gothic" panose="020B0502020202020204" pitchFamily="34" charset="0"/>
              <a:cs typeface="Arial" charset="0"/>
            </a:endParaRP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8" t="8046" r="10463" b="71973"/>
          <a:stretch/>
        </p:blipFill>
        <p:spPr bwMode="auto">
          <a:xfrm>
            <a:off x="611560" y="980728"/>
            <a:ext cx="7920880" cy="2088232"/>
          </a:xfrm>
          <a:prstGeom prst="rect">
            <a:avLst/>
          </a:prstGeom>
          <a:noFill/>
          <a:ln w="158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596899" y="2908"/>
            <a:ext cx="8547101" cy="702892"/>
          </a:xfrm>
          <a:prstGeom prst="rect">
            <a:avLst/>
          </a:prstGeom>
          <a:noFill/>
        </p:spPr>
        <p:txBody>
          <a:bodyPr lIns="0" tIns="0" rIns="0" bIns="0" rtlCol="0" anchor="ctr"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lang="ru-RU" sz="2000" kern="1200" spc="2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800" b="1" dirty="0" smtClean="0"/>
              <a:t>ОБЯЗАТЕЛЬНЫЕ ДАННЫЕ В РАЗРЕЗЕ ФИЛИАЛОВ </a:t>
            </a:r>
          </a:p>
          <a:p>
            <a:pPr>
              <a:spcBef>
                <a:spcPts val="0"/>
              </a:spcBef>
            </a:pPr>
            <a:r>
              <a:rPr lang="ru-RU" sz="1800" b="1" dirty="0" smtClean="0"/>
              <a:t>И ОБОСОБЛЕННЫХ ПОДРАЗДЕЛЕНИЙ</a:t>
            </a:r>
            <a:endParaRPr lang="ru-RU" sz="1800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336250"/>
              </p:ext>
            </p:extLst>
          </p:nvPr>
        </p:nvGraphicFramePr>
        <p:xfrm>
          <a:off x="611188" y="3618818"/>
          <a:ext cx="7935912" cy="2402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468">
                  <a:extLst>
                    <a:ext uri="{9D8B030D-6E8A-4147-A177-3AD203B41FA5}">
                      <a16:colId xmlns:a16="http://schemas.microsoft.com/office/drawing/2014/main" xmlns="" val="3855320051"/>
                    </a:ext>
                  </a:extLst>
                </a:gridCol>
                <a:gridCol w="7071444">
                  <a:extLst>
                    <a:ext uri="{9D8B030D-6E8A-4147-A177-3AD203B41FA5}">
                      <a16:colId xmlns:a16="http://schemas.microsoft.com/office/drawing/2014/main" xmlns="" val="94999854"/>
                    </a:ext>
                  </a:extLst>
                </a:gridCol>
              </a:tblGrid>
              <a:tr h="800857">
                <a:tc>
                  <a:txBody>
                    <a:bodyPr/>
                    <a:lstStyle/>
                    <a:p>
                      <a:pPr algn="ctr"/>
                      <a:endParaRPr lang="ru-RU" altLang="ru-RU" sz="2800" b="1" u="none" dirty="0" smtClean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charset="0"/>
                        </a:rPr>
                        <a:t>Амбулаторно-поликлиническая мощность</a:t>
                      </a:r>
                      <a:endParaRPr lang="ru-RU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6246694"/>
                  </a:ext>
                </a:extLst>
              </a:tr>
              <a:tr h="800857">
                <a:tc>
                  <a:txBody>
                    <a:bodyPr/>
                    <a:lstStyle/>
                    <a:p>
                      <a:pPr algn="ctr"/>
                      <a:endParaRPr lang="ru-RU" altLang="ru-RU" sz="2800" b="1" u="none" dirty="0" smtClean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charset="0"/>
                        </a:rPr>
                        <a:t>Сведения о прикрепленном населении</a:t>
                      </a:r>
                      <a:endParaRPr lang="ru-RU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3018601"/>
                  </a:ext>
                </a:extLst>
              </a:tr>
              <a:tr h="800857">
                <a:tc>
                  <a:txBody>
                    <a:bodyPr/>
                    <a:lstStyle/>
                    <a:p>
                      <a:pPr algn="ctr"/>
                      <a:endParaRPr lang="ru-RU" altLang="ru-RU" sz="2800" b="1" u="none" dirty="0" smtClean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charset="0"/>
                        </a:rPr>
                        <a:t>Сведения о количестве коечного фонда</a:t>
                      </a:r>
                      <a:endParaRPr lang="ru-RU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9027967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403209" y="2594711"/>
            <a:ext cx="1412082" cy="373177"/>
          </a:xfrm>
          <a:prstGeom prst="rect">
            <a:avLst/>
          </a:prstGeom>
          <a:noFill/>
          <a:ln w="41275">
            <a:solidFill>
              <a:srgbClr val="E46C0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dirty="0">
              <a:solidFill>
                <a:srgbClr val="E46C0A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292" y="3776142"/>
            <a:ext cx="441416" cy="4394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996" y="4575407"/>
            <a:ext cx="510008" cy="51104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938" y="5440218"/>
            <a:ext cx="590124" cy="3639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6535631" y="2767791"/>
            <a:ext cx="2432844" cy="2232247"/>
          </a:xfrm>
          <a:prstGeom prst="rect">
            <a:avLst/>
          </a:prstGeom>
          <a:solidFill>
            <a:srgbClr val="F5EBDF"/>
          </a:solidFill>
          <a:ln w="41275">
            <a:solidFill>
              <a:srgbClr val="E46C0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dirty="0">
              <a:solidFill>
                <a:srgbClr val="E46C0A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49741"/>
              </p:ext>
            </p:extLst>
          </p:nvPr>
        </p:nvGraphicFramePr>
        <p:xfrm>
          <a:off x="611188" y="1390084"/>
          <a:ext cx="6337076" cy="4631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6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1921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altLang="ru-RU" sz="12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Поселения</a:t>
                      </a:r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0" marR="8822" marT="8821" marB="0" anchor="ctr">
                    <a:solidFill>
                      <a:srgbClr val="2F485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Все население (человек)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22" marR="8822" marT="8821" marB="0" anchor="ctr">
                    <a:solidFill>
                      <a:srgbClr val="2F485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в том числе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22" marR="8822" marT="8821" marB="0" anchor="ctr">
                    <a:solidFill>
                      <a:srgbClr val="2F485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92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городское</a:t>
                      </a:r>
                      <a:endParaRPr lang="ru-RU" sz="1200" b="1" i="0" u="none" strike="noStrike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22" marR="8822" marT="8821" marB="0" anchor="ctr"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сельское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22" marR="8822" marT="8821" marB="0" anchor="ctr">
                    <a:solidFill>
                      <a:srgbClr val="2F4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8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Century Gothic" panose="020B0502020202020204" pitchFamily="34" charset="0"/>
                        </a:rPr>
                        <a:t>Москва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0" marR="8822" marT="8821" marB="0" anchor="ctr">
                    <a:solidFill>
                      <a:srgbClr val="FFC2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Century Gothic" panose="020B0502020202020204" pitchFamily="34" charset="0"/>
                        </a:rPr>
                        <a:t>12506468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22" marR="8822" marT="8821" marB="0" anchor="ctr">
                    <a:solidFill>
                      <a:srgbClr val="FFC2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Century Gothic" panose="020B0502020202020204" pitchFamily="34" charset="0"/>
                        </a:rPr>
                        <a:t>12342615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22" marR="8822" marT="8821" marB="0" anchor="ctr">
                    <a:solidFill>
                      <a:srgbClr val="FFC2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Century Gothic" panose="020B0502020202020204" pitchFamily="34" charset="0"/>
                        </a:rPr>
                        <a:t>163853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22" marR="8822" marT="8821" marB="0" anchor="ctr">
                    <a:solidFill>
                      <a:srgbClr val="FFC20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92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err="1">
                          <a:effectLst/>
                          <a:latin typeface="Century Gothic" panose="020B0502020202020204" pitchFamily="34" charset="0"/>
                        </a:rPr>
                        <a:t>Новомосковский</a:t>
                      </a:r>
                      <a:r>
                        <a:rPr lang="ru-RU" sz="1200" b="1" u="none" strike="noStrike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b="1" u="none" strike="noStrike" dirty="0" smtClean="0">
                          <a:effectLst/>
                          <a:latin typeface="Century Gothic" panose="020B0502020202020204" pitchFamily="34" charset="0"/>
                        </a:rPr>
                        <a:t>округ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0" marR="8822" marT="8821" marB="0" anchor="ctr">
                    <a:solidFill>
                      <a:srgbClr val="FFC2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Century Gothic" panose="020B0502020202020204" pitchFamily="34" charset="0"/>
                        </a:rPr>
                        <a:t>234226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22" marR="8822" marT="8821" marB="0" anchor="ctr">
                    <a:solidFill>
                      <a:srgbClr val="FFC2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Century Gothic" panose="020B0502020202020204" pitchFamily="34" charset="0"/>
                        </a:rPr>
                        <a:t>120526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22" marR="8822" marT="8821" marB="0" anchor="ctr">
                    <a:solidFill>
                      <a:srgbClr val="FFC2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Century Gothic" panose="020B0502020202020204" pitchFamily="34" charset="0"/>
                        </a:rPr>
                        <a:t>113700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22" marR="8822" marT="8821" marB="0" anchor="ctr">
                    <a:solidFill>
                      <a:srgbClr val="FFC20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92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Century Gothic" panose="020B0502020202020204" pitchFamily="34" charset="0"/>
                        </a:rPr>
                        <a:t>Поселение </a:t>
                      </a:r>
                      <a:r>
                        <a:rPr lang="ru-RU" sz="1200" u="none" strike="noStrike" dirty="0" err="1">
                          <a:effectLst/>
                          <a:latin typeface="Century Gothic" panose="020B0502020202020204" pitchFamily="34" charset="0"/>
                        </a:rPr>
                        <a:t>Внуковское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58795" marR="8822" marT="8821" marB="0" anchor="ctr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Century Gothic" panose="020B0502020202020204" pitchFamily="34" charset="0"/>
                        </a:rPr>
                        <a:t>7411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22" marR="8822" marT="882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22" marR="8822" marT="882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Century Gothic" panose="020B0502020202020204" pitchFamily="34" charset="0"/>
                        </a:rPr>
                        <a:t>7411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22" marR="8822" marT="8821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92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Century Gothic" panose="020B0502020202020204" pitchFamily="34" charset="0"/>
                        </a:rPr>
                        <a:t>Поселение Воскресенское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58795" marR="8822" marT="8821" marB="0" anchor="ctr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Century Gothic" panose="020B0502020202020204" pitchFamily="34" charset="0"/>
                        </a:rPr>
                        <a:t>9716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22" marR="8822" marT="882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22" marR="8822" marT="882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Century Gothic" panose="020B0502020202020204" pitchFamily="34" charset="0"/>
                        </a:rPr>
                        <a:t>9716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22" marR="8822" marT="8821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92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Century Gothic" panose="020B0502020202020204" pitchFamily="34" charset="0"/>
                        </a:rPr>
                        <a:t>Поселение </a:t>
                      </a:r>
                      <a:r>
                        <a:rPr lang="ru-RU" sz="1200" u="none" strike="noStrike" dirty="0" err="1">
                          <a:effectLst/>
                          <a:latin typeface="Century Gothic" panose="020B0502020202020204" pitchFamily="34" charset="0"/>
                        </a:rPr>
                        <a:t>Десёновское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58795" marR="8822" marT="8821" marB="0" anchor="ctr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Century Gothic" panose="020B0502020202020204" pitchFamily="34" charset="0"/>
                        </a:rPr>
                        <a:t>16901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22" marR="8822" marT="882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22" marR="8822" marT="882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Century Gothic" panose="020B0502020202020204" pitchFamily="34" charset="0"/>
                        </a:rPr>
                        <a:t>16901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22" marR="8822" marT="8821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192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Century Gothic" panose="020B0502020202020204" pitchFamily="34" charset="0"/>
                        </a:rPr>
                        <a:t>Поселение </a:t>
                      </a:r>
                      <a:r>
                        <a:rPr lang="ru-RU" sz="1200" u="none" strike="noStrike" dirty="0" err="1">
                          <a:effectLst/>
                          <a:latin typeface="Century Gothic" panose="020B0502020202020204" pitchFamily="34" charset="0"/>
                        </a:rPr>
                        <a:t>Кокошкино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58795" marR="8822" marT="8821" marB="0" anchor="ctr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Century Gothic" panose="020B0502020202020204" pitchFamily="34" charset="0"/>
                        </a:rPr>
                        <a:t>16467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22" marR="8822" marT="882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Century Gothic" panose="020B0502020202020204" pitchFamily="34" charset="0"/>
                        </a:rPr>
                        <a:t>16073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22" marR="8822" marT="882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Century Gothic" panose="020B0502020202020204" pitchFamily="34" charset="0"/>
                        </a:rPr>
                        <a:t>394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22" marR="8822" marT="8821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192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Century Gothic" panose="020B0502020202020204" pitchFamily="34" charset="0"/>
                        </a:rPr>
                        <a:t>Поселение </a:t>
                      </a:r>
                      <a:r>
                        <a:rPr lang="ru-RU" sz="1200" u="none" strike="noStrike" dirty="0" err="1">
                          <a:effectLst/>
                          <a:latin typeface="Century Gothic" panose="020B0502020202020204" pitchFamily="34" charset="0"/>
                        </a:rPr>
                        <a:t>Марушкинское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58795" marR="8822" marT="8821" marB="0" anchor="ctr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Century Gothic" panose="020B0502020202020204" pitchFamily="34" charset="0"/>
                        </a:rPr>
                        <a:t>6993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22" marR="8822" marT="882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22" marR="8822" marT="882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Century Gothic" panose="020B0502020202020204" pitchFamily="34" charset="0"/>
                        </a:rPr>
                        <a:t>6993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22" marR="8822" marT="8821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192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Century Gothic" panose="020B0502020202020204" pitchFamily="34" charset="0"/>
                        </a:rPr>
                        <a:t>Поселение Московский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58795" marR="8822" marT="8821" marB="0" anchor="ctr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Century Gothic" panose="020B0502020202020204" pitchFamily="34" charset="0"/>
                        </a:rPr>
                        <a:t>57224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22" marR="8822" marT="882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Century Gothic" panose="020B0502020202020204" pitchFamily="34" charset="0"/>
                        </a:rPr>
                        <a:t>53417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22" marR="8822" marT="882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Century Gothic" panose="020B0502020202020204" pitchFamily="34" charset="0"/>
                        </a:rPr>
                        <a:t>3807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22" marR="8822" marT="8821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192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Century Gothic" panose="020B0502020202020204" pitchFamily="34" charset="0"/>
                        </a:rPr>
                        <a:t>Поселение </a:t>
                      </a:r>
                      <a:r>
                        <a:rPr lang="ru-RU" sz="1200" u="none" strike="noStrike" dirty="0" err="1">
                          <a:effectLst/>
                          <a:latin typeface="Century Gothic" panose="020B0502020202020204" pitchFamily="34" charset="0"/>
                        </a:rPr>
                        <a:t>Мосрентген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58795" marR="8822" marT="8821" marB="0" anchor="ctr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Century Gothic" panose="020B0502020202020204" pitchFamily="34" charset="0"/>
                        </a:rPr>
                        <a:t>20104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22" marR="8822" marT="882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22" marR="8822" marT="882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Century Gothic" panose="020B0502020202020204" pitchFamily="34" charset="0"/>
                        </a:rPr>
                        <a:t>20104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22" marR="8822" marT="8821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192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Century Gothic" panose="020B0502020202020204" pitchFamily="34" charset="0"/>
                        </a:rPr>
                        <a:t>Поселение </a:t>
                      </a:r>
                      <a:r>
                        <a:rPr lang="ru-RU" sz="1200" u="none" strike="noStrike" dirty="0" err="1">
                          <a:effectLst/>
                          <a:latin typeface="Century Gothic" panose="020B0502020202020204" pitchFamily="34" charset="0"/>
                        </a:rPr>
                        <a:t>Рязановское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58795" marR="8822" marT="8821" marB="0" anchor="ctr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Century Gothic" panose="020B0502020202020204" pitchFamily="34" charset="0"/>
                        </a:rPr>
                        <a:t>20436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22" marR="8822" marT="882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22" marR="8822" marT="882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Century Gothic" panose="020B0502020202020204" pitchFamily="34" charset="0"/>
                        </a:rPr>
                        <a:t>20436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22" marR="8822" marT="8821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192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Century Gothic" panose="020B0502020202020204" pitchFamily="34" charset="0"/>
                        </a:rPr>
                        <a:t>Поселение </a:t>
                      </a:r>
                      <a:r>
                        <a:rPr lang="ru-RU" sz="1200" u="none" strike="noStrike" dirty="0" err="1">
                          <a:effectLst/>
                          <a:latin typeface="Century Gothic" panose="020B0502020202020204" pitchFamily="34" charset="0"/>
                        </a:rPr>
                        <a:t>Сосенское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58795" marR="8822" marT="8821" marB="0" anchor="ctr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Century Gothic" panose="020B0502020202020204" pitchFamily="34" charset="0"/>
                        </a:rPr>
                        <a:t>21089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22" marR="8822" marT="882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22" marR="8822" marT="882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Century Gothic" panose="020B0502020202020204" pitchFamily="34" charset="0"/>
                        </a:rPr>
                        <a:t>21089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22" marR="8822" marT="8821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192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Century Gothic" panose="020B0502020202020204" pitchFamily="34" charset="0"/>
                        </a:rPr>
                        <a:t>Поселение </a:t>
                      </a:r>
                      <a:r>
                        <a:rPr lang="ru-RU" sz="1200" u="none" strike="noStrike" dirty="0" err="1">
                          <a:effectLst/>
                          <a:latin typeface="Century Gothic" panose="020B0502020202020204" pitchFamily="34" charset="0"/>
                        </a:rPr>
                        <a:t>Филимонковское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58795" marR="8822" marT="8821" marB="0" anchor="ctr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Century Gothic" panose="020B0502020202020204" pitchFamily="34" charset="0"/>
                        </a:rPr>
                        <a:t>6849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22" marR="8822" marT="882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22" marR="8822" marT="882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Century Gothic" panose="020B0502020202020204" pitchFamily="34" charset="0"/>
                        </a:rPr>
                        <a:t>6849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22" marR="8822" marT="8821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192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smtClean="0">
                          <a:effectLst/>
                          <a:latin typeface="Century Gothic" panose="020B0502020202020204" pitchFamily="34" charset="0"/>
                        </a:rPr>
                        <a:t>Троицкий </a:t>
                      </a:r>
                      <a:r>
                        <a:rPr lang="ru-RU" sz="1200" b="1" u="none" strike="noStrike" dirty="0">
                          <a:effectLst/>
                          <a:latin typeface="Century Gothic" panose="020B0502020202020204" pitchFamily="34" charset="0"/>
                        </a:rPr>
                        <a:t>округ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0000" marR="8822" marT="8821" marB="0" anchor="ctr">
                    <a:solidFill>
                      <a:srgbClr val="FFC2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Century Gothic" panose="020B0502020202020204" pitchFamily="34" charset="0"/>
                        </a:rPr>
                        <a:t>124671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22" marR="8822" marT="8821" marB="0" anchor="ctr">
                    <a:solidFill>
                      <a:srgbClr val="FFC2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Century Gothic" panose="020B0502020202020204" pitchFamily="34" charset="0"/>
                        </a:rPr>
                        <a:t>74518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22" marR="8822" marT="8821" marB="0" anchor="ctr">
                    <a:solidFill>
                      <a:srgbClr val="FFC2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Century Gothic" panose="020B0502020202020204" pitchFamily="34" charset="0"/>
                        </a:rPr>
                        <a:t>50153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22" marR="8822" marT="8821" marB="0" anchor="ctr">
                    <a:solidFill>
                      <a:srgbClr val="FFC20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192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Century Gothic" panose="020B0502020202020204" pitchFamily="34" charset="0"/>
                        </a:rPr>
                        <a:t>Поселение </a:t>
                      </a:r>
                      <a:r>
                        <a:rPr lang="ru-RU" sz="1200" u="none" strike="noStrike" dirty="0" err="1">
                          <a:effectLst/>
                          <a:latin typeface="Century Gothic" panose="020B0502020202020204" pitchFamily="34" charset="0"/>
                        </a:rPr>
                        <a:t>Вороновское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58795" marR="8822" marT="8821" marB="0" anchor="ctr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Century Gothic" panose="020B0502020202020204" pitchFamily="34" charset="0"/>
                        </a:rPr>
                        <a:t>8869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22" marR="8822" marT="882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22" marR="8822" marT="882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Century Gothic" panose="020B0502020202020204" pitchFamily="34" charset="0"/>
                        </a:rPr>
                        <a:t>8869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22" marR="8822" marT="8821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192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Century Gothic" panose="020B0502020202020204" pitchFamily="34" charset="0"/>
                        </a:rPr>
                        <a:t>Поселение Киевский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58795" marR="8822" marT="8821" marB="0" anchor="ctr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Century Gothic" panose="020B0502020202020204" pitchFamily="34" charset="0"/>
                        </a:rPr>
                        <a:t>13868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22" marR="8822" marT="882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Century Gothic" panose="020B0502020202020204" pitchFamily="34" charset="0"/>
                        </a:rPr>
                        <a:t>13594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22" marR="8822" marT="882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Century Gothic" panose="020B0502020202020204" pitchFamily="34" charset="0"/>
                        </a:rPr>
                        <a:t>274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22" marR="8822" marT="8821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192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Century Gothic" panose="020B0502020202020204" pitchFamily="34" charset="0"/>
                        </a:rPr>
                        <a:t>Поселение </a:t>
                      </a:r>
                      <a:r>
                        <a:rPr lang="ru-RU" sz="1200" u="none" strike="noStrike" dirty="0" err="1">
                          <a:effectLst/>
                          <a:latin typeface="Century Gothic" panose="020B0502020202020204" pitchFamily="34" charset="0"/>
                        </a:rPr>
                        <a:t>Кленовское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58795" marR="8822" marT="8821" marB="0" anchor="ctr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Century Gothic" panose="020B0502020202020204" pitchFamily="34" charset="0"/>
                        </a:rPr>
                        <a:t>3617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22" marR="8822" marT="882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22" marR="8822" marT="882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Century Gothic" panose="020B0502020202020204" pitchFamily="34" charset="0"/>
                        </a:rPr>
                        <a:t>3617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22" marR="8822" marT="8821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192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Century Gothic" panose="020B0502020202020204" pitchFamily="34" charset="0"/>
                        </a:rPr>
                        <a:t>Поселение </a:t>
                      </a:r>
                      <a:r>
                        <a:rPr lang="ru-RU" sz="1200" u="none" strike="noStrike" dirty="0" err="1">
                          <a:effectLst/>
                          <a:latin typeface="Century Gothic" panose="020B0502020202020204" pitchFamily="34" charset="0"/>
                        </a:rPr>
                        <a:t>Краснопахорское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58795" marR="8822" marT="8821" marB="0" anchor="ctr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Century Gothic" panose="020B0502020202020204" pitchFamily="34" charset="0"/>
                        </a:rPr>
                        <a:t>4867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22" marR="8822" marT="882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22" marR="8822" marT="882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Century Gothic" panose="020B0502020202020204" pitchFamily="34" charset="0"/>
                        </a:rPr>
                        <a:t>4867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22" marR="8822" marT="8821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192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Century Gothic" panose="020B0502020202020204" pitchFamily="34" charset="0"/>
                        </a:rPr>
                        <a:t>Поселение </a:t>
                      </a:r>
                      <a:r>
                        <a:rPr lang="ru-RU" sz="1200" u="none" strike="noStrike" dirty="0" err="1">
                          <a:effectLst/>
                          <a:latin typeface="Century Gothic" panose="020B0502020202020204" pitchFamily="34" charset="0"/>
                        </a:rPr>
                        <a:t>Михайлово-Ярцевское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58795" marR="8822" marT="8821" marB="0" anchor="ctr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Century Gothic" panose="020B0502020202020204" pitchFamily="34" charset="0"/>
                        </a:rPr>
                        <a:t>5377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22" marR="8822" marT="882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22" marR="8822" marT="882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Century Gothic" panose="020B0502020202020204" pitchFamily="34" charset="0"/>
                        </a:rPr>
                        <a:t>5377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22" marR="8822" marT="8821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192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Century Gothic" panose="020B0502020202020204" pitchFamily="34" charset="0"/>
                        </a:rPr>
                        <a:t>Поселение </a:t>
                      </a:r>
                      <a:r>
                        <a:rPr lang="ru-RU" sz="1200" u="none" strike="noStrike" dirty="0" err="1">
                          <a:effectLst/>
                          <a:latin typeface="Century Gothic" panose="020B0502020202020204" pitchFamily="34" charset="0"/>
                        </a:rPr>
                        <a:t>Новофедоровское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58795" marR="8822" marT="8821" marB="0" anchor="ctr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Century Gothic" panose="020B0502020202020204" pitchFamily="34" charset="0"/>
                        </a:rPr>
                        <a:t>6846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22" marR="8822" marT="882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22" marR="8822" marT="882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Century Gothic" panose="020B0502020202020204" pitchFamily="34" charset="0"/>
                        </a:rPr>
                        <a:t>6846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22" marR="8822" marT="8821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192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Century Gothic" panose="020B0502020202020204" pitchFamily="34" charset="0"/>
                        </a:rPr>
                        <a:t>Поселение Первомайское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58795" marR="8822" marT="8821" marB="0" anchor="ctr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Century Gothic" panose="020B0502020202020204" pitchFamily="34" charset="0"/>
                        </a:rPr>
                        <a:t>8378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22" marR="8822" marT="882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22" marR="8822" marT="882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Century Gothic" panose="020B0502020202020204" pitchFamily="34" charset="0"/>
                        </a:rPr>
                        <a:t>8378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22" marR="8822" marT="8821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192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Century Gothic" panose="020B0502020202020204" pitchFamily="34" charset="0"/>
                        </a:rPr>
                        <a:t>Поселение </a:t>
                      </a:r>
                      <a:r>
                        <a:rPr lang="ru-RU" sz="1200" u="none" strike="noStrike" dirty="0" err="1">
                          <a:effectLst/>
                          <a:latin typeface="Century Gothic" panose="020B0502020202020204" pitchFamily="34" charset="0"/>
                        </a:rPr>
                        <a:t>Роговское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58795" marR="8822" marT="8821" marB="0" anchor="ctr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Century Gothic" panose="020B0502020202020204" pitchFamily="34" charset="0"/>
                        </a:rPr>
                        <a:t>3408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22" marR="8822" marT="882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22" marR="8822" marT="882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Century Gothic" panose="020B0502020202020204" pitchFamily="34" charset="0"/>
                        </a:rPr>
                        <a:t>3408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22" marR="8822" marT="8821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192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Century Gothic" panose="020B0502020202020204" pitchFamily="34" charset="0"/>
                        </a:rPr>
                        <a:t>Поселение </a:t>
                      </a:r>
                      <a:r>
                        <a:rPr lang="ru-RU" sz="1200" u="none" strike="noStrike" dirty="0" err="1">
                          <a:effectLst/>
                          <a:latin typeface="Century Gothic" panose="020B0502020202020204" pitchFamily="34" charset="0"/>
                        </a:rPr>
                        <a:t>Щаповское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58795" marR="8822" marT="8821" marB="0" anchor="ctr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Century Gothic" panose="020B0502020202020204" pitchFamily="34" charset="0"/>
                        </a:rPr>
                        <a:t>8517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22" marR="8822" marT="882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22" marR="8822" marT="882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Century Gothic" panose="020B0502020202020204" pitchFamily="34" charset="0"/>
                        </a:rPr>
                        <a:t>8517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22" marR="8822" marT="8821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</a:tbl>
          </a:graphicData>
        </a:graphic>
      </p:graphicFrame>
      <p:sp>
        <p:nvSpPr>
          <p:cNvPr id="10" name="Текст 2"/>
          <p:cNvSpPr txBox="1">
            <a:spLocks/>
          </p:cNvSpPr>
          <p:nvPr/>
        </p:nvSpPr>
        <p:spPr>
          <a:xfrm>
            <a:off x="596900" y="2908"/>
            <a:ext cx="8547100" cy="702892"/>
          </a:xfrm>
          <a:prstGeom prst="rect">
            <a:avLst/>
          </a:prstGeom>
          <a:noFill/>
        </p:spPr>
        <p:txBody>
          <a:bodyPr lIns="0" tIns="0" rIns="0" bIns="0" rtlCol="0" anchor="ctr"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lang="ru-RU" sz="2000" kern="1200" spc="2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/>
              <a:t>ПРИ ЗАПОЛНЕНИИ ФОРМЫ 30-СЕЛО,</a:t>
            </a:r>
          </a:p>
          <a:p>
            <a:pPr algn="ctr"/>
            <a:r>
              <a:rPr lang="ru-RU" b="1" dirty="0"/>
              <a:t> а так же объемных показателей формы 30</a:t>
            </a:r>
            <a:endParaRPr lang="ru-RU" b="1" dirty="0"/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7130586" y="3757781"/>
            <a:ext cx="16898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Московская </a:t>
            </a:r>
            <a:endParaRPr lang="en-US" altLang="ru-RU" sz="18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и Тверская  </a:t>
            </a:r>
            <a:endParaRPr lang="ru-RU" altLang="ru-RU" sz="1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области</a:t>
            </a: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7485234" y="2695610"/>
            <a:ext cx="80022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8000" b="1" dirty="0" smtClean="0">
                <a:solidFill>
                  <a:srgbClr val="E46C0A"/>
                </a:solidFill>
                <a:latin typeface="Century Gothic" panose="020B0502020202020204" pitchFamily="34" charset="0"/>
              </a:rPr>
              <a:t>+</a:t>
            </a:r>
            <a:endParaRPr lang="ru-RU" altLang="ru-RU" sz="8000" b="1" dirty="0">
              <a:solidFill>
                <a:srgbClr val="E46C0A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836613"/>
            <a:ext cx="9143999" cy="432147"/>
          </a:xfrm>
          <a:prstGeom prst="rect">
            <a:avLst/>
          </a:prstGeom>
          <a:solidFill>
            <a:srgbClr val="008A3E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9750">
              <a:tabLst>
                <a:tab pos="5918200" algn="l"/>
              </a:tabLst>
            </a:pPr>
            <a:r>
              <a:rPr lang="ru-RU" altLang="ru-RU" sz="13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По данным </a:t>
            </a:r>
            <a:r>
              <a:rPr lang="ru-RU" altLang="ru-RU" sz="1300" b="1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Мосгорстата</a:t>
            </a:r>
            <a:r>
              <a:rPr lang="ru-RU" altLang="ru-RU" sz="13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, на 01.01.2018г. сельское население города Москвы проживает </a:t>
            </a:r>
            <a:endParaRPr lang="en-US" altLang="ru-RU" sz="1300" b="1" dirty="0" smtClean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539750">
              <a:tabLst>
                <a:tab pos="5918200" algn="l"/>
              </a:tabLst>
            </a:pPr>
            <a:r>
              <a:rPr lang="ru-RU" altLang="ru-RU" sz="13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в следующих поселениях:</a:t>
            </a:r>
            <a:endParaRPr lang="ru-RU" altLang="ru-RU" sz="1300" b="1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 txBox="1">
            <a:spLocks/>
          </p:cNvSpPr>
          <p:nvPr/>
        </p:nvSpPr>
        <p:spPr>
          <a:xfrm>
            <a:off x="596899" y="2908"/>
            <a:ext cx="8547101" cy="702892"/>
          </a:xfrm>
          <a:prstGeom prst="rect">
            <a:avLst/>
          </a:prstGeom>
          <a:noFill/>
        </p:spPr>
        <p:txBody>
          <a:bodyPr lIns="0" tIns="0" rIns="0" bIns="0" rtlCol="0" anchor="ctr"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lang="ru-RU" sz="2000" kern="1200" spc="2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ПРИ ЗАПОЛНЕНИИ ФОРМЫ 12-СЕЛО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2" y="2314055"/>
            <a:ext cx="9144002" cy="1789866"/>
          </a:xfrm>
          <a:prstGeom prst="rect">
            <a:avLst/>
          </a:prstGeom>
          <a:solidFill>
            <a:srgbClr val="F5E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52000" rIns="468000" rtlCol="0" anchor="ctr">
            <a:noAutofit/>
          </a:bodyPr>
          <a:lstStyle/>
          <a:p>
            <a:endParaRPr lang="ru-RU" sz="1600" dirty="0">
              <a:solidFill>
                <a:schemeClr val="tx1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437578" y="2425440"/>
            <a:ext cx="609523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r>
              <a:rPr lang="ru-RU" altLang="ru-RU" sz="2000" b="1" dirty="0">
                <a:latin typeface="Century Gothic" panose="020B0502020202020204" pitchFamily="34" charset="0"/>
              </a:rPr>
              <a:t>Разрез формы ФСН №12-Село предоставляется если медицинская организация оказывала помощь сельским жителям, </a:t>
            </a:r>
            <a:r>
              <a:rPr lang="ru-RU" altLang="ru-RU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независимо от места расположения самой организации!!!</a:t>
            </a:r>
          </a:p>
        </p:txBody>
      </p:sp>
      <p:sp>
        <p:nvSpPr>
          <p:cNvPr id="9" name="Прямоугольник 3"/>
          <p:cNvSpPr/>
          <p:nvPr/>
        </p:nvSpPr>
        <p:spPr>
          <a:xfrm flipH="1">
            <a:off x="-3" y="2213431"/>
            <a:ext cx="2152652" cy="1150467"/>
          </a:xfrm>
          <a:custGeom>
            <a:avLst/>
            <a:gdLst>
              <a:gd name="connsiteX0" fmla="*/ 0 w 1242244"/>
              <a:gd name="connsiteY0" fmla="*/ 0 h 602518"/>
              <a:gd name="connsiteX1" fmla="*/ 1242244 w 1242244"/>
              <a:gd name="connsiteY1" fmla="*/ 0 h 602518"/>
              <a:gd name="connsiteX2" fmla="*/ 1242244 w 1242244"/>
              <a:gd name="connsiteY2" fmla="*/ 602518 h 602518"/>
              <a:gd name="connsiteX3" fmla="*/ 0 w 1242244"/>
              <a:gd name="connsiteY3" fmla="*/ 602518 h 602518"/>
              <a:gd name="connsiteX4" fmla="*/ 0 w 1242244"/>
              <a:gd name="connsiteY4" fmla="*/ 0 h 602518"/>
              <a:gd name="connsiteX0" fmla="*/ 270934 w 1242244"/>
              <a:gd name="connsiteY0" fmla="*/ 0 h 602518"/>
              <a:gd name="connsiteX1" fmla="*/ 1242244 w 1242244"/>
              <a:gd name="connsiteY1" fmla="*/ 0 h 602518"/>
              <a:gd name="connsiteX2" fmla="*/ 1242244 w 1242244"/>
              <a:gd name="connsiteY2" fmla="*/ 602518 h 602518"/>
              <a:gd name="connsiteX3" fmla="*/ 0 w 1242244"/>
              <a:gd name="connsiteY3" fmla="*/ 602518 h 602518"/>
              <a:gd name="connsiteX4" fmla="*/ 270934 w 1242244"/>
              <a:gd name="connsiteY4" fmla="*/ 0 h 60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2244" h="602518">
                <a:moveTo>
                  <a:pt x="270934" y="0"/>
                </a:moveTo>
                <a:lnTo>
                  <a:pt x="1242244" y="0"/>
                </a:lnTo>
                <a:lnTo>
                  <a:pt x="1242244" y="602518"/>
                </a:lnTo>
                <a:lnTo>
                  <a:pt x="0" y="602518"/>
                </a:lnTo>
                <a:lnTo>
                  <a:pt x="270934" y="0"/>
                </a:lnTo>
                <a:close/>
              </a:path>
            </a:pathLst>
          </a:custGeom>
          <a:solidFill>
            <a:srgbClr val="CF161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21538" y="2333625"/>
            <a:ext cx="909570" cy="91007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 txBox="1">
            <a:spLocks/>
          </p:cNvSpPr>
          <p:nvPr/>
        </p:nvSpPr>
        <p:spPr>
          <a:xfrm>
            <a:off x="596897" y="2908"/>
            <a:ext cx="8547101" cy="702892"/>
          </a:xfrm>
          <a:prstGeom prst="rect">
            <a:avLst/>
          </a:prstGeom>
          <a:noFill/>
        </p:spPr>
        <p:txBody>
          <a:bodyPr lIns="0" tIns="0" rIns="0" bIns="0" rtlCol="0" anchor="ctr"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lang="ru-RU" sz="2000" kern="1200" spc="2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ОСОБЫЙ КОНТРОЛЬ</a:t>
            </a:r>
            <a:r>
              <a:rPr lang="ru-RU" b="1" dirty="0" smtClean="0"/>
              <a:t>! (для службы статистики)</a:t>
            </a:r>
            <a:endParaRPr lang="ru-RU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790120"/>
              </p:ext>
            </p:extLst>
          </p:nvPr>
        </p:nvGraphicFramePr>
        <p:xfrm>
          <a:off x="611189" y="1196697"/>
          <a:ext cx="7935912" cy="4464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451">
                  <a:extLst>
                    <a:ext uri="{9D8B030D-6E8A-4147-A177-3AD203B41FA5}">
                      <a16:colId xmlns:a16="http://schemas.microsoft.com/office/drawing/2014/main" xmlns="" val="3855320051"/>
                    </a:ext>
                  </a:extLst>
                </a:gridCol>
                <a:gridCol w="7215461">
                  <a:extLst>
                    <a:ext uri="{9D8B030D-6E8A-4147-A177-3AD203B41FA5}">
                      <a16:colId xmlns:a16="http://schemas.microsoft.com/office/drawing/2014/main" xmlns="" val="94999854"/>
                    </a:ext>
                  </a:extLst>
                </a:gridCol>
              </a:tblGrid>
              <a:tr h="892921">
                <a:tc>
                  <a:txBody>
                    <a:bodyPr/>
                    <a:lstStyle/>
                    <a:p>
                      <a:pPr algn="ctr"/>
                      <a:r>
                        <a:rPr lang="en-US" altLang="ru-RU" sz="2800" b="1" u="none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endParaRPr lang="ru-RU" altLang="ru-RU" sz="2800" b="1" u="none" dirty="0" smtClean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8F3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altLang="ru-RU" sz="1800" b="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Важно! </a:t>
                      </a:r>
                      <a:r>
                        <a:rPr lang="en-US" altLang="ru-RU" sz="1800" b="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   </a:t>
                      </a:r>
                      <a:r>
                        <a:rPr lang="ru-RU" altLang="ru-RU" sz="1800" b="1" dirty="0" smtClean="0">
                          <a:solidFill>
                            <a:srgbClr val="CF161F"/>
                          </a:solidFill>
                          <a:latin typeface="Century Gothic" panose="020B0502020202020204" pitchFamily="34" charset="0"/>
                        </a:rPr>
                        <a:t>Не потерять объемы </a:t>
                      </a:r>
                      <a:r>
                        <a:rPr lang="ru-RU" altLang="ru-RU" sz="1800" b="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медицинской помощи оказанной вашими медицинскими работниками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6246694"/>
                  </a:ext>
                </a:extLst>
              </a:tr>
              <a:tr h="892921">
                <a:tc>
                  <a:txBody>
                    <a:bodyPr/>
                    <a:lstStyle/>
                    <a:p>
                      <a:pPr algn="ctr"/>
                      <a:r>
                        <a:rPr lang="en-US" altLang="ru-RU" sz="2800" b="1" u="none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  <a:endParaRPr lang="ru-RU" altLang="ru-RU" sz="2800" b="1" u="none" dirty="0" smtClean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8F3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altLang="ru-RU" sz="180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Отлеживать данные в </a:t>
                      </a:r>
                      <a:r>
                        <a:rPr lang="ru-RU" altLang="ru-RU" sz="1800" b="1" dirty="0" smtClean="0">
                          <a:solidFill>
                            <a:srgbClr val="CF161F"/>
                          </a:solidFill>
                          <a:latin typeface="Century Gothic" panose="020B0502020202020204" pitchFamily="34" charset="0"/>
                        </a:rPr>
                        <a:t>динамике</a:t>
                      </a:r>
                      <a:r>
                        <a:rPr lang="ru-RU" altLang="ru-RU" sz="180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, при значительном изменении данных - разобраться и подготовить пояснения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3018601"/>
                  </a:ext>
                </a:extLst>
              </a:tr>
              <a:tr h="892921">
                <a:tc>
                  <a:txBody>
                    <a:bodyPr/>
                    <a:lstStyle/>
                    <a:p>
                      <a:pPr algn="ctr"/>
                      <a:r>
                        <a:rPr lang="en-US" altLang="ru-RU" sz="2800" b="1" u="none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  <a:endParaRPr lang="ru-RU" altLang="ru-RU" sz="2800" b="1" u="none" dirty="0" smtClean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8F3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altLang="ru-RU" sz="180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Не делать идентичными данные по формам 30 и 62, </a:t>
                      </a:r>
                    </a:p>
                    <a:p>
                      <a:r>
                        <a:rPr lang="ru-RU" altLang="ru-RU" sz="180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а понимать </a:t>
                      </a:r>
                      <a:r>
                        <a:rPr lang="ru-RU" altLang="ru-RU" sz="1800" b="1" dirty="0" smtClean="0">
                          <a:solidFill>
                            <a:srgbClr val="CF161F"/>
                          </a:solidFill>
                          <a:latin typeface="Century Gothic" panose="020B0502020202020204" pitchFamily="34" charset="0"/>
                        </a:rPr>
                        <a:t>причины расхождения 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9027967"/>
                  </a:ext>
                </a:extLst>
              </a:tr>
              <a:tr h="892921">
                <a:tc>
                  <a:txBody>
                    <a:bodyPr/>
                    <a:lstStyle/>
                    <a:p>
                      <a:pPr algn="ctr"/>
                      <a:r>
                        <a:rPr lang="en-US" altLang="ru-RU" sz="2800" b="1" u="none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endParaRPr lang="ru-RU" altLang="ru-RU" sz="2800" b="1" u="none" dirty="0" smtClean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8F3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altLang="ru-RU" sz="180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Просчитывать и представлять показатели по формам </a:t>
                      </a:r>
                    </a:p>
                    <a:p>
                      <a:r>
                        <a:rPr lang="ru-RU" altLang="ru-RU" sz="180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на подпись руководителю </a:t>
                      </a:r>
                      <a:r>
                        <a:rPr lang="ru-RU" altLang="ru-RU" sz="1800" b="1" dirty="0" smtClean="0">
                          <a:solidFill>
                            <a:srgbClr val="CF161F"/>
                          </a:solidFill>
                          <a:latin typeface="Century Gothic" panose="020B0502020202020204" pitchFamily="34" charset="0"/>
                        </a:rPr>
                        <a:t>до сдачи отчета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3176565"/>
                  </a:ext>
                </a:extLst>
              </a:tr>
              <a:tr h="892921">
                <a:tc>
                  <a:txBody>
                    <a:bodyPr/>
                    <a:lstStyle/>
                    <a:p>
                      <a:pPr algn="ctr"/>
                      <a:r>
                        <a:rPr lang="en-US" altLang="ru-RU" sz="2800" b="1" u="none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endParaRPr lang="ru-RU" altLang="ru-RU" sz="2800" b="1" u="none" dirty="0" smtClean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8F3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altLang="ru-RU" sz="180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Сверять данные форм с регистрами </a:t>
                      </a:r>
                    </a:p>
                    <a:p>
                      <a:r>
                        <a:rPr lang="ru-RU" altLang="ru-RU" sz="180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и информационными системами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8196813"/>
                  </a:ext>
                </a:extLst>
              </a:tr>
            </a:tbl>
          </a:graphicData>
        </a:graphic>
      </p:graphicFrame>
      <p:sp>
        <p:nvSpPr>
          <p:cNvPr id="12" name="Прямоугольник 3"/>
          <p:cNvSpPr/>
          <p:nvPr/>
        </p:nvSpPr>
        <p:spPr>
          <a:xfrm flipH="1">
            <a:off x="1324494" y="1203841"/>
            <a:ext cx="1089645" cy="420566"/>
          </a:xfrm>
          <a:custGeom>
            <a:avLst/>
            <a:gdLst>
              <a:gd name="connsiteX0" fmla="*/ 0 w 1242244"/>
              <a:gd name="connsiteY0" fmla="*/ 0 h 602518"/>
              <a:gd name="connsiteX1" fmla="*/ 1242244 w 1242244"/>
              <a:gd name="connsiteY1" fmla="*/ 0 h 602518"/>
              <a:gd name="connsiteX2" fmla="*/ 1242244 w 1242244"/>
              <a:gd name="connsiteY2" fmla="*/ 602518 h 602518"/>
              <a:gd name="connsiteX3" fmla="*/ 0 w 1242244"/>
              <a:gd name="connsiteY3" fmla="*/ 602518 h 602518"/>
              <a:gd name="connsiteX4" fmla="*/ 0 w 1242244"/>
              <a:gd name="connsiteY4" fmla="*/ 0 h 602518"/>
              <a:gd name="connsiteX0" fmla="*/ 270934 w 1242244"/>
              <a:gd name="connsiteY0" fmla="*/ 0 h 602518"/>
              <a:gd name="connsiteX1" fmla="*/ 1242244 w 1242244"/>
              <a:gd name="connsiteY1" fmla="*/ 0 h 602518"/>
              <a:gd name="connsiteX2" fmla="*/ 1242244 w 1242244"/>
              <a:gd name="connsiteY2" fmla="*/ 602518 h 602518"/>
              <a:gd name="connsiteX3" fmla="*/ 0 w 1242244"/>
              <a:gd name="connsiteY3" fmla="*/ 602518 h 602518"/>
              <a:gd name="connsiteX4" fmla="*/ 270934 w 1242244"/>
              <a:gd name="connsiteY4" fmla="*/ 0 h 60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2244" h="602518">
                <a:moveTo>
                  <a:pt x="270934" y="0"/>
                </a:moveTo>
                <a:lnTo>
                  <a:pt x="1242244" y="0"/>
                </a:lnTo>
                <a:lnTo>
                  <a:pt x="1242244" y="602518"/>
                </a:lnTo>
                <a:lnTo>
                  <a:pt x="0" y="602518"/>
                </a:lnTo>
                <a:lnTo>
                  <a:pt x="270934" y="0"/>
                </a:lnTo>
                <a:close/>
              </a:path>
            </a:pathLst>
          </a:custGeom>
          <a:solidFill>
            <a:srgbClr val="CF161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r>
              <a:rPr lang="ru-RU" sz="1400" b="1" dirty="0" smtClean="0">
                <a:latin typeface="Century Gothic" panose="020B0502020202020204" pitchFamily="34" charset="0"/>
              </a:rPr>
              <a:t>ВАЖНО!</a:t>
            </a:r>
            <a:endParaRPr lang="ru-RU" sz="1400" b="1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24483</TotalTime>
  <Words>454</Words>
  <Application>Microsoft Office PowerPoint</Application>
  <PresentationFormat>Экран (4:3)</PresentationFormat>
  <Paragraphs>169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</dc:creator>
  <cp:lastModifiedBy>PodcherninaAM</cp:lastModifiedBy>
  <cp:revision>549</cp:revision>
  <dcterms:created xsi:type="dcterms:W3CDTF">2012-10-30T03:36:37Z</dcterms:created>
  <dcterms:modified xsi:type="dcterms:W3CDTF">2018-12-20T10:56:12Z</dcterms:modified>
</cp:coreProperties>
</file>