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78" r:id="rId5"/>
    <p:sldId id="279" r:id="rId6"/>
    <p:sldId id="264" r:id="rId7"/>
    <p:sldId id="288" r:id="rId8"/>
    <p:sldId id="280" r:id="rId9"/>
    <p:sldId id="262" r:id="rId10"/>
    <p:sldId id="261" r:id="rId11"/>
    <p:sldId id="263" r:id="rId12"/>
    <p:sldId id="285" r:id="rId13"/>
    <p:sldId id="286" r:id="rId14"/>
    <p:sldId id="265" r:id="rId15"/>
    <p:sldId id="287" r:id="rId16"/>
    <p:sldId id="266" r:id="rId17"/>
    <p:sldId id="274" r:id="rId18"/>
    <p:sldId id="275" r:id="rId19"/>
    <p:sldId id="281" r:id="rId20"/>
    <p:sldId id="282" r:id="rId21"/>
    <p:sldId id="290" r:id="rId22"/>
    <p:sldId id="291" r:id="rId23"/>
    <p:sldId id="292" r:id="rId24"/>
    <p:sldId id="293" r:id="rId25"/>
    <p:sldId id="258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  <a:srgbClr val="003B68"/>
    <a:srgbClr val="BD5921"/>
    <a:srgbClr val="B1531F"/>
    <a:srgbClr val="D86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>
        <p:scale>
          <a:sx n="60" d="100"/>
          <a:sy n="60" d="100"/>
        </p:scale>
        <p:origin x="-1062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08896-6DC0-45C7-B399-C233D195CE0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AC97-B7DA-4D7E-805A-5FF90A2B5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4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0AC97-B7DA-4D7E-805A-5FF90A2B59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AC97-B7DA-4D7E-805A-5FF90A2B59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0AC97-B7DA-4D7E-805A-5FF90A2B59E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0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FCC4D-4013-4EA5-83A0-FB2418F2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CA127D3-3543-4497-9DD1-C50645AD5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4B7B11-42A4-40B1-9008-45FE3880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6E1A43-01B4-4CAD-A8AA-788B5B23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720941-A72B-48DA-BC92-112A8389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6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5C8FCB-814C-41D2-B090-21E0CE6D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FD7667-9583-4843-9316-ACC6B4E3B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42927B-070E-4112-A917-F02832CB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48C47B-B246-4D2C-9544-C3E62A12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BA4770-748C-4946-AFC1-36F12E47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8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322F638-EBB4-4CC0-87D6-D9DCCB656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179894-6111-4F07-9949-31FA40B16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03F40C-5FE5-4C88-898F-B339B1BD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3E5DC1-B889-4848-8327-A22CD04E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7A1D33-A04C-4C62-8034-0677C700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1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A88AC9-E4F5-43C8-A4D2-1CF35C53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1DA7BC-F410-46E8-BE63-D22C33692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8794CF-EC42-4D37-B0B2-DACF9D1C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F1ECA3-C893-42E0-8512-615D8455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8BB80E-48E5-4FC3-B7DA-EEE8B495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0F616C-B5D7-44B2-917C-CA08DC9A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E9C3C1-5C13-4F2A-9597-150A75C6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D58B07-97C0-49CD-8C10-4FA4BDD7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17F116-272C-45A9-AEB7-4267B404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CE2C33-5016-4234-A49D-FF26A430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3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5865A4-E58D-46CF-8ED8-E6FBA933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A631AB-E3D1-4FBB-93C3-B6FB93323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02959C-01A1-48CD-A261-5D81EDBD8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9B3236-712A-4711-9D48-1CB57487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9EAF38-AFED-4662-A3A3-75516F15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6B13C4-B024-4026-8324-5CF31792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324D05-8BC6-48D0-972B-58E7DD46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B2CC75D-4A85-4B76-AC8F-63155C5B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5D5DEC-569E-4730-BDCF-3F6B5BE21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CB46C99-5140-4145-B88C-ABC8E7DC2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307BFFF-E0BD-40F3-B96D-0244664F0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9815D71-7F31-4F27-9E73-F7CBB663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36A3108-F907-47DC-8B35-3A06586E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60FB78-8764-4CC5-A068-B0AEEE1F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6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4589C-35CC-42E4-970C-A64DEFAD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D3835D7-1FF0-407C-83A3-1C03F327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9E1261A-E5F8-4CB5-8BE9-F7D4C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9D2B17-D2EC-43CC-B07B-2CDCBB19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4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B6EEC2B-7834-45FB-A28E-75ABF86C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6A4DE0-E0EB-4683-B43D-67565ACF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26486E8-881E-4D96-A326-F80A747C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5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4DEA9-23D6-4844-A2BC-AD27683A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B20480-3DC3-48FF-88D1-D2F76B60E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BB53B4-34CD-41DB-9B7E-96FE3A6C5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B95401-7637-4561-98B4-9545B4A5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DFDF92-4B68-43D8-BC69-832E2C79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B45DEB-878C-4578-AD5F-C5DCDDF7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B1E38B-ABB7-47FE-B401-DCA8DF5B9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7587559-E6EE-47DC-B64D-58251077B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F90EF3-0A67-4ADD-8117-55F2CCA00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C80BA2-6B3B-4BC7-B1FF-FA3BE3A0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C78CAC-C210-4393-92DE-A87B7997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25B1BE-1D17-4E98-91E4-FF5D9972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6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A4A156-15A6-42C5-B192-84E5E926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487B50-6A55-4E55-B956-1DCD3F5DA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EB4075-FFD4-4147-B4C9-74041B9E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B660-001F-4814-9748-D4D535E1E48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D30EB6-13EB-4BE4-8D63-2A607AC0B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EFFE5C-3D06-4A23-857D-5D8B5822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49AA-92DB-412F-B9FE-56E460AA8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5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BAC8BBA-8100-439B-BEC1-024408DDF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09" y="732588"/>
            <a:ext cx="1511811" cy="1505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9E22B7-3072-4681-B273-BD6FCE86E94B}"/>
              </a:ext>
            </a:extLst>
          </p:cNvPr>
          <p:cNvSpPr txBox="1"/>
          <p:nvPr/>
        </p:nvSpPr>
        <p:spPr>
          <a:xfrm>
            <a:off x="191150" y="2490552"/>
            <a:ext cx="1180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Vesna" panose="02000504080000020003" pitchFamily="2" charset="0"/>
              </a:rPr>
              <a:t>Эмоциональное выгорание </a:t>
            </a:r>
            <a:endParaRPr lang="en-US" sz="3600" b="1" dirty="0" smtClean="0">
              <a:solidFill>
                <a:srgbClr val="002060"/>
              </a:solidFill>
              <a:latin typeface="Vesna" panose="02000504080000020003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Vesna" panose="02000504080000020003" pitchFamily="2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latin typeface="Vesna" panose="02000504080000020003" pitchFamily="2" charset="0"/>
              </a:rPr>
              <a:t>кризисный период</a:t>
            </a:r>
            <a:endParaRPr lang="ru-RU" sz="3500" b="1" dirty="0">
              <a:solidFill>
                <a:srgbClr val="002060"/>
              </a:solidFill>
              <a:latin typeface="Vesna" panose="0200050408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EB37770-0239-4B85-9344-A2EC3387C67C}"/>
              </a:ext>
            </a:extLst>
          </p:cNvPr>
          <p:cNvSpPr txBox="1"/>
          <p:nvPr/>
        </p:nvSpPr>
        <p:spPr>
          <a:xfrm>
            <a:off x="2097439" y="5078776"/>
            <a:ext cx="82150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PF Agora Sans Pro" panose="02000500000000020004" pitchFamily="2" charset="0"/>
              </a:rPr>
              <a:t>Погребняк Наталия Михайловна</a:t>
            </a:r>
          </a:p>
          <a:p>
            <a:pPr algn="ctr"/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медицинский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и семейный 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440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59" y="428994"/>
            <a:ext cx="6906749" cy="1462868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Идеальный родитель: польза или вред?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616" y="3042366"/>
            <a:ext cx="4864608" cy="2436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Чем тверже родитель убежден в необходимости соответствовать идеальной картинке, тем раньше могут начаться первые симптомы «выгорания».</a:t>
            </a:r>
          </a:p>
          <a:p>
            <a:pPr marL="0" indent="0">
              <a:buNone/>
            </a:pPr>
            <a:endParaRPr lang="ru-RU" sz="2700" dirty="0">
              <a:solidFill>
                <a:srgbClr val="004799"/>
              </a:solidFill>
              <a:latin typeface="PF Agora Sans Pro" panose="02000500000000020004" pitchFamily="2" charset="0"/>
            </a:endParaRPr>
          </a:p>
        </p:txBody>
      </p:sp>
      <p:pic>
        <p:nvPicPr>
          <p:cNvPr id="5128" name="Picture 8" descr="Большая семья две горизонтальные композиции с множеством маленьких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9"/>
          <a:stretch/>
        </p:blipFill>
        <p:spPr bwMode="auto">
          <a:xfrm>
            <a:off x="106908" y="2077730"/>
            <a:ext cx="7107708" cy="3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59" y="428994"/>
            <a:ext cx="10134316" cy="1360294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Основные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симптомы</a:t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СЭВ (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в родительстве)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352" y="2660237"/>
            <a:ext cx="2987811" cy="2826511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70000"/>
              </a:lnSpc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Интеллектуальные</a:t>
            </a:r>
            <a:r>
              <a:rPr lang="ru-RU" sz="2000" b="1" u="sng" dirty="0">
                <a:solidFill>
                  <a:srgbClr val="002060"/>
                </a:solidFill>
                <a:latin typeface="PF Agora Sans Pro" panose="02000500000000020004" pitchFamily="2" charset="0"/>
              </a:rPr>
              <a:t>: </a:t>
            </a:r>
          </a:p>
          <a:p>
            <a:pPr lvl="0"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падение интереса к новым впечатлениям  и информации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падение вкуса и интереса к жизни</a:t>
            </a:r>
          </a:p>
          <a:p>
            <a:pPr lvl="0"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скука/апатия</a:t>
            </a:r>
          </a:p>
          <a:p>
            <a:pPr marL="0" indent="0">
              <a:buNone/>
            </a:pPr>
            <a:r>
              <a:rPr lang="ru-RU" sz="2700" dirty="0" smtClean="0">
                <a:solidFill>
                  <a:srgbClr val="004799"/>
                </a:solidFill>
                <a:latin typeface="PF Agora Sans Pro" panose="02000500000000020004" pitchFamily="2" charset="0"/>
              </a:rPr>
              <a:t> </a:t>
            </a:r>
            <a:endParaRPr lang="ru-RU" sz="2700" dirty="0">
              <a:solidFill>
                <a:srgbClr val="004799"/>
              </a:solidFill>
              <a:latin typeface="PF Agora Sans Pro" panose="02000500000000020004" pitchFamily="2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3353734" y="2623891"/>
            <a:ext cx="2337618" cy="3510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Физические</a:t>
            </a:r>
            <a:r>
              <a:rPr lang="ru-RU" sz="2000" b="1" u="sng" dirty="0">
                <a:solidFill>
                  <a:srgbClr val="002060"/>
                </a:solidFill>
                <a:latin typeface="PF Agora Sans Pro" panose="02000500000000020004" pitchFamily="2" charset="0"/>
              </a:rPr>
              <a:t>: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усталость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физическое истощение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изменение веса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бессонница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плохое общее состояние         здоровья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399408" y="2628375"/>
            <a:ext cx="2954326" cy="366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70000"/>
              </a:lnSpc>
              <a:buNone/>
            </a:pPr>
            <a:r>
              <a:rPr lang="ru-RU" sz="2000" b="1" u="sng" dirty="0">
                <a:solidFill>
                  <a:srgbClr val="002060"/>
                </a:solidFill>
                <a:latin typeface="PF Agora Sans Pro" panose="02000500000000020004" pitchFamily="2" charset="0"/>
              </a:rPr>
              <a:t>Эмоциональные: 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недостаток эмоций 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безразличие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 ощущение            беспомощности и безнадежности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чувство одиночества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 агрессивность, раздражительность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усиление тревоги и беспокойства</a:t>
            </a:r>
          </a:p>
          <a:p>
            <a:pPr fontAlgn="base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PF Agora Sans Pro" panose="02000500000000020004" pitchFamily="2" charset="0"/>
              </a:rPr>
              <a:t> душевные страдания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8765468" y="2628375"/>
            <a:ext cx="3023721" cy="3311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2900" b="1" u="sng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Социальные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: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 низкая социальная активность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 падение интереса к досугу и увлечениям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 социальные контакты ограничиваются темами родительства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 ощущение недостатка поддержки со стороны членов семьи.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900" dirty="0">
              <a:solidFill>
                <a:srgbClr val="004799"/>
              </a:solidFill>
              <a:latin typeface="PF Agora Sans Pro" panose="02000500000000020004" pitchFamily="2" charset="0"/>
            </a:endParaRPr>
          </a:p>
        </p:txBody>
      </p:sp>
      <p:pic>
        <p:nvPicPr>
          <p:cNvPr id="7" name="Picture 4" descr="Как стресс влияет на родительство: новые научные данные | НЭ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03" y="4284002"/>
            <a:ext cx="2442886" cy="21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7" y="349535"/>
            <a:ext cx="5549462" cy="1321610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Возможно,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родитель</a:t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«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выгорел», если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198" y="2123888"/>
            <a:ext cx="4501307" cy="416655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sz="27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ребенок </a:t>
            </a:r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 радует</a:t>
            </a:r>
          </a:p>
          <a:p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нет легкости, удовольствия от общения с ребенком</a:t>
            </a:r>
          </a:p>
          <a:p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нет 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идей, </a:t>
            </a:r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как отвлечь капризничающего ребенка </a:t>
            </a:r>
          </a:p>
          <a:p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раздражает любое отклонение от плана</a:t>
            </a:r>
          </a:p>
          <a:p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появились мысли:  «больше не могу», «сил больше нет»,  «а пропади все пропадом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!»</a:t>
            </a:r>
            <a:endParaRPr lang="ru-RU" sz="88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любая </a:t>
            </a:r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задача – 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новая или </a:t>
            </a:r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требующая включения 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- вызывает </a:t>
            </a:r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чувство 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отчаяния </a:t>
            </a:r>
            <a:endParaRPr lang="ru-RU" sz="88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marL="0" lvl="0" indent="0">
              <a:buNone/>
            </a:pPr>
            <a:endParaRPr lang="ru-RU" sz="92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6719114" y="2123888"/>
            <a:ext cx="4501307" cy="4305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7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fontAlgn="base"/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п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оявляются слезы, апатия, состояние, когда руки просто опускаются</a:t>
            </a:r>
          </a:p>
          <a:p>
            <a:pPr fontAlgn="base"/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у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худшается физическое состояние, все дается с трудом</a:t>
            </a:r>
          </a:p>
          <a:p>
            <a:pPr fontAlgn="base"/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п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оявились проблемы со сном </a:t>
            </a:r>
          </a:p>
          <a:p>
            <a:pPr fontAlgn="base"/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п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оявляется «парадоксальная кривая усталости». Все время хочется спать, а когда время спать, то заснуть не удается. Тяжелый сон</a:t>
            </a:r>
          </a:p>
          <a:p>
            <a:pPr fontAlgn="base"/>
            <a:r>
              <a:rPr lang="ru-RU" sz="8800" dirty="0">
                <a:solidFill>
                  <a:srgbClr val="002060"/>
                </a:solidFill>
                <a:latin typeface="PF Agora Sans Pro" panose="02000500000000020004" pitchFamily="2" charset="0"/>
              </a:rPr>
              <a:t>н</a:t>
            </a:r>
            <a:r>
              <a:rPr lang="ru-RU" sz="8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ачинаются сложности с едой – забывают поесть, тянет на сладкое, жирное</a:t>
            </a:r>
            <a:endParaRPr lang="ru-RU" sz="88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6148552" y="2334353"/>
            <a:ext cx="5293430" cy="4169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7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fontAlgn="base"/>
            <a:r>
              <a:rPr lang="ru-RU" sz="9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Нет желания супружеской близости. Когда организм истощен, одна из первых функций, которая выключается — это либидо. Организм как будто посылает сигнал: «Нечего размножаться, если и так ноги еле-еле таскаешь!».</a:t>
            </a:r>
          </a:p>
          <a:p>
            <a:pPr fontAlgn="base"/>
            <a:r>
              <a:rPr lang="ru-RU" sz="9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Человек не справляется со своими чувствами. Если его не трогать, то он будет сидеть и смотреть в одну точку или долго плакать, если вдруг есть необходимость что-то делать.</a:t>
            </a:r>
          </a:p>
          <a:p>
            <a:pPr fontAlgn="base"/>
            <a:r>
              <a:rPr lang="ru-RU" sz="9200" dirty="0">
                <a:solidFill>
                  <a:srgbClr val="002060"/>
                </a:solidFill>
                <a:latin typeface="PF Agora Sans Pro" panose="02000500000000020004" pitchFamily="2" charset="0"/>
              </a:rPr>
              <a:t>Сильно ухудшается здоровье, падает иммунитет.</a:t>
            </a:r>
          </a:p>
          <a:p>
            <a:pPr fontAlgn="base"/>
            <a:endParaRPr lang="ru-RU" sz="92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1324303" y="2326489"/>
            <a:ext cx="4668800" cy="4019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7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r>
              <a:rPr lang="ru-RU" sz="9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Произошла деформация личности.  Со временем психика включает защиту: родители начинают думать, что это ребенок «паразит», появляется ненависть к ребенку начинается унижающее и агрессивное общение с ним.</a:t>
            </a:r>
          </a:p>
          <a:p>
            <a:r>
              <a:rPr lang="ru-RU" sz="9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Появилась </a:t>
            </a:r>
            <a:r>
              <a:rPr lang="ru-RU" sz="9200" dirty="0" err="1">
                <a:solidFill>
                  <a:srgbClr val="002060"/>
                </a:solidFill>
                <a:latin typeface="PF Agora Sans Pro" panose="02000500000000020004" pitchFamily="2" charset="0"/>
              </a:rPr>
              <a:t>ангедония</a:t>
            </a:r>
            <a:r>
              <a:rPr lang="ru-RU" sz="9200" dirty="0">
                <a:solidFill>
                  <a:srgbClr val="002060"/>
                </a:solidFill>
                <a:latin typeface="PF Agora Sans Pro" panose="02000500000000020004" pitchFamily="2" charset="0"/>
              </a:rPr>
              <a:t>. Человек ничего не хочет, ничего его не радует. Все, что раньше приносило удовольствие – теперь либо раздражает, либо не вызывает былых эмоций.</a:t>
            </a:r>
          </a:p>
          <a:p>
            <a:endParaRPr lang="ru-RU" sz="92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endParaRPr lang="ru-RU" sz="92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67" y="349535"/>
            <a:ext cx="5549462" cy="1321610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Возможно,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родитель</a:t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«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выгорел», если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25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59" y="428994"/>
            <a:ext cx="5644562" cy="1447103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Когда уже стоит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обращаться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к врачу?</a:t>
            </a: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262" y="2356922"/>
            <a:ext cx="4501307" cy="389645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ощущение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усталости, выгорания в длительном периоде, которое не проходит даже после сна,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ночные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кошмары,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трудности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с засыпанием или частые ночные пробуждения,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обострения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соматических проблем: давление, частые головные боли — так называемая «неврастеническая каска»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резкие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перепады настроения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7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5934307" y="2313578"/>
            <a:ext cx="5601635" cy="403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вспышки неконтролируемой ярости или другие эмоциональные проявления (плаксивость, раздражительность), обычно несвойственные человеку, на протяжении длительного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слабость и повышенная сонливость, утомляемость или наоборот ажитация, спутанность сознания, невозможность уснуть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внезапные страхи и фобии, высокая степень тревожности, с которой тяжело справляться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резкий набор или потеря веса, депрессивные или суицидальные мысли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7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789" y="434502"/>
            <a:ext cx="10261336" cy="1627775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Какие родители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более </a:t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подвержены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«выгоранию»?</a:t>
            </a: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76" y="2324111"/>
            <a:ext cx="5553196" cy="4092455"/>
          </a:xfrm>
        </p:spPr>
        <p:txBody>
          <a:bodyPr>
            <a:normAutofit fontScale="700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Родители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, у которых дети с разницей в возрасте меньше 5 </a:t>
            </a: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лет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Родители 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часто болеющего или тяжело болеющего  ребенка,  особого </a:t>
            </a: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ребенка</a:t>
            </a:r>
            <a:endParaRPr lang="ru-RU" sz="29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Неполные 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семьи, когда вся нагрузка по воспитанию детей ложится на одного </a:t>
            </a: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взрослого</a:t>
            </a:r>
            <a:endParaRPr lang="ru-RU" sz="29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Семьи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, которые вынуждены жить в тяжелых бытовых условиях (теснота, необходимость постоянно зимой топить дом, носить воду и т.д.), трудности с деньгами и т.д.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Конфликтная 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семья, когда семья не тыл, а </a:t>
            </a: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«второй фронт»</a:t>
            </a:r>
            <a:endParaRPr lang="ru-RU" sz="29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Взрослые</a:t>
            </a:r>
            <a:r>
              <a:rPr lang="ru-RU" sz="2900" dirty="0">
                <a:solidFill>
                  <a:srgbClr val="002060"/>
                </a:solidFill>
                <a:latin typeface="PF Agora Sans Pro" panose="02000500000000020004" pitchFamily="2" charset="0"/>
              </a:rPr>
              <a:t>, которые сами пережили травмы </a:t>
            </a:r>
            <a:r>
              <a:rPr lang="ru-RU" sz="29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развития</a:t>
            </a:r>
            <a:endParaRPr lang="ru-RU" sz="29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7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6542689" y="2317531"/>
            <a:ext cx="5439103" cy="4240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Родители </a:t>
            </a: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– перфекционисты. У них высокая планка, большие требования к образу идеального родителя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Те</a:t>
            </a: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, у которых «жертвенность» была в семье ценностью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Те</a:t>
            </a: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, которые не уверены ,что они достаточно хорошие родители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Потерявшие </a:t>
            </a: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надежду или долго получающие лечение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Чрезмерно </a:t>
            </a: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реагирующие и включенные, тревожные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Безотказные для других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Которым стыдно заботиться о себе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Родители, на которых «все навалилось</a:t>
            </a:r>
            <a:r>
              <a:rPr lang="ru-RU" sz="3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»</a:t>
            </a:r>
            <a:endParaRPr lang="ru-RU" sz="36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7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99" y="381696"/>
            <a:ext cx="7189583" cy="1541697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Как преодолеть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синдром эмоционального 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выгорания: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835" y="2024305"/>
            <a:ext cx="8765627" cy="3982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PF Agora Sans Pro" panose="02000500000000020004" pitchFamily="2" charset="0"/>
              </a:rPr>
              <a:t>Восстанавливайте физические ресурсы: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Регулярно </a:t>
            </a:r>
            <a:r>
              <a:rPr lang="ru-RU" sz="2600" dirty="0">
                <a:solidFill>
                  <a:srgbClr val="002060"/>
                </a:solidFill>
                <a:latin typeface="PF Agora Sans Pro" panose="02000500000000020004" pitchFamily="2" charset="0"/>
              </a:rPr>
              <a:t>питайтесь и гуляйте на свежем воздухе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Оптимизируйте </a:t>
            </a:r>
            <a:r>
              <a:rPr lang="ru-RU" sz="2600" dirty="0">
                <a:solidFill>
                  <a:srgbClr val="002060"/>
                </a:solidFill>
                <a:latin typeface="PF Agora Sans Pro" panose="02000500000000020004" pitchFamily="2" charset="0"/>
              </a:rPr>
              <a:t>физические нагрузки (занятия спортом, прогулки</a:t>
            </a:r>
            <a:r>
              <a:rPr lang="ru-RU" sz="2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)</a:t>
            </a:r>
            <a:endParaRPr lang="ru-RU" sz="26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Позаботьтесь  </a:t>
            </a:r>
            <a:r>
              <a:rPr lang="ru-RU" sz="2600" dirty="0">
                <a:solidFill>
                  <a:srgbClr val="002060"/>
                </a:solidFill>
                <a:latin typeface="PF Agora Sans Pro" panose="02000500000000020004" pitchFamily="2" charset="0"/>
              </a:rPr>
              <a:t>о полноценном сне и отдыхе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Начните </a:t>
            </a:r>
            <a:r>
              <a:rPr lang="ru-RU" sz="2600" dirty="0">
                <a:solidFill>
                  <a:srgbClr val="002060"/>
                </a:solidFill>
                <a:latin typeface="PF Agora Sans Pro" panose="02000500000000020004" pitchFamily="2" charset="0"/>
              </a:rPr>
              <a:t>больше отдыхать</a:t>
            </a:r>
          </a:p>
          <a:p>
            <a:pPr marL="0" indent="0">
              <a:buNone/>
            </a:pPr>
            <a:endParaRPr lang="ru-RU" sz="5100" dirty="0">
              <a:solidFill>
                <a:srgbClr val="004799"/>
              </a:solidFill>
              <a:latin typeface="PF Agora Sans Pro Mediu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22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00" y="428993"/>
            <a:ext cx="7284176" cy="1494399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Как преодолеть синдром эмоционального выгорания: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131" y="2025635"/>
            <a:ext cx="9569670" cy="39823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Научитесь </a:t>
            </a:r>
            <a:r>
              <a:rPr lang="ru-RU" sz="3000" dirty="0">
                <a:solidFill>
                  <a:srgbClr val="002060"/>
                </a:solidFill>
                <a:latin typeface="PF Agora Sans Pro" panose="02000500000000020004" pitchFamily="2" charset="0"/>
              </a:rPr>
              <a:t>просить о помощи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Принимайте </a:t>
            </a:r>
            <a:r>
              <a:rPr lang="ru-RU" sz="30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недостатки в себе и других людях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Отложите </a:t>
            </a:r>
            <a:r>
              <a:rPr lang="ru-RU" sz="3000" dirty="0">
                <a:solidFill>
                  <a:srgbClr val="002060"/>
                </a:solidFill>
                <a:latin typeface="PF Agora Sans Pro" panose="02000500000000020004" pitchFamily="2" charset="0"/>
              </a:rPr>
              <a:t>второстепенные дела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Избавляйтесь </a:t>
            </a:r>
            <a:r>
              <a:rPr lang="ru-RU" sz="3000" dirty="0">
                <a:solidFill>
                  <a:srgbClr val="002060"/>
                </a:solidFill>
                <a:latin typeface="PF Agora Sans Pro" panose="02000500000000020004" pitchFamily="2" charset="0"/>
              </a:rPr>
              <a:t>от чувства вины за собственные удовольствия</a:t>
            </a:r>
          </a:p>
          <a:p>
            <a:pPr marL="0" indent="0">
              <a:buNone/>
            </a:pPr>
            <a:r>
              <a:rPr lang="ru-RU" sz="2700" dirty="0" smtClean="0">
                <a:solidFill>
                  <a:srgbClr val="004799"/>
                </a:solidFill>
                <a:latin typeface="PF Agora Sans Pro" panose="02000500000000020004" pitchFamily="2" charset="0"/>
              </a:rPr>
              <a:t> </a:t>
            </a:r>
            <a:endParaRPr lang="ru-RU" sz="5100" dirty="0">
              <a:solidFill>
                <a:srgbClr val="004799"/>
              </a:solidFill>
              <a:latin typeface="PF Agora Sans Pro Mediu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99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00" y="428994"/>
            <a:ext cx="7079224" cy="1399806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Как преодолеть синдром эмоционального выгорания: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39" y="2386912"/>
            <a:ext cx="10006333" cy="39823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Выделите </a:t>
            </a:r>
            <a:r>
              <a:rPr lang="ru-RU" dirty="0">
                <a:solidFill>
                  <a:srgbClr val="002060"/>
                </a:solidFill>
                <a:latin typeface="PF Agora Sans Pro" panose="02000500000000020004" pitchFamily="2" charset="0"/>
              </a:rPr>
              <a:t>себе личное время с возможностью делать то, что хочется, общаться с друзьями, заниматься хобби и т.д.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Выделите </a:t>
            </a:r>
            <a:r>
              <a:rPr lang="ru-RU" dirty="0">
                <a:solidFill>
                  <a:srgbClr val="002060"/>
                </a:solidFill>
                <a:latin typeface="PF Agora Sans Pro" panose="02000500000000020004" pitchFamily="2" charset="0"/>
              </a:rPr>
              <a:t>время на супружеское общение, совместный досуг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Овладейте </a:t>
            </a:r>
            <a:r>
              <a:rPr lang="ru-RU" dirty="0">
                <a:solidFill>
                  <a:srgbClr val="002060"/>
                </a:solidFill>
                <a:latin typeface="PF Agora Sans Pro" panose="02000500000000020004" pitchFamily="2" charset="0"/>
              </a:rPr>
              <a:t>техниками регуляции эмоционального состояния и восстановления </a:t>
            </a: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ресурсов</a:t>
            </a:r>
            <a:endParaRPr lang="ru-RU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marL="0" indent="0">
              <a:buNone/>
            </a:pPr>
            <a:endParaRPr lang="ru-RU" sz="5100" dirty="0">
              <a:solidFill>
                <a:srgbClr val="004799"/>
              </a:solidFill>
              <a:latin typeface="PF Agora Sans Pro Mediu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06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09" y="384926"/>
            <a:ext cx="8198069" cy="844784"/>
          </a:xfrm>
        </p:spPr>
        <p:txBody>
          <a:bodyPr vert="horz" anchor="t" anchorCtr="0">
            <a:noAutofit/>
          </a:bodyPr>
          <a:lstStyle/>
          <a:p>
            <a:pPr algn="ctr"/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Как преодолеть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«выгорание»:</a:t>
            </a: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12" y="2526832"/>
            <a:ext cx="11161986" cy="4331168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800" dirty="0" smtClean="0"/>
              <a:t> </a:t>
            </a: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Чрезмерное желание заслужить признание и любовь  через усердие и отличный результат своей деятельности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Отсутствие  умения вовремя дать себе отдых, качественно отдохнуть и набраться сил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Нахождение в среде повышенного стресса (окружение требует полной самоотдачи)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Слишком много общения с людьми</a:t>
            </a:r>
            <a:endParaRPr lang="ru-RU" sz="5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0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Неправильная расстановка приоритетов в своей жизни (забывание о себе и о своем здоровье)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Высокая самоотдача и отсутствие ожидаемого достойного вознаграждения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68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68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68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осознать </a:t>
            </a:r>
            <a:r>
              <a:rPr lang="ru-RU" sz="6800" dirty="0">
                <a:solidFill>
                  <a:srgbClr val="002060"/>
                </a:solidFill>
                <a:latin typeface="PF Agora Sans Pro" panose="02000500000000020004" pitchFamily="2" charset="0"/>
              </a:rPr>
              <a:t>себя, свое достоинство независимо от «рабочих моментов»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6800" dirty="0">
                <a:solidFill>
                  <a:srgbClr val="002060"/>
                </a:solidFill>
                <a:latin typeface="PF Agora Sans Pro" panose="02000500000000020004" pitchFamily="2" charset="0"/>
              </a:rPr>
              <a:t>научиться вовремя отдыхать и полностью расслабляться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6800" dirty="0">
                <a:solidFill>
                  <a:srgbClr val="002060"/>
                </a:solidFill>
                <a:latin typeface="PF Agora Sans Pro" panose="02000500000000020004" pitchFamily="2" charset="0"/>
              </a:rPr>
              <a:t>научиться защищать себя от влияния, отстаивать свои границы, давать себе отдых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6800" dirty="0">
                <a:solidFill>
                  <a:srgbClr val="002060"/>
                </a:solidFill>
                <a:latin typeface="PF Agora Sans Pro" panose="02000500000000020004" pitchFamily="2" charset="0"/>
              </a:rPr>
              <a:t>сократить общение с людьми, дать себе побыть в одиночестве, где можно полностью расслабиться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6800" dirty="0">
                <a:solidFill>
                  <a:srgbClr val="002060"/>
                </a:solidFill>
                <a:latin typeface="PF Agora Sans Pro" panose="02000500000000020004" pitchFamily="2" charset="0"/>
              </a:rPr>
              <a:t>проанализировать свои привычки полной самоотдачи и, возможно, жертвенности во имя детей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6800" dirty="0">
                <a:solidFill>
                  <a:srgbClr val="002060"/>
                </a:solidFill>
                <a:latin typeface="PF Agora Sans Pro" panose="02000500000000020004" pitchFamily="2" charset="0"/>
              </a:rPr>
              <a:t>работа с психологом над ожиданиями и выстраиванием границ, обучение качественному </a:t>
            </a:r>
            <a:r>
              <a:rPr lang="ru-RU" sz="68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расслаблению</a:t>
            </a:r>
          </a:p>
          <a:p>
            <a:pPr marL="0" lvl="0" indent="0">
              <a:lnSpc>
                <a:spcPct val="170000"/>
              </a:lnSpc>
              <a:buNone/>
              <a:defRPr/>
            </a:pPr>
            <a:endParaRPr lang="ru-RU" sz="5400" dirty="0">
              <a:solidFill>
                <a:srgbClr val="004799"/>
              </a:solidFill>
              <a:latin typeface="PF Agora Sans Pro Medium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72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6405450" y="2281374"/>
            <a:ext cx="5497515" cy="432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100" b="0" i="0" u="none" strike="noStrike" kern="1200" cap="none" spc="0" normalizeH="0" baseline="0" noProof="0" dirty="0">
              <a:ln>
                <a:noFill/>
              </a:ln>
              <a:solidFill>
                <a:srgbClr val="004799"/>
              </a:solidFill>
              <a:effectLst/>
              <a:uLnTx/>
              <a:uFillTx/>
              <a:latin typeface="PF Agora Sans Pro Medium" pitchFamily="2" charset="0"/>
              <a:ea typeface="+mj-ea"/>
              <a:cs typeface="+mj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 txBox="1">
            <a:spLocks/>
          </p:cNvSpPr>
          <p:nvPr/>
        </p:nvSpPr>
        <p:spPr>
          <a:xfrm>
            <a:off x="977430" y="1269123"/>
            <a:ext cx="2680138" cy="6227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u="sng" dirty="0" smtClean="0">
                <a:solidFill>
                  <a:srgbClr val="002060"/>
                </a:solidFill>
                <a:latin typeface="PF Agora Sans Pro Medium" pitchFamily="2" charset="0"/>
              </a:rPr>
              <a:t>факторы</a:t>
            </a:r>
            <a:endParaRPr lang="ru-RU" sz="3600" u="sng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 txBox="1">
            <a:spLocks/>
          </p:cNvSpPr>
          <p:nvPr/>
        </p:nvSpPr>
        <p:spPr>
          <a:xfrm>
            <a:off x="5046617" y="1269123"/>
            <a:ext cx="3955453" cy="6227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u="sng" dirty="0" smtClean="0">
                <a:solidFill>
                  <a:srgbClr val="002060"/>
                </a:solidFill>
                <a:latin typeface="PF Agora Sans Pro Medium" pitchFamily="2" charset="0"/>
              </a:rPr>
              <a:t>рекомендации</a:t>
            </a:r>
            <a:endParaRPr lang="ru-RU" sz="3600" u="sng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74665" y="1072055"/>
            <a:ext cx="441435" cy="19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01223" y="1024757"/>
            <a:ext cx="488731" cy="331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38" y="2070770"/>
            <a:ext cx="5581446" cy="3741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Жизнь наполнена разными эмоциями и чувствами.</a:t>
            </a:r>
          </a:p>
          <a:p>
            <a:pPr marL="0" indent="0">
              <a:buNone/>
            </a:pP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Психоэмоциональные перегрузки накапливаются в организме, стрессы провоцируют эмоциональные переживания, которые выжимают остатки сил из человека и могут привести к хроническому состоянию стресса. </a:t>
            </a:r>
          </a:p>
        </p:txBody>
      </p:sp>
      <p:pic>
        <p:nvPicPr>
          <p:cNvPr id="1032" name="Picture 8" descr="ᐈ Рисунок стресс векторные картинки, иллюстрации стресс | скачать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20411" r="640" b="16869"/>
          <a:stretch/>
        </p:blipFill>
        <p:spPr bwMode="auto">
          <a:xfrm>
            <a:off x="6566173" y="2685625"/>
            <a:ext cx="4669403" cy="2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75" y="282689"/>
            <a:ext cx="9812649" cy="1593408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Эмоции в нашей жизни: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польза 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или вред?</a:t>
            </a:r>
          </a:p>
        </p:txBody>
      </p:sp>
    </p:spTree>
    <p:extLst>
      <p:ext uri="{BB962C8B-B14F-4D97-AF65-F5344CB8AC3E}">
        <p14:creationId xmlns:p14="http://schemas.microsoft.com/office/powerpoint/2010/main" val="4723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15" y="325149"/>
            <a:ext cx="10263902" cy="1267168"/>
          </a:xfrm>
        </p:spPr>
        <p:txBody>
          <a:bodyPr vert="horz" anchor="t" anchorCtr="0">
            <a:noAutofit/>
          </a:bodyPr>
          <a:lstStyle/>
          <a:p>
            <a:r>
              <a:rPr lang="ru-RU" sz="3500" dirty="0" smtClean="0">
                <a:solidFill>
                  <a:srgbClr val="002060"/>
                </a:solidFill>
                <a:latin typeface="PF Agora Sans Pro Medium" pitchFamily="2" charset="0"/>
              </a:rPr>
              <a:t>Вопросы для </a:t>
            </a:r>
            <a:r>
              <a:rPr lang="ru-RU" sz="3500" dirty="0" smtClean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3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3500" dirty="0" smtClean="0">
                <a:solidFill>
                  <a:srgbClr val="002060"/>
                </a:solidFill>
                <a:latin typeface="PF Agora Sans Pro Medium" pitchFamily="2" charset="0"/>
              </a:rPr>
              <a:t>диагностики </a:t>
            </a:r>
            <a:r>
              <a:rPr lang="ru-RU" sz="3500" dirty="0" smtClean="0">
                <a:solidFill>
                  <a:srgbClr val="002060"/>
                </a:solidFill>
                <a:latin typeface="PF Agora Sans Pro Medium" pitchFamily="2" charset="0"/>
              </a:rPr>
              <a:t>«выгорания»:</a:t>
            </a:r>
            <a:endParaRPr lang="ru-RU" sz="3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76" y="1876097"/>
            <a:ext cx="11351173" cy="4745420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Важно ли, чтобы вас все любили и уважали в семье и в окружении? Можете ли ты принять тот факт, что вы не всем можете нравиться? Хотите ли вы заслужить одобрение и признание, что вы - лучший родитель?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Как часто вы берете на себя чужую работу в нагрузку? Как часто вы делаете всё, чтобы чувствовать себя "родителем - героем"?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Умеете ли вы говорить аргументированное "Нет" близким, когда вас просят сделать чужую работу, когда вы уже перегружены своими обязанностями?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Сколько часов у вас уходит на полноценный сон? Заботитесь ли вы о себе, чтобы хорошо выспаться и набраться сил для завтрашнего дня?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Есть ли у вас время побыть одному и просто ничего не делать хотя бы пару часов в неделю?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Есть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ли у вас любимое хобби и любимые виды активного и культурного </a:t>
            </a: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отдыха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(рисование, велосипедные прогулки, театры, кино и др</a:t>
            </a: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.)?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Есть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ли у вас любимая книга и любимые </a:t>
            </a: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цитаты, которые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вас вдохновляют на то, чтобы наслаждаться жизнью и маленькими </a:t>
            </a: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радостями?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Умеете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ли вы входить в "режим экономии энергии" в напряженные дни?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Какое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место в вашей иерархии ценностей занимает забота о ребенке? (ценности такие: здоровье, семья, отдых, работа, самообразование, самосовершенствование, богатство, творчество, хобби и др.)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5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Поразмышляйте </a:t>
            </a:r>
            <a:r>
              <a:rPr lang="ru-RU" sz="1450" dirty="0">
                <a:solidFill>
                  <a:srgbClr val="002060"/>
                </a:solidFill>
                <a:latin typeface="PF Agora Sans Pro" panose="02000500000000020004" pitchFamily="2" charset="0"/>
              </a:rPr>
              <a:t>о том, как вы можете заботиться о себе, чтобы быть всегда в форме? Как быть хорошим родителем, не вредя при этом себе самому?</a:t>
            </a:r>
          </a:p>
          <a:p>
            <a:pPr lvl="0">
              <a:buNone/>
            </a:pPr>
            <a:endParaRPr lang="ru-RU" sz="18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4" y="460915"/>
            <a:ext cx="6978449" cy="758456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Помните, что: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</a:b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6" y="2017987"/>
            <a:ext cx="8623738" cy="4193628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6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</a:t>
            </a:r>
            <a:r>
              <a:rPr lang="ru-RU" sz="7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Нет ничего </a:t>
            </a:r>
            <a:r>
              <a:rPr lang="ru-RU" sz="7300" dirty="0">
                <a:solidFill>
                  <a:srgbClr val="002060"/>
                </a:solidFill>
                <a:latin typeface="PF Agora Sans Pro" panose="02000500000000020004" pitchFamily="2" charset="0"/>
              </a:rPr>
              <a:t>важнее восстановления родительского ресурса в деле воспитания </a:t>
            </a:r>
            <a:r>
              <a:rPr lang="ru-RU" sz="7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ребенка.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7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Никакие </a:t>
            </a:r>
            <a:r>
              <a:rPr lang="ru-RU" sz="7300" dirty="0">
                <a:solidFill>
                  <a:srgbClr val="002060"/>
                </a:solidFill>
                <a:latin typeface="PF Agora Sans Pro" panose="02000500000000020004" pitchFamily="2" charset="0"/>
              </a:rPr>
              <a:t>материальные блага – игрушки, одежда, вкусная еда не компенсируют ребенку счастливого и любящего родителя</a:t>
            </a:r>
            <a:r>
              <a:rPr lang="ru-RU" sz="7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.</a:t>
            </a:r>
            <a:endParaRPr lang="ru-RU" sz="73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754" y="1768205"/>
            <a:ext cx="8822474" cy="4490705"/>
          </a:xfrm>
        </p:spPr>
        <p:txBody>
          <a:bodyPr>
            <a:noAutofit/>
          </a:bodyPr>
          <a:lstStyle/>
          <a:p>
            <a:pPr fontAlgn="base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Часто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родители чувствуют вину, что деньги или время потратили на себя, а не на ребенка. Чем больше чувство вины у родителя, тем </a:t>
            </a: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более дискомфортно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чувствует себя ребенок. 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Все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, что дает родителю чувство радости, уверенности – все это делается для ребенка. Если вы потратили время и деньги на себя – значит, вы потратили это в конечном итоге и на ребенка. Это гораздо более важная инвестиция</a:t>
            </a: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4" y="460915"/>
            <a:ext cx="6978449" cy="758456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Помните, что: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</a:b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23" y="2066804"/>
            <a:ext cx="8781393" cy="41605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1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Важно </a:t>
            </a:r>
            <a:r>
              <a:rPr lang="ru-RU" sz="4100" dirty="0">
                <a:solidFill>
                  <a:srgbClr val="002060"/>
                </a:solidFill>
                <a:latin typeface="PF Agora Sans Pro" panose="02000500000000020004" pitchFamily="2" charset="0"/>
              </a:rPr>
              <a:t>уметь сохранять баланс между тем, чтобы дать ребенку то, что ему требуется — и не забыть про себя. Потому что если родитель выгорел — то и ребенку будет нечего дать. </a:t>
            </a:r>
            <a:endParaRPr lang="ru-RU" sz="41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ru-RU" sz="41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«</a:t>
            </a:r>
            <a:r>
              <a:rPr lang="ru-RU" sz="4100" dirty="0">
                <a:solidFill>
                  <a:srgbClr val="002060"/>
                </a:solidFill>
                <a:latin typeface="PF Agora Sans Pro" panose="02000500000000020004" pitchFamily="2" charset="0"/>
              </a:rPr>
              <a:t>Выгоревший» родитель может легко заболеть, а значит не сможет ни денег заработать, ни отвезти ребенка куда-либо, ни заниматься его </a:t>
            </a:r>
            <a:r>
              <a:rPr lang="ru-RU" sz="41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обучением</a:t>
            </a:r>
            <a:r>
              <a:rPr lang="ru-RU" sz="4100" dirty="0">
                <a:solidFill>
                  <a:srgbClr val="002060"/>
                </a:solidFill>
                <a:latin typeface="PF Agora Sans Pro" panose="02000500000000020004" pitchFamily="2" charset="0"/>
              </a:rPr>
              <a:t> </a:t>
            </a:r>
            <a:r>
              <a:rPr lang="ru-RU" sz="41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или вообще </a:t>
            </a:r>
            <a:r>
              <a:rPr lang="ru-RU" sz="41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 сможет дальше растить. </a:t>
            </a:r>
          </a:p>
          <a:p>
            <a:pPr marL="0" indent="0">
              <a:buNone/>
            </a:pPr>
            <a:endParaRPr lang="ru-RU" sz="68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4" y="460915"/>
            <a:ext cx="6978449" cy="758456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Помните, что: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</a:b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88" y="1891862"/>
            <a:ext cx="9256026" cy="49661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5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Взрослому </a:t>
            </a:r>
            <a:r>
              <a:rPr lang="ru-RU" sz="5200" dirty="0">
                <a:solidFill>
                  <a:srgbClr val="002060"/>
                </a:solidFill>
                <a:latin typeface="PF Agora Sans Pro" panose="02000500000000020004" pitchFamily="2" charset="0"/>
              </a:rPr>
              <a:t>важно осознавать важность себя и своего состояния. Это для ребенка пример. Дети многое считывают и запоминают бессознательно. </a:t>
            </a:r>
            <a:endParaRPr lang="ru-RU" sz="52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5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Если </a:t>
            </a:r>
            <a:r>
              <a:rPr lang="ru-RU" sz="5200" dirty="0">
                <a:solidFill>
                  <a:srgbClr val="002060"/>
                </a:solidFill>
                <a:latin typeface="PF Agora Sans Pro" panose="02000500000000020004" pitchFamily="2" charset="0"/>
              </a:rPr>
              <a:t>мы относимся к себе с пренебрежением, то и ребенку даем такой же пример. </a:t>
            </a:r>
            <a:endParaRPr lang="ru-RU" sz="52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5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Это </a:t>
            </a:r>
            <a:r>
              <a:rPr lang="ru-RU" sz="5200" dirty="0">
                <a:solidFill>
                  <a:srgbClr val="002060"/>
                </a:solidFill>
                <a:latin typeface="PF Agora Sans Pro" panose="02000500000000020004" pitchFamily="2" charset="0"/>
              </a:rPr>
              <a:t>сомнительный </a:t>
            </a:r>
            <a:r>
              <a:rPr lang="ru-RU" sz="5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«подарок» </a:t>
            </a:r>
            <a:r>
              <a:rPr lang="ru-RU" sz="5200" dirty="0">
                <a:solidFill>
                  <a:srgbClr val="002060"/>
                </a:solidFill>
                <a:latin typeface="PF Agora Sans Pro" panose="02000500000000020004" pitchFamily="2" charset="0"/>
              </a:rPr>
              <a:t>для </a:t>
            </a:r>
            <a:r>
              <a:rPr lang="ru-RU" sz="52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ребенка: стратегия пренебрежения собой.</a:t>
            </a:r>
            <a:endParaRPr lang="ru-RU" sz="68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24" y="460915"/>
            <a:ext cx="6978449" cy="758456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Помните, что: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</a:b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A36CB2-B0FF-41E5-B564-1C30C01DD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33" y="491222"/>
            <a:ext cx="1459063" cy="1453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0A25CB-9BF9-4272-A61C-61DE5BE44F7B}"/>
              </a:ext>
            </a:extLst>
          </p:cNvPr>
          <p:cNvSpPr txBox="1"/>
          <p:nvPr/>
        </p:nvSpPr>
        <p:spPr>
          <a:xfrm>
            <a:off x="-192026" y="2205802"/>
            <a:ext cx="12189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>
                <a:solidFill>
                  <a:srgbClr val="002060"/>
                </a:solidFill>
                <a:latin typeface="Vesna" panose="02000504080000020003" pitchFamily="2" charset="0"/>
              </a:rPr>
              <a:t>Благодарим за внимание!</a:t>
            </a:r>
          </a:p>
        </p:txBody>
      </p:sp>
      <p:pic>
        <p:nvPicPr>
          <p:cNvPr id="8198" name="Picture 6" descr="ВАЛЕРИЙ ПАНЮШКИН: 5 ПРАВИЛ ДЛЯ РОДИТЕЛЕЙ ПРОТИВ ВЫГОР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89" y="3236643"/>
            <a:ext cx="3480943" cy="261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A36CB2-B0FF-41E5-B564-1C30C01DD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09" y="846888"/>
            <a:ext cx="1511811" cy="1505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0A25CB-9BF9-4272-A61C-61DE5BE44F7B}"/>
              </a:ext>
            </a:extLst>
          </p:cNvPr>
          <p:cNvSpPr txBox="1"/>
          <p:nvPr/>
        </p:nvSpPr>
        <p:spPr>
          <a:xfrm>
            <a:off x="0" y="2617282"/>
            <a:ext cx="12189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Vesna" panose="02000504080000020003" pitchFamily="2" charset="0"/>
              </a:rPr>
              <a:t>Запись на прием: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Vesna" panose="02000504080000020003" pitchFamily="2" charset="0"/>
              </a:rPr>
              <a:t>8 (495) 44-55-495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Vesna" panose="02000504080000020003" pitchFamily="2" charset="0"/>
              </a:rPr>
              <a:t>zapisnapriyem@bk.ru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Vesna" panose="02000504080000020003" pitchFamily="2" charset="0"/>
              </a:rPr>
              <a:t>suhareva-center.mos.ru</a:t>
            </a:r>
            <a:endParaRPr lang="ru-RU" sz="4000" b="1" dirty="0">
              <a:solidFill>
                <a:srgbClr val="002060"/>
              </a:solidFill>
              <a:latin typeface="Vesna" panose="02000504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75" y="438137"/>
            <a:ext cx="8580101" cy="1682955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Синдром эмоционального выгорания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1350648" y="2121093"/>
            <a:ext cx="7698760" cy="1745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состояние физического и эмоционального истощения, возникающее вследствие продолжительного действия стрессоров, связанных с выполняемой человеком деятельностью. </a:t>
            </a:r>
            <a:r>
              <a:rPr lang="ru-RU" sz="2700" dirty="0" smtClean="0">
                <a:solidFill>
                  <a:srgbClr val="004799"/>
                </a:solidFill>
                <a:latin typeface="PF Agora Sans Pro" panose="02000500000000020004" pitchFamily="2" charset="0"/>
              </a:rPr>
              <a:t>     </a:t>
            </a:r>
            <a:endParaRPr lang="ru-RU" sz="2700" dirty="0">
              <a:solidFill>
                <a:srgbClr val="004799"/>
              </a:solidFill>
              <a:latin typeface="PF Agora Sans Pro" panose="02000500000000020004" pitchFamily="2" charset="0"/>
            </a:endParaRPr>
          </a:p>
        </p:txBody>
      </p:sp>
      <p:pic>
        <p:nvPicPr>
          <p:cNvPr id="11" name="Picture 4" descr="Parenting problem big family tired parents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/>
        </p:blipFill>
        <p:spPr bwMode="auto">
          <a:xfrm>
            <a:off x="4133978" y="3529048"/>
            <a:ext cx="2870642" cy="27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arenting problem big family tired parents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9"/>
          <a:stretch/>
        </p:blipFill>
        <p:spPr bwMode="auto">
          <a:xfrm>
            <a:off x="7004620" y="3448473"/>
            <a:ext cx="2978106" cy="284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406" y="1923393"/>
            <a:ext cx="7366925" cy="3892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u="sng" dirty="0">
                <a:solidFill>
                  <a:srgbClr val="002060"/>
                </a:solidFill>
                <a:latin typeface="PF Agora Sans Pro" panose="02000500000000020004" pitchFamily="2" charset="0"/>
              </a:rPr>
              <a:t>Что увеличивает риск «выгореть»?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Деятельность,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связанная с ответственностью за судьбу, здоровье и жизнь людей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Ритм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работы в строго установленном режиме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Большое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количество эмоционально насыщенных актов </a:t>
            </a: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взаимодействия</a:t>
            </a:r>
            <a:endParaRPr lang="ru-RU" sz="2700" dirty="0">
              <a:solidFill>
                <a:srgbClr val="002060"/>
              </a:solidFill>
              <a:latin typeface="PF Agora Sans Pro" panose="0200050000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75" y="438137"/>
            <a:ext cx="8580101" cy="1501021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Синдром эмоционального выгорания</a:t>
            </a:r>
          </a:p>
        </p:txBody>
      </p:sp>
      <p:pic>
        <p:nvPicPr>
          <p:cNvPr id="6" name="Picture 2" descr="Буклет &quot;Эмоциональное выгорание родителей детей-инвалидов и детей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17" y="3050973"/>
            <a:ext cx="3154425" cy="301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390" y="302870"/>
            <a:ext cx="6259417" cy="1478634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Что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происходит</a:t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при «выгорании»?</a:t>
            </a: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537" y="1749972"/>
            <a:ext cx="10326414" cy="47296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Утрачивается смысл жизни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Снижается ощущение осмысленности жизни </a:t>
            </a:r>
            <a:endParaRPr lang="ru-RU" sz="2700" dirty="0" smtClean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в </a:t>
            </a: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настоящем моменте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Происходит обесценивание смысла будущей жизни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Развивается экзистенциальный вакуум 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Растет неудовлетворенность качеством жизни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Теряется способность к эффективной самореализации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Человек перестает чувствовать себя счастливым</a:t>
            </a:r>
          </a:p>
          <a:p>
            <a:pPr marL="0" indent="0">
              <a:buNone/>
            </a:pPr>
            <a:endParaRPr lang="ru-RU" sz="2700" dirty="0">
              <a:solidFill>
                <a:srgbClr val="004799"/>
              </a:solidFill>
              <a:latin typeface="PF Agora Sans Pr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47" y="154857"/>
            <a:ext cx="10157983" cy="1563583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Причины, ведущие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/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родителей к 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«выгоранию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»:</a:t>
            </a: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61586"/>
            <a:ext cx="9806153" cy="469732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Высокая  «рабочая» </a:t>
            </a:r>
            <a:r>
              <a:rPr lang="ru-RU" sz="35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нагрузка, многозадачность</a:t>
            </a:r>
            <a:endParaRPr lang="ru-RU" sz="35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Высокая ответственность за выполняемые функции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Однообразие повторяющихся действий 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Напряженный ритм 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Постоянная эмоциональная насыщенность актов взаимодействия 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Необходимость внешне проявлять эмоции, не соответствующие реалиям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Недостаточное поощрение труда (материальное и психологическое)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Частая незаслуженная критика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Неясная постановка задач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Высокая степень неопределенности в оценке выполняемой работы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Чувство </a:t>
            </a:r>
            <a:r>
              <a:rPr lang="ru-RU" sz="3500" dirty="0" err="1">
                <a:solidFill>
                  <a:srgbClr val="002060"/>
                </a:solidFill>
                <a:latin typeface="PF Agora Sans Pro" panose="02000500000000020004" pitchFamily="2" charset="0"/>
              </a:rPr>
              <a:t>недооцененности</a:t>
            </a:r>
            <a:r>
              <a:rPr lang="ru-RU" sz="3500" dirty="0">
                <a:solidFill>
                  <a:srgbClr val="002060"/>
                </a:solidFill>
                <a:latin typeface="PF Agora Sans Pro" panose="02000500000000020004" pitchFamily="2" charset="0"/>
              </a:rPr>
              <a:t> или </a:t>
            </a:r>
            <a:r>
              <a:rPr lang="ru-RU" sz="35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ненужности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5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Родительская беспомощность (социально не одобряется)</a:t>
            </a:r>
            <a:endParaRPr lang="ru-RU" sz="35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 marL="0" indent="0">
              <a:buNone/>
            </a:pPr>
            <a:endParaRPr lang="ru-RU" sz="2700" dirty="0">
              <a:solidFill>
                <a:srgbClr val="004799"/>
              </a:solidFill>
              <a:latin typeface="PF Agora Sans Pro" panose="02000500000000020004" pitchFamily="2" charset="0"/>
            </a:endParaRPr>
          </a:p>
        </p:txBody>
      </p:sp>
      <p:pic>
        <p:nvPicPr>
          <p:cNvPr id="6150" name="Picture 6" descr="256 Best Vexation images | Pet peeves, Just for laughs, Funny quo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061" y="3090042"/>
            <a:ext cx="2703059" cy="30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59" y="428993"/>
            <a:ext cx="6242377" cy="1494399"/>
          </a:xfrm>
        </p:spPr>
        <p:txBody>
          <a:bodyPr vert="horz" anchor="t" anchorCtr="0">
            <a:noAutofit/>
          </a:bodyPr>
          <a:lstStyle/>
          <a:p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Стадии СЭВ</a:t>
            </a:r>
            <a:b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(по Матиасу </a:t>
            </a:r>
            <a:r>
              <a:rPr lang="ru-RU" sz="4500" dirty="0" err="1">
                <a:solidFill>
                  <a:srgbClr val="002060"/>
                </a:solidFill>
                <a:latin typeface="PF Agora Sans Pro Medium" pitchFamily="2" charset="0"/>
              </a:rPr>
              <a:t>Буришу</a:t>
            </a: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57" y="1967059"/>
            <a:ext cx="5941903" cy="39823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Предупреждающая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фаза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Сильнейшее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разочарование и ощущение пустоты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Эмоциональные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реакции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Деструктивное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поведение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Психосоматические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реакции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7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Снижение </a:t>
            </a:r>
            <a:r>
              <a:rPr lang="ru-RU" sz="2700" dirty="0">
                <a:solidFill>
                  <a:srgbClr val="002060"/>
                </a:solidFill>
                <a:latin typeface="PF Agora Sans Pro" panose="02000500000000020004" pitchFamily="2" charset="0"/>
              </a:rPr>
              <a:t>активности</a:t>
            </a:r>
          </a:p>
        </p:txBody>
      </p:sp>
      <p:pic>
        <p:nvPicPr>
          <p:cNvPr id="7174" name="Picture 6" descr="Эмоциональное выгорание | ВКонтакт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14921" r="25373" b="9378"/>
          <a:stretch/>
        </p:blipFill>
        <p:spPr bwMode="auto">
          <a:xfrm>
            <a:off x="7930055" y="2965961"/>
            <a:ext cx="3410656" cy="30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17" y="437921"/>
            <a:ext cx="10071252" cy="1422410"/>
          </a:xfrm>
        </p:spPr>
        <p:txBody>
          <a:bodyPr vert="horz" anchor="t" anchorCtr="0">
            <a:noAutofit/>
          </a:bodyPr>
          <a:lstStyle/>
          <a:p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Процесс «выгорания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»</a:t>
            </a:r>
            <a:b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по </a:t>
            </a:r>
            <a:r>
              <a:rPr lang="ru-RU" sz="4500" dirty="0" smtClean="0">
                <a:solidFill>
                  <a:srgbClr val="002060"/>
                </a:solidFill>
                <a:latin typeface="PF Agora Sans Pro Medium" pitchFamily="2" charset="0"/>
              </a:rPr>
              <a:t>этапам</a:t>
            </a:r>
            <a:endParaRPr lang="ru-RU" sz="45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902" y="2643478"/>
            <a:ext cx="4219271" cy="361543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7. Избегание, прекращение участия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8. Очевидные изменения поведения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9. Обезличивание, деперсонализация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10. Внутренняя пустота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11. Депрессия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12. Синдром выгорания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1429974" y="2643479"/>
            <a:ext cx="5160011" cy="3883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1. Навязчивое желание проявить себя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2. Стремление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 «р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аботать» все интенсивнее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3. Пренебрежение своими потребностями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4. Вытеснение внутренних конфликтов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5. Ревизия собственных ценностей</a:t>
            </a: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Agora Sans Pro" panose="02000500000000020004" pitchFamily="2" charset="0"/>
                <a:ea typeface="+mn-ea"/>
                <a:cs typeface="+mn-cs"/>
              </a:rPr>
              <a:t>6. Отрицание возникающих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6070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177826" y="1682395"/>
            <a:ext cx="2093976" cy="16367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74" y="321484"/>
            <a:ext cx="8434551" cy="1577734"/>
          </a:xfrm>
        </p:spPr>
        <p:txBody>
          <a:bodyPr vert="horz" anchor="t" anchorCtr="0">
            <a:noAutofit/>
          </a:bodyPr>
          <a:lstStyle/>
          <a:p>
            <a:pPr algn="ctr"/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Факторы риска </a:t>
            </a:r>
            <a:b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</a:br>
            <a:r>
              <a:rPr lang="ru-RU" sz="4500" dirty="0">
                <a:solidFill>
                  <a:srgbClr val="002060"/>
                </a:solidFill>
                <a:latin typeface="PF Agora Sans Pro Medium" pitchFamily="2" charset="0"/>
              </a:rPr>
              <a:t>возникновения СЭВ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100" y="3503151"/>
            <a:ext cx="5470480" cy="290713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Нереальные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ожидания от </a:t>
            </a: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родительства</a:t>
            </a:r>
            <a:endParaRPr lang="ru-RU" sz="2300" dirty="0">
              <a:solidFill>
                <a:srgbClr val="002060"/>
              </a:solidFill>
              <a:latin typeface="PF Agora Sans Pro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Чувство долга 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Низкий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уровень родительских компетенций 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Эмоциональная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закрытость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Жёсткое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соблюдение ролевых моделей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1847367" y="1682395"/>
            <a:ext cx="2093976" cy="16367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2533DC64-F6C1-4D8E-8CC4-FF5744F58932}"/>
              </a:ext>
            </a:extLst>
          </p:cNvPr>
          <p:cNvSpPr txBox="1">
            <a:spLocks/>
          </p:cNvSpPr>
          <p:nvPr/>
        </p:nvSpPr>
        <p:spPr>
          <a:xfrm>
            <a:off x="1018295" y="3503151"/>
            <a:ext cx="4414345" cy="2517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Дефицит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ресурсов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Отсутствие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поддерживающего окружения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Повторяющиеся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стрессовые события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PF Agora Sans Pro" panose="02000500000000020004" pitchFamily="2" charset="0"/>
              </a:rPr>
              <a:t> Трудная </a:t>
            </a:r>
            <a:r>
              <a:rPr lang="ru-RU" sz="2300" dirty="0">
                <a:solidFill>
                  <a:srgbClr val="002060"/>
                </a:solidFill>
                <a:latin typeface="PF Agora Sans Pro" panose="02000500000000020004" pitchFamily="2" charset="0"/>
              </a:rPr>
              <a:t>жизненная ситуация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 txBox="1">
            <a:spLocks/>
          </p:cNvSpPr>
          <p:nvPr/>
        </p:nvSpPr>
        <p:spPr>
          <a:xfrm>
            <a:off x="1847367" y="2287186"/>
            <a:ext cx="2093976" cy="3944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>
                <a:solidFill>
                  <a:srgbClr val="002060"/>
                </a:solidFill>
                <a:latin typeface="PF Agora Sans Pro Medium" pitchFamily="2" charset="0"/>
              </a:rPr>
              <a:t>Внешние</a:t>
            </a:r>
            <a:endParaRPr lang="ru-RU" sz="30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E1E965-2D22-4445-B451-E8BCEEC915A0}"/>
              </a:ext>
            </a:extLst>
          </p:cNvPr>
          <p:cNvSpPr txBox="1">
            <a:spLocks/>
          </p:cNvSpPr>
          <p:nvPr/>
        </p:nvSpPr>
        <p:spPr>
          <a:xfrm>
            <a:off x="5218504" y="2287188"/>
            <a:ext cx="2093976" cy="4271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latin typeface="PF Agora Sans Pro Medium" pitchFamily="2" charset="0"/>
              </a:rPr>
              <a:t>Внутренние</a:t>
            </a:r>
            <a:endParaRPr lang="ru-RU" sz="2800" dirty="0">
              <a:solidFill>
                <a:srgbClr val="002060"/>
              </a:solidFill>
              <a:latin typeface="PF Agora Sans Pro Medium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15450" y="1682395"/>
            <a:ext cx="603054" cy="430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67467" y="1682395"/>
            <a:ext cx="547983" cy="430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1346</Words>
  <Application>Microsoft Office PowerPoint</Application>
  <PresentationFormat>Custom</PresentationFormat>
  <Paragraphs>209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Тема Office</vt:lpstr>
      <vt:lpstr>PowerPoint Presentation</vt:lpstr>
      <vt:lpstr>Эмоции в нашей жизни:  польза или вред?</vt:lpstr>
      <vt:lpstr>Синдром эмоционального выгорания</vt:lpstr>
      <vt:lpstr>Синдром эмоционального выгорания</vt:lpstr>
      <vt:lpstr>Что происходит  при «выгорании»?</vt:lpstr>
      <vt:lpstr>Причины, ведущие  родителей к «выгоранию»:</vt:lpstr>
      <vt:lpstr>Стадии СЭВ (по Матиасу Буришу) </vt:lpstr>
      <vt:lpstr>Процесс «выгорания» по этапам</vt:lpstr>
      <vt:lpstr>Факторы риска  возникновения СЭВ</vt:lpstr>
      <vt:lpstr>Идеальный родитель: польза или вред?</vt:lpstr>
      <vt:lpstr>Основные симптомы СЭВ (в родительстве)</vt:lpstr>
      <vt:lpstr>Возможно, родитель «выгорел», если:</vt:lpstr>
      <vt:lpstr>Возможно, родитель «выгорел», если:</vt:lpstr>
      <vt:lpstr>Когда уже стоит  обращаться к врачу?</vt:lpstr>
      <vt:lpstr>Какие родители более  подвержены «выгоранию»?</vt:lpstr>
      <vt:lpstr>Как преодолеть синдром эмоционального выгорания:</vt:lpstr>
      <vt:lpstr>Как преодолеть синдром эмоционального выгорания:</vt:lpstr>
      <vt:lpstr>Как преодолеть синдром эмоционального выгорания:</vt:lpstr>
      <vt:lpstr>Как преодолеть «выгорание»:</vt:lpstr>
      <vt:lpstr>Вопросы для  диагностики «выгорания»:</vt:lpstr>
      <vt:lpstr>Помните, что: </vt:lpstr>
      <vt:lpstr>Помните, что: </vt:lpstr>
      <vt:lpstr>Помните, что: </vt:lpstr>
      <vt:lpstr>Помните, что: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Елена</cp:lastModifiedBy>
  <cp:revision>82</cp:revision>
  <dcterms:created xsi:type="dcterms:W3CDTF">2019-11-17T16:25:54Z</dcterms:created>
  <dcterms:modified xsi:type="dcterms:W3CDTF">2020-05-18T14:29:10Z</dcterms:modified>
</cp:coreProperties>
</file>