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2"/>
  </p:sldMasterIdLst>
  <p:notesMasterIdLst>
    <p:notesMasterId r:id="rId18"/>
  </p:notesMasterIdLst>
  <p:handoutMasterIdLst>
    <p:handoutMasterId r:id="rId19"/>
  </p:handoutMasterIdLst>
  <p:sldIdLst>
    <p:sldId id="357" r:id="rId3"/>
    <p:sldId id="358" r:id="rId4"/>
    <p:sldId id="359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60" r:id="rId17"/>
  </p:sldIdLst>
  <p:sldSz cx="10691813" cy="7559675"/>
  <p:notesSz cx="6858000" cy="9144000"/>
  <p:defaultTextStyle>
    <a:defPPr>
      <a:defRPr lang="ru-RU"/>
    </a:defPPr>
    <a:lvl1pPr marL="0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1pPr>
    <a:lvl2pPr marL="497636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2pPr>
    <a:lvl3pPr marL="995271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3pPr>
    <a:lvl4pPr marL="1492908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4pPr>
    <a:lvl5pPr marL="1990542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5pPr>
    <a:lvl6pPr marL="2488178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2985813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3483449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3981084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1" userDrawn="1">
          <p15:clr>
            <a:srgbClr val="A4A3A4"/>
          </p15:clr>
        </p15:guide>
        <p15:guide id="2" pos="2535" userDrawn="1">
          <p15:clr>
            <a:srgbClr val="A4A3A4"/>
          </p15:clr>
        </p15:guide>
        <p15:guide id="6" pos="4494" userDrawn="1">
          <p15:clr>
            <a:srgbClr val="A4A3A4"/>
          </p15:clr>
        </p15:guide>
        <p15:guide id="7" orient="horz" pos="4082" userDrawn="1">
          <p15:clr>
            <a:srgbClr val="A4A3A4"/>
          </p15:clr>
        </p15:guide>
        <p15:guide id="12" pos="6452" userDrawn="1">
          <p15:clr>
            <a:srgbClr val="A4A3A4"/>
          </p15:clr>
        </p15:guide>
        <p15:guide id="13" pos="576" userDrawn="1">
          <p15:clr>
            <a:srgbClr val="A4A3A4"/>
          </p15:clr>
        </p15:guide>
        <p15:guide id="14" orient="horz" pos="4331" userDrawn="1">
          <p15:clr>
            <a:srgbClr val="A4A3A4"/>
          </p15:clr>
        </p15:guide>
        <p15:guide id="15" orient="horz" pos="4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8D37"/>
    <a:srgbClr val="3D894F"/>
    <a:srgbClr val="50594F"/>
    <a:srgbClr val="388E3C"/>
    <a:srgbClr val="2F4858"/>
    <a:srgbClr val="363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5"/>
    <p:restoredTop sz="97109" autoAdjust="0"/>
  </p:normalViewPr>
  <p:slideViewPr>
    <p:cSldViewPr snapToGrid="0">
      <p:cViewPr varScale="1">
        <p:scale>
          <a:sx n="86" d="100"/>
          <a:sy n="86" d="100"/>
        </p:scale>
        <p:origin x="568" y="200"/>
      </p:cViewPr>
      <p:guideLst>
        <p:guide orient="horz" pos="771"/>
        <p:guide pos="2535"/>
        <p:guide pos="4494"/>
        <p:guide orient="horz" pos="4082"/>
        <p:guide pos="6452"/>
        <p:guide pos="576"/>
        <p:guide orient="horz" pos="4331"/>
        <p:guide orient="horz" pos="46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Региональный бюджет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1.542548099177022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3-4CDC-AA8C-399503CEBB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медицинских организаций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0.97557451185535704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53-4CDC-AA8C-399503CEBB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Фонда ОМС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0.65352781985920205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53-4CDC-AA8C-399503CEBB8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Средства пациентов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0.24487620627697601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53-4CDC-AA8C-399503CEBB8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Трансферты / субвенции из федерального в региональный бюджет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-7.7595272559729603E-2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53-4CDC-AA8C-399503CEBB8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Лист1!$G$2</c:f>
              <c:numCache>
                <c:formatCode>0%</c:formatCode>
                <c:ptCount val="1"/>
                <c:pt idx="0">
                  <c:v>-0.35378602723903702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53-4CDC-AA8C-399503CEB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37152"/>
        <c:axId val="96738688"/>
      </c:barChart>
      <c:catAx>
        <c:axId val="96737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738688"/>
        <c:crosses val="autoZero"/>
        <c:auto val="1"/>
        <c:lblAlgn val="ctr"/>
        <c:lblOffset val="100"/>
        <c:noMultiLvlLbl val="0"/>
      </c:catAx>
      <c:valAx>
        <c:axId val="9673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6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73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7F0F1-9814-4952-94BA-109F0828F79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87FE-B05A-4546-851B-D3F49D6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3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78436-6067-47ED-9A54-22D05071E65F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4D1D-9349-4F5C-B324-65ECAC74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904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636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271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2908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542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178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5813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3449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084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493469" y="6781666"/>
            <a:ext cx="10198347" cy="661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3207"/>
            <a:ext cx="493467" cy="7556473"/>
          </a:xfrm>
          <a:prstGeom prst="rect">
            <a:avLst/>
          </a:prstGeom>
          <a:solidFill>
            <a:srgbClr val="388E3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" y="6781666"/>
            <a:ext cx="493466" cy="6616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93469" y="158970"/>
            <a:ext cx="10198347" cy="787329"/>
          </a:xfrm>
          <a:prstGeom prst="rect">
            <a:avLst/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" y="6861487"/>
            <a:ext cx="493467" cy="503978"/>
            <a:chOff x="4523662" y="756799"/>
            <a:chExt cx="858676" cy="85867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523662" y="756799"/>
              <a:ext cx="858676" cy="858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534"/>
            </a:p>
          </p:txBody>
        </p:sp>
        <p:pic>
          <p:nvPicPr>
            <p:cNvPr id="12" name="Изображение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3" y="889453"/>
              <a:ext cx="590017" cy="590017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 userDrawn="1"/>
        </p:nvSpPr>
        <p:spPr>
          <a:xfrm>
            <a:off x="-2" y="158969"/>
            <a:ext cx="493469" cy="787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fld id="{D1112658-1978-3A46-900F-1097CD17B0EF}" type="slidenum">
              <a:rPr lang="ru-RU" sz="1534" smtClean="0">
                <a:latin typeface="Century Gothic" charset="0"/>
                <a:ea typeface="Century Gothic" charset="0"/>
                <a:cs typeface="Century Gothic" charset="0"/>
              </a:rPr>
              <a:pPr lvl="0" algn="ctr"/>
              <a:t>‹#›</a:t>
            </a:fld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0613C-DCA6-A343-938F-5750AEB00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549" y="158969"/>
            <a:ext cx="9432933" cy="787332"/>
          </a:xfrm>
          <a:prstGeom prst="rect">
            <a:avLst/>
          </a:prstGeom>
          <a:noFill/>
        </p:spPr>
        <p:txBody>
          <a:bodyPr wrap="none" lIns="0" tIns="72000" bIns="72000" rtlCol="0" anchor="ctr">
            <a:noAutofit/>
          </a:bodyPr>
          <a:lstStyle>
            <a:lvl1pPr marL="0" indent="0">
              <a:lnSpc>
                <a:spcPts val="2199"/>
              </a:lnSpc>
              <a:buNone/>
              <a:defRPr lang="ru-RU" sz="2399" b="1" spc="2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pPr marL="0" lvl="0" defTabSz="995379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630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16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3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</p:sldLayoutIdLst>
  <p:hf hdr="0" ftr="0" dt="0"/>
  <p:txStyles>
    <p:titleStyle>
      <a:lvl1pPr algn="ctr" defTabSz="91438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5" indent="-342895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9" indent="-285745" algn="l" defTabSz="9143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4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7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9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3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6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0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43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7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0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4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6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0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3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7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" y="0"/>
            <a:ext cx="10666224" cy="755967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482916" y="6026150"/>
            <a:ext cx="2862594" cy="497754"/>
            <a:chOff x="1578166" y="5930900"/>
            <a:chExt cx="2862594" cy="49775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166" y="5970808"/>
              <a:ext cx="1413213" cy="41793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172" y="5930900"/>
              <a:ext cx="1174588" cy="497754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95" y="718522"/>
            <a:ext cx="4292274" cy="44016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61D515-4D86-2263-BC2A-BE2CE661A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946" y="5983278"/>
            <a:ext cx="1324192" cy="5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9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Цвета графических блоков и текста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10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065" y="6781800"/>
            <a:ext cx="133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9265" y="6781800"/>
            <a:ext cx="188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название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912550" y="1392803"/>
            <a:ext cx="700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Цвета, основные и дополнительные,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есть в палитре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7E624C-6149-8D47-947B-1675786A1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12" y="1870294"/>
            <a:ext cx="4233614" cy="4211564"/>
          </a:xfrm>
          <a:prstGeom prst="rect">
            <a:avLst/>
          </a:prstGeom>
        </p:spPr>
      </p:pic>
      <p:sp>
        <p:nvSpPr>
          <p:cNvPr id="14" name="Открывающая квадратная скобка 4">
            <a:extLst>
              <a:ext uri="{FF2B5EF4-FFF2-40B4-BE49-F238E27FC236}">
                <a16:creationId xmlns:a16="http://schemas.microsoft.com/office/drawing/2014/main" id="{70B132C1-0454-D046-B879-C0D02FF37904}"/>
              </a:ext>
            </a:extLst>
          </p:cNvPr>
          <p:cNvSpPr/>
          <p:nvPr/>
        </p:nvSpPr>
        <p:spPr>
          <a:xfrm>
            <a:off x="5305187" y="3026536"/>
            <a:ext cx="206970" cy="631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2519E-C459-8E42-8BEF-F7F8A55EC36A}"/>
              </a:ext>
            </a:extLst>
          </p:cNvPr>
          <p:cNvSpPr txBox="1"/>
          <p:nvPr/>
        </p:nvSpPr>
        <p:spPr>
          <a:xfrm>
            <a:off x="1383172" y="3170302"/>
            <a:ext cx="381123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ФОН ДЛЯ ТЕКСТА ИЛИ БОЛЬШИХ БЛОКОВ</a:t>
            </a:r>
          </a:p>
        </p:txBody>
      </p:sp>
      <p:sp>
        <p:nvSpPr>
          <p:cNvPr id="16" name="Открывающая квадратная скобка 16">
            <a:extLst>
              <a:ext uri="{FF2B5EF4-FFF2-40B4-BE49-F238E27FC236}">
                <a16:creationId xmlns:a16="http://schemas.microsoft.com/office/drawing/2014/main" id="{2264A2EC-49BC-5C41-9940-221C5BB03FDE}"/>
              </a:ext>
            </a:extLst>
          </p:cNvPr>
          <p:cNvSpPr/>
          <p:nvPr/>
        </p:nvSpPr>
        <p:spPr>
          <a:xfrm>
            <a:off x="5305187" y="4056348"/>
            <a:ext cx="206970" cy="631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8486F-D78F-4544-A2D6-BA7C36E2C9D7}"/>
              </a:ext>
            </a:extLst>
          </p:cNvPr>
          <p:cNvSpPr txBox="1"/>
          <p:nvPr/>
        </p:nvSpPr>
        <p:spPr>
          <a:xfrm>
            <a:off x="1383172" y="4254025"/>
            <a:ext cx="3811239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 ДЛЯ ЗАГОЛОВКОВ</a:t>
            </a:r>
          </a:p>
        </p:txBody>
      </p:sp>
      <p:sp>
        <p:nvSpPr>
          <p:cNvPr id="18" name="Открывающая квадратная скобка 20">
            <a:extLst>
              <a:ext uri="{FF2B5EF4-FFF2-40B4-BE49-F238E27FC236}">
                <a16:creationId xmlns:a16="http://schemas.microsoft.com/office/drawing/2014/main" id="{F826B7F1-9897-074F-8D10-932B447E37E5}"/>
              </a:ext>
            </a:extLst>
          </p:cNvPr>
          <p:cNvSpPr/>
          <p:nvPr/>
        </p:nvSpPr>
        <p:spPr>
          <a:xfrm>
            <a:off x="5305188" y="3682861"/>
            <a:ext cx="113111" cy="344882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803654-B4C6-B247-B95F-6C4ECDB79E71}"/>
              </a:ext>
            </a:extLst>
          </p:cNvPr>
          <p:cNvSpPr txBox="1"/>
          <p:nvPr/>
        </p:nvSpPr>
        <p:spPr>
          <a:xfrm>
            <a:off x="1383172" y="3725989"/>
            <a:ext cx="3811239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ПОДХОДИТ (ПЛОХОЙ КОНТРАСТ)</a:t>
            </a:r>
          </a:p>
        </p:txBody>
      </p:sp>
      <p:sp>
        <p:nvSpPr>
          <p:cNvPr id="20" name="Открывающая квадратная скобка 22">
            <a:extLst>
              <a:ext uri="{FF2B5EF4-FFF2-40B4-BE49-F238E27FC236}">
                <a16:creationId xmlns:a16="http://schemas.microsoft.com/office/drawing/2014/main" id="{DE6C9505-6AEF-AD4A-AE03-2C4003611DFB}"/>
              </a:ext>
            </a:extLst>
          </p:cNvPr>
          <p:cNvSpPr/>
          <p:nvPr/>
        </p:nvSpPr>
        <p:spPr>
          <a:xfrm>
            <a:off x="5305187" y="5382871"/>
            <a:ext cx="206970" cy="631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F67A42-352B-F545-8847-E365F029CA54}"/>
              </a:ext>
            </a:extLst>
          </p:cNvPr>
          <p:cNvSpPr txBox="1"/>
          <p:nvPr/>
        </p:nvSpPr>
        <p:spPr>
          <a:xfrm>
            <a:off x="801768" y="5443218"/>
            <a:ext cx="43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ДЛЯ ДОПОЛНИТЕЛЬНОГО ВЫДЕЛЕНИЯ ВАЖНОЙ ИНФОРМАЦИИ</a:t>
            </a:r>
          </a:p>
        </p:txBody>
      </p:sp>
      <p:sp>
        <p:nvSpPr>
          <p:cNvPr id="22" name="Открывающая квадратная скобка 24">
            <a:extLst>
              <a:ext uri="{FF2B5EF4-FFF2-40B4-BE49-F238E27FC236}">
                <a16:creationId xmlns:a16="http://schemas.microsoft.com/office/drawing/2014/main" id="{E6E577F7-0DFC-8141-8E90-19EE66AC4CE7}"/>
              </a:ext>
            </a:extLst>
          </p:cNvPr>
          <p:cNvSpPr/>
          <p:nvPr/>
        </p:nvSpPr>
        <p:spPr>
          <a:xfrm>
            <a:off x="5305187" y="2369215"/>
            <a:ext cx="206970" cy="631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C30BC-1D2E-3949-9D13-AFFD73A84FA0}"/>
              </a:ext>
            </a:extLst>
          </p:cNvPr>
          <p:cNvSpPr txBox="1"/>
          <p:nvPr/>
        </p:nvSpPr>
        <p:spPr>
          <a:xfrm>
            <a:off x="801768" y="2417196"/>
            <a:ext cx="43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ДЛЯ ДОПОЛНИТЕЛЬНОГО ВЫДЕЛЕНИЯ ВАЖНОЙ ИНФОРМАЦИИ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3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Пиктограммы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11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912549" y="1413085"/>
            <a:ext cx="841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возможности и времени рекомендуется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добавлять иконки/пиктограммы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065" y="6781800"/>
            <a:ext cx="133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9265" y="6781800"/>
            <a:ext cx="188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название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1" y="4387818"/>
            <a:ext cx="874325" cy="873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65" y="4387818"/>
            <a:ext cx="874325" cy="873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4" y="2828381"/>
            <a:ext cx="791764" cy="6288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37" y="2786914"/>
            <a:ext cx="527632" cy="7117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5" y="4337888"/>
            <a:ext cx="671268" cy="9732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05" y="2901654"/>
            <a:ext cx="768966" cy="4823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70" y="2861388"/>
            <a:ext cx="740631" cy="5628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7" y="2828292"/>
            <a:ext cx="642406" cy="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Графики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12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65" y="6781800"/>
            <a:ext cx="133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265" y="6781800"/>
            <a:ext cx="188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название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912550" y="1469060"/>
            <a:ext cx="700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Графики не должны содержать лишних элементов –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тех, которые не улучшают восприятия информации с них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B41002C-3484-B643-AB25-11971ADAE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043080"/>
              </p:ext>
            </p:extLst>
          </p:nvPr>
        </p:nvGraphicFramePr>
        <p:xfrm>
          <a:off x="1181152" y="2147959"/>
          <a:ext cx="8632552" cy="406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04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Схемы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13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65" y="6781800"/>
            <a:ext cx="133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265" y="6781800"/>
            <a:ext cx="188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название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912549" y="1506768"/>
            <a:ext cx="823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Схемы выглядят лучше и понятнее, когда блоки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Структурированы и выровнены друг относительно друга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EAEC8C-4DBC-3843-8167-A00FEC316198}"/>
              </a:ext>
            </a:extLst>
          </p:cNvPr>
          <p:cNvSpPr/>
          <p:nvPr/>
        </p:nvSpPr>
        <p:spPr>
          <a:xfrm>
            <a:off x="4946556" y="2580640"/>
            <a:ext cx="5190049" cy="31597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A2C8EA-560B-A843-B000-B75C65D6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02" y="2840600"/>
            <a:ext cx="3319304" cy="25865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FB5928-057E-034E-A408-66B1172B02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91"/>
          <a:stretch/>
        </p:blipFill>
        <p:spPr>
          <a:xfrm>
            <a:off x="4955983" y="2774088"/>
            <a:ext cx="5027946" cy="27427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3D4DCA-677A-5344-A0FA-4CC14FED839F}"/>
              </a:ext>
            </a:extLst>
          </p:cNvPr>
          <p:cNvSpPr txBox="1"/>
          <p:nvPr/>
        </p:nvSpPr>
        <p:spPr>
          <a:xfrm>
            <a:off x="5255072" y="5838913"/>
            <a:ext cx="457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Серый фон не под схемой, потому что делалось для видео</a:t>
            </a:r>
          </a:p>
        </p:txBody>
      </p:sp>
    </p:spTree>
    <p:extLst>
      <p:ext uri="{BB962C8B-B14F-4D97-AF65-F5344CB8AC3E}">
        <p14:creationId xmlns:p14="http://schemas.microsoft.com/office/powerpoint/2010/main" val="61120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Подведем итоги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14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65" y="6912606"/>
            <a:ext cx="476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шаблон-стиль является примером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7" y="1404135"/>
            <a:ext cx="5096828" cy="4451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11062-1319-7A4F-9782-7D97ECB2D579}"/>
              </a:ext>
            </a:extLst>
          </p:cNvPr>
          <p:cNvSpPr txBox="1"/>
          <p:nvPr/>
        </p:nvSpPr>
        <p:spPr>
          <a:xfrm>
            <a:off x="912546" y="5491344"/>
            <a:ext cx="4826102" cy="1015663"/>
          </a:xfrm>
          <a:prstGeom prst="rect">
            <a:avLst/>
          </a:prstGeom>
          <a:solidFill>
            <a:srgbClr val="C98D37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рекомендуется использовать простые блоки, схемы, графики и таблицы. Не перегружать слайды </a:t>
            </a:r>
            <a:r>
              <a:rPr lang="ru-RU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второстепенной информацией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которую за 4 минуты не успеют освоить слушатели. В идеале уложиться в 8-10 информационных слайдов, передающих суть работы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890EA-5F33-D548-A4A6-C4519C102E19}"/>
              </a:ext>
            </a:extLst>
          </p:cNvPr>
          <p:cNvSpPr txBox="1"/>
          <p:nvPr/>
        </p:nvSpPr>
        <p:spPr>
          <a:xfrm>
            <a:off x="6014723" y="1404135"/>
            <a:ext cx="4330758" cy="5684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Обложка с коротким и раскрытым заголовком,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логотип, ФИО, учреждение, номер участника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Формат 16х9 или А4 (рекомендация)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слайда: номер страницы, заголовок, лого учреждения, название работы, номер участника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Выравнивать контент по единым для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всехслайдов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границам, элементы контента выровнены относительно друг друга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Белый фон для слайда, аккуратные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цветовые комбинации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выравнивание по левому краю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Графики содержат только необходимые элементы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Схемы выровнены для лучшего восприятия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Презентация должна выглядеть цельной, не должно быть сильных вариаций по шрифтам, цветам, формам блоков (скругленные края, острые края) и т. д.</a:t>
            </a:r>
          </a:p>
        </p:txBody>
      </p:sp>
    </p:spTree>
    <p:extLst>
      <p:ext uri="{BB962C8B-B14F-4D97-AF65-F5344CB8AC3E}">
        <p14:creationId xmlns:p14="http://schemas.microsoft.com/office/powerpoint/2010/main" val="148199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078704" y="4304003"/>
            <a:ext cx="1958631" cy="340571"/>
            <a:chOff x="1578166" y="5930900"/>
            <a:chExt cx="2862594" cy="49775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166" y="5970808"/>
              <a:ext cx="1413213" cy="41793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172" y="5930900"/>
              <a:ext cx="1174588" cy="49775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57140" y="2387600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C98D37"/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86" y="4245638"/>
            <a:ext cx="1643240" cy="4572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D85702-8F95-0EE8-21D9-92874459E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050" y="4245638"/>
            <a:ext cx="1049582" cy="4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0088" y="2473325"/>
            <a:ext cx="41136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C98D37"/>
                </a:solidFill>
                <a:latin typeface="+mj-lt"/>
              </a:rPr>
              <a:t>Рекомендации</a:t>
            </a:r>
          </a:p>
          <a:p>
            <a:pPr algn="ctr"/>
            <a:r>
              <a:rPr lang="ru-RU" sz="4400" dirty="0">
                <a:solidFill>
                  <a:srgbClr val="C98D37"/>
                </a:solidFill>
                <a:latin typeface="+mj-lt"/>
              </a:rPr>
              <a:t>по оформлению</a:t>
            </a:r>
          </a:p>
          <a:p>
            <a:pPr algn="ctr"/>
            <a:r>
              <a:rPr lang="ru-RU" sz="4400" dirty="0">
                <a:solidFill>
                  <a:srgbClr val="C98D37"/>
                </a:solidFill>
                <a:latin typeface="+mj-lt"/>
              </a:rPr>
              <a:t>презентаций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174" y="5380933"/>
            <a:ext cx="3053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опыту прошедших Премий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55" y="791850"/>
            <a:ext cx="2682892" cy="7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8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090" y="676886"/>
            <a:ext cx="1382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0" y="6827607"/>
            <a:ext cx="799611" cy="36066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959416" y="6837653"/>
            <a:ext cx="1958631" cy="340571"/>
            <a:chOff x="1578166" y="5930900"/>
            <a:chExt cx="2862594" cy="49775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166" y="5970808"/>
              <a:ext cx="1413213" cy="41793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172" y="5930900"/>
              <a:ext cx="1174588" cy="49775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914990" y="676886"/>
            <a:ext cx="1382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7090" y="4168267"/>
            <a:ext cx="768633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Полное название работы</a:t>
            </a:r>
          </a:p>
          <a:p>
            <a:pPr>
              <a:spcAft>
                <a:spcPts val="600"/>
              </a:spcAft>
            </a:pP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Васнецов И. В., Петренко Н. 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176" y="2100256"/>
            <a:ext cx="45416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C98D37"/>
                </a:solidFill>
                <a:latin typeface="+mj-lt"/>
              </a:rPr>
              <a:t>Краткое название</a:t>
            </a:r>
          </a:p>
          <a:p>
            <a:r>
              <a:rPr lang="ru-RU" sz="4400" dirty="0">
                <a:solidFill>
                  <a:srgbClr val="C98D37"/>
                </a:solidFill>
                <a:latin typeface="+mj-lt"/>
              </a:rPr>
              <a:t>работы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30" y="6780472"/>
            <a:ext cx="1643240" cy="4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Формат слайдов </a:t>
            </a:r>
            <a:r>
              <a:rPr lang="ru-RU" sz="2000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(соотношение сторон)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4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19516" y="1370482"/>
            <a:ext cx="473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Допустимые форматы: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2573" y="2009274"/>
            <a:ext cx="2678377" cy="14387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12573" y="4362451"/>
            <a:ext cx="2443220" cy="18107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60648" y="1871154"/>
            <a:ext cx="2443220" cy="1715014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2573" y="2475653"/>
            <a:ext cx="2678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16х9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0647" y="2528606"/>
            <a:ext cx="2443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А4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2574" y="5067786"/>
            <a:ext cx="244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4х3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9514" y="3789557"/>
            <a:ext cx="3628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Запрещенный формат: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2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065" y="6781800"/>
            <a:ext cx="133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9265" y="6781800"/>
            <a:ext cx="188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название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Техническая информация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5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1078696-96B9-1149-AB8C-13E55140EE5B}"/>
              </a:ext>
            </a:extLst>
          </p:cNvPr>
          <p:cNvCxnSpPr>
            <a:cxnSpLocks/>
          </p:cNvCxnSpPr>
          <p:nvPr/>
        </p:nvCxnSpPr>
        <p:spPr>
          <a:xfrm flipV="1">
            <a:off x="1744579" y="1058782"/>
            <a:ext cx="0" cy="3368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0107992-7363-AF41-8A11-9748D2680A93}"/>
              </a:ext>
            </a:extLst>
          </p:cNvPr>
          <p:cNvCxnSpPr>
            <a:cxnSpLocks/>
          </p:cNvCxnSpPr>
          <p:nvPr/>
        </p:nvCxnSpPr>
        <p:spPr>
          <a:xfrm flipH="1" flipV="1">
            <a:off x="485488" y="1075150"/>
            <a:ext cx="1006430" cy="12722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44579" y="1425748"/>
            <a:ext cx="288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в шапке слайда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6635" y="2308484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3397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Расположение элементов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6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4D0B7-372C-3248-9AE2-E4B481B77FF2}"/>
              </a:ext>
            </a:extLst>
          </p:cNvPr>
          <p:cNvSpPr txBox="1"/>
          <p:nvPr/>
        </p:nvSpPr>
        <p:spPr>
          <a:xfrm>
            <a:off x="863838" y="1510328"/>
            <a:ext cx="574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Рекомендовано использовать одинаковые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контента на всех слайдах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можно использовать режим направляющих в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просто нарисовать рамку и удалить ее в финальной версии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2028" y="1578211"/>
            <a:ext cx="1648496" cy="1854630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D8A857-F1FA-FF42-951B-4115334E2702}"/>
              </a:ext>
            </a:extLst>
          </p:cNvPr>
          <p:cNvSpPr txBox="1"/>
          <p:nvPr/>
        </p:nvSpPr>
        <p:spPr>
          <a:xfrm>
            <a:off x="863835" y="3748715"/>
            <a:ext cx="509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не стоит располагать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нахлестом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аккуратно выставить их рядом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8065" y="6781800"/>
            <a:ext cx="133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29265" y="6781800"/>
            <a:ext cx="188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название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346" y="4990061"/>
            <a:ext cx="1244687" cy="1400327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833" y="4990060"/>
            <a:ext cx="1244687" cy="1400327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0350" y="3600344"/>
            <a:ext cx="1648496" cy="1854630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7575" y="4226426"/>
            <a:ext cx="1648496" cy="1854630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нак запрета 27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7114598" y="3462353"/>
            <a:ext cx="1437934" cy="1437934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29" name="Знак запрета 28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9140408" y="2713874"/>
            <a:ext cx="1437934" cy="1437934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4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Расположение элементов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7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65" y="6781800"/>
            <a:ext cx="133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265" y="6781800"/>
            <a:ext cx="188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название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4D0B7-372C-3248-9AE2-E4B481B77FF2}"/>
              </a:ext>
            </a:extLst>
          </p:cNvPr>
          <p:cNvSpPr txBox="1"/>
          <p:nvPr/>
        </p:nvSpPr>
        <p:spPr>
          <a:xfrm>
            <a:off x="1019515" y="1625099"/>
            <a:ext cx="398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чтобы блоки были выровнены относительно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друга и других элементов слайда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8A857-F1FA-FF42-951B-4115334E2702}"/>
              </a:ext>
            </a:extLst>
          </p:cNvPr>
          <p:cNvSpPr txBox="1"/>
          <p:nvPr/>
        </p:nvSpPr>
        <p:spPr>
          <a:xfrm>
            <a:off x="5540612" y="1639242"/>
            <a:ext cx="40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важно, чтобы общая композиция была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отцентрована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вертикали и по горизонтали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сбивалась вверх или вниз)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777F58-5E4F-0E45-864A-6FFF15F5AEF4}"/>
              </a:ext>
            </a:extLst>
          </p:cNvPr>
          <p:cNvSpPr/>
          <p:nvPr/>
        </p:nvSpPr>
        <p:spPr>
          <a:xfrm>
            <a:off x="1317583" y="3014177"/>
            <a:ext cx="953038" cy="9530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41AD162-0B0A-5F43-A59E-6A705E8A7899}"/>
              </a:ext>
            </a:extLst>
          </p:cNvPr>
          <p:cNvSpPr/>
          <p:nvPr/>
        </p:nvSpPr>
        <p:spPr>
          <a:xfrm>
            <a:off x="2553955" y="3014177"/>
            <a:ext cx="953038" cy="953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DEAAA4-17AE-784C-B524-E915A2C81A64}"/>
              </a:ext>
            </a:extLst>
          </p:cNvPr>
          <p:cNvSpPr/>
          <p:nvPr/>
        </p:nvSpPr>
        <p:spPr>
          <a:xfrm>
            <a:off x="3805059" y="4237670"/>
            <a:ext cx="953038" cy="1146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F9065D-5B7C-EF4A-A41C-DF3A3E81ED68}"/>
              </a:ext>
            </a:extLst>
          </p:cNvPr>
          <p:cNvSpPr/>
          <p:nvPr/>
        </p:nvSpPr>
        <p:spPr>
          <a:xfrm>
            <a:off x="1317586" y="4237671"/>
            <a:ext cx="2189409" cy="46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1D9A9D-119B-0745-BA4D-1D2AB4BB679A}"/>
              </a:ext>
            </a:extLst>
          </p:cNvPr>
          <p:cNvSpPr/>
          <p:nvPr/>
        </p:nvSpPr>
        <p:spPr>
          <a:xfrm>
            <a:off x="1317586" y="4920251"/>
            <a:ext cx="2189409" cy="46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AA5A878-72EE-4B42-A5D3-19C8BD1565FE}"/>
              </a:ext>
            </a:extLst>
          </p:cNvPr>
          <p:cNvSpPr/>
          <p:nvPr/>
        </p:nvSpPr>
        <p:spPr>
          <a:xfrm>
            <a:off x="3805059" y="3014177"/>
            <a:ext cx="953038" cy="953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7A01FFC-6519-194A-A439-F05E45B1D1E7}"/>
              </a:ext>
            </a:extLst>
          </p:cNvPr>
          <p:cNvSpPr/>
          <p:nvPr/>
        </p:nvSpPr>
        <p:spPr>
          <a:xfrm>
            <a:off x="6056183" y="2857988"/>
            <a:ext cx="827857" cy="851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C98EF20-5446-8A49-BEDF-4AF9BFA3E5F9}"/>
              </a:ext>
            </a:extLst>
          </p:cNvPr>
          <p:cNvSpPr/>
          <p:nvPr/>
        </p:nvSpPr>
        <p:spPr>
          <a:xfrm>
            <a:off x="7047803" y="3006444"/>
            <a:ext cx="953038" cy="793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F3655CB-986C-284A-8A4B-09E2AA62E3BD}"/>
              </a:ext>
            </a:extLst>
          </p:cNvPr>
          <p:cNvSpPr/>
          <p:nvPr/>
        </p:nvSpPr>
        <p:spPr>
          <a:xfrm>
            <a:off x="8309885" y="3979682"/>
            <a:ext cx="905228" cy="1146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0E978CF-6F28-8440-923B-E70B86AE9F46}"/>
              </a:ext>
            </a:extLst>
          </p:cNvPr>
          <p:cNvSpPr/>
          <p:nvPr/>
        </p:nvSpPr>
        <p:spPr>
          <a:xfrm>
            <a:off x="5931001" y="3979683"/>
            <a:ext cx="1841679" cy="46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22D09F8-A383-D243-8824-BD3DA8C8D3C7}"/>
              </a:ext>
            </a:extLst>
          </p:cNvPr>
          <p:cNvSpPr/>
          <p:nvPr/>
        </p:nvSpPr>
        <p:spPr>
          <a:xfrm>
            <a:off x="6032179" y="4598080"/>
            <a:ext cx="2088231" cy="591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F6FAABA-8603-0B47-B236-89E89C7D052B}"/>
              </a:ext>
            </a:extLst>
          </p:cNvPr>
          <p:cNvSpPr/>
          <p:nvPr/>
        </p:nvSpPr>
        <p:spPr>
          <a:xfrm>
            <a:off x="8164606" y="3115919"/>
            <a:ext cx="1206907" cy="5933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9BC0935-0AF2-1441-9E60-10DB51A83E44}"/>
              </a:ext>
            </a:extLst>
          </p:cNvPr>
          <p:cNvSpPr/>
          <p:nvPr/>
        </p:nvSpPr>
        <p:spPr>
          <a:xfrm>
            <a:off x="1019515" y="2850349"/>
            <a:ext cx="3988792" cy="28297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59F078C-3041-E649-939A-829BFF9590BC}"/>
              </a:ext>
            </a:extLst>
          </p:cNvPr>
          <p:cNvSpPr/>
          <p:nvPr/>
        </p:nvSpPr>
        <p:spPr>
          <a:xfrm>
            <a:off x="5620053" y="2850349"/>
            <a:ext cx="3988792" cy="28297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32" name="Знак запрета 31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5999930" y="2551879"/>
            <a:ext cx="3371583" cy="3371583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0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Цвета графических блоков и текста 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8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65" y="6912606"/>
            <a:ext cx="8499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по фону – титульная страница. Можно подложить неяркую картинку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872409" y="1539375"/>
            <a:ext cx="49068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 слайда: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без подложенных фотографий,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узоров и градиентов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шрифта: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черный на белом фоне и светлом графическом блоке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белый – на темном графическом блоке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 тексте не должно быть эффектов вроде теней,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градиентов и проч.</a:t>
            </a:r>
          </a:p>
          <a:p>
            <a:pPr marL="342895" indent="-342895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5" indent="-342895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5" indent="-342895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графических блоков: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черный, ярко-красный и ярко-желтый – только в особых случаях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бледные цвета подходят для фона текстовых блоков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темные цвета подходят для заголовков и блоков в схемах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6CE1A-6981-C74B-A169-BB1BCA20AA24}"/>
              </a:ext>
            </a:extLst>
          </p:cNvPr>
          <p:cNvSpPr txBox="1"/>
          <p:nvPr/>
        </p:nvSpPr>
        <p:spPr>
          <a:xfrm>
            <a:off x="5981829" y="2809555"/>
            <a:ext cx="20030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Желтый текст</a:t>
            </a:r>
          </a:p>
          <a:p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черном фоне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9DAF0-EE27-F248-B90E-4C71254EC3AF}"/>
              </a:ext>
            </a:extLst>
          </p:cNvPr>
          <p:cNvSpPr txBox="1"/>
          <p:nvPr/>
        </p:nvSpPr>
        <p:spPr>
          <a:xfrm>
            <a:off x="8093965" y="2809559"/>
            <a:ext cx="2003073" cy="461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Серый текст</a:t>
            </a:r>
          </a:p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тенью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8366DCA-2374-2B4C-93BD-32F67D79F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46187"/>
              </p:ext>
            </p:extLst>
          </p:nvPr>
        </p:nvGraphicFramePr>
        <p:xfrm>
          <a:off x="5981832" y="4019841"/>
          <a:ext cx="4115208" cy="232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736">
                  <a:extLst>
                    <a:ext uri="{9D8B030D-6E8A-4147-A177-3AD203B41FA5}">
                      <a16:colId xmlns:a16="http://schemas.microsoft.com/office/drawing/2014/main" val="4209487109"/>
                    </a:ext>
                  </a:extLst>
                </a:gridCol>
                <a:gridCol w="1371736">
                  <a:extLst>
                    <a:ext uri="{9D8B030D-6E8A-4147-A177-3AD203B41FA5}">
                      <a16:colId xmlns:a16="http://schemas.microsoft.com/office/drawing/2014/main" val="3527270518"/>
                    </a:ext>
                  </a:extLst>
                </a:gridCol>
                <a:gridCol w="1371736">
                  <a:extLst>
                    <a:ext uri="{9D8B030D-6E8A-4147-A177-3AD203B41FA5}">
                      <a16:colId xmlns:a16="http://schemas.microsoft.com/office/drawing/2014/main" val="2912516975"/>
                    </a:ext>
                  </a:extLst>
                </a:gridCol>
              </a:tblGrid>
              <a:tr h="4739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0227"/>
                  </a:ext>
                </a:extLst>
              </a:tr>
              <a:tr h="1848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бледные цвета подходят для фона текстовых блоков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бледные цвета подходят для фона текстовых блоков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бледные цвета подходят для фона текстовых блоков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9327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4B33697-1C11-C143-85A9-61EF0F391866}"/>
              </a:ext>
            </a:extLst>
          </p:cNvPr>
          <p:cNvSpPr txBox="1"/>
          <p:nvPr/>
        </p:nvSpPr>
        <p:spPr>
          <a:xfrm>
            <a:off x="5981832" y="1574275"/>
            <a:ext cx="4115208" cy="7170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 без подложенных фотографий, узоров и градиентов</a:t>
            </a:r>
          </a:p>
        </p:txBody>
      </p:sp>
      <p:sp>
        <p:nvSpPr>
          <p:cNvPr id="17" name="Знак запрета 16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8299122" y="2455500"/>
            <a:ext cx="1133036" cy="1133036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18" name="Знак запрета 17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6241521" y="2455500"/>
            <a:ext cx="1133036" cy="1133036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19" name="Знак запрета 18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7429088" y="1334860"/>
            <a:ext cx="1133036" cy="1133036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9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Текст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9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65" y="6781800"/>
            <a:ext cx="133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265" y="6781800"/>
            <a:ext cx="188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название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848065" y="1464469"/>
            <a:ext cx="40553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презентации рекомендуется использовать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 более 1 или 2 шрифтов, например: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один для заголовка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один для текстовых блоков</a:t>
            </a:r>
          </a:p>
          <a:p>
            <a:pPr marL="285745" indent="-285745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5" indent="-285745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5" indent="-285745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5" indent="-285745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использовать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шрифты с засечками типа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Times New Roman.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Обычно лучше всего подходят стандартные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Жирное написание обычно используется либо для заголовков, либо чтобы выделить что-то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тексте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Наклонный текст можно использовать в редких исключениях</a:t>
            </a: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Выравнивание текста всегда по левому краю,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без отступов первого предложения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8366DCA-2374-2B4C-93BD-32F67D79F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23418"/>
              </p:ext>
            </p:extLst>
          </p:nvPr>
        </p:nvGraphicFramePr>
        <p:xfrm>
          <a:off x="5633549" y="2741109"/>
          <a:ext cx="4463491" cy="157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491">
                  <a:extLst>
                    <a:ext uri="{9D8B030D-6E8A-4147-A177-3AD203B41FA5}">
                      <a16:colId xmlns:a16="http://schemas.microsoft.com/office/drawing/2014/main" val="4209487109"/>
                    </a:ext>
                  </a:extLst>
                </a:gridCol>
              </a:tblGrid>
              <a:tr h="45731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0227"/>
                  </a:ext>
                </a:extLst>
              </a:tr>
              <a:tr h="1117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Для заголовка можно использовать </a:t>
                      </a:r>
                      <a:r>
                        <a:rPr lang="en-US" sz="1800" b="1" dirty="0"/>
                        <a:t>Arial</a:t>
                      </a:r>
                      <a:r>
                        <a:rPr lang="ru-RU" sz="1800" b="1" dirty="0"/>
                        <a:t> или </a:t>
                      </a:r>
                      <a:r>
                        <a:rPr lang="en-US" sz="1800" b="1" dirty="0"/>
                        <a:t>Calibri</a:t>
                      </a:r>
                      <a:r>
                        <a:rPr lang="ru-RU" sz="1800" dirty="0"/>
                        <a:t>, для текстового блока лучше использовать </a:t>
                      </a:r>
                      <a:r>
                        <a:rPr lang="en-US" sz="1800" b="1" dirty="0"/>
                        <a:t>Calibri</a:t>
                      </a:r>
                      <a:endParaRPr lang="ru-RU" sz="1800" b="1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932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B33697-1C11-C143-85A9-61EF0F391866}"/>
              </a:ext>
            </a:extLst>
          </p:cNvPr>
          <p:cNvSpPr txBox="1"/>
          <p:nvPr/>
        </p:nvSpPr>
        <p:spPr>
          <a:xfrm>
            <a:off x="5981832" y="1464469"/>
            <a:ext cx="4115208" cy="938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засечками типа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955E630-4FD7-2D43-8934-469B23277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02472"/>
              </p:ext>
            </p:extLst>
          </p:nvPr>
        </p:nvGraphicFramePr>
        <p:xfrm>
          <a:off x="5633549" y="4492352"/>
          <a:ext cx="4463492" cy="180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048">
                  <a:extLst>
                    <a:ext uri="{9D8B030D-6E8A-4147-A177-3AD203B41FA5}">
                      <a16:colId xmlns:a16="http://schemas.microsoft.com/office/drawing/2014/main" val="1796064883"/>
                    </a:ext>
                  </a:extLst>
                </a:gridCol>
                <a:gridCol w="3906444">
                  <a:extLst>
                    <a:ext uri="{9D8B030D-6E8A-4147-A177-3AD203B41FA5}">
                      <a16:colId xmlns:a16="http://schemas.microsoft.com/office/drawing/2014/main" val="664487501"/>
                    </a:ext>
                  </a:extLst>
                </a:gridCol>
              </a:tblGrid>
              <a:tr h="45248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Списки рекомендуется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332211"/>
                  </a:ext>
                </a:extLst>
              </a:tr>
              <a:tr h="45248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делать таблицей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13030"/>
                  </a:ext>
                </a:extLst>
              </a:tr>
              <a:tr h="45248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 вертикальным выравниванием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41371"/>
                  </a:ext>
                </a:extLst>
              </a:tr>
              <a:tr h="45248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текста по центру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49810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7F6BFC-3989-9A49-96AF-5AC6D0FD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095" y="5871929"/>
            <a:ext cx="1534519" cy="799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11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
</file>

<file path=customXml/itemProps1.xml><?xml version="1.0" encoding="utf-8"?>
<ds:datastoreItem xmlns:ds="http://schemas.openxmlformats.org/officeDocument/2006/customXml" ds:itemID="{CD2EDE26-0978-4878-8834-DFF315BF7CF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8250</TotalTime>
  <Words>682</Words>
  <Application>Microsoft Macintosh PowerPoint</Application>
  <PresentationFormat>Произвольный</PresentationFormat>
  <Paragraphs>182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ddzuvao</dc:creator>
  <cp:lastModifiedBy>Глеб П</cp:lastModifiedBy>
  <cp:revision>714</cp:revision>
  <cp:lastPrinted>2020-03-02T09:52:28Z</cp:lastPrinted>
  <dcterms:created xsi:type="dcterms:W3CDTF">2016-12-20T09:23:07Z</dcterms:created>
  <dcterms:modified xsi:type="dcterms:W3CDTF">2023-04-14T09:53:03Z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59d496a5-60c3-4b9c-895e-494d10bbaf37</vt:lpwstr>
  </property>
  <property fmtid="{D5CDD505-2E9C-101B-9397-08002B2CF9AE}" pid="3" name="bjSaver">
    <vt:lpwstr>O5kaD/lbPNenY2eX4ZoB3XArZItT9RFk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</Properties>
</file>