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43"/>
  </p:notesMasterIdLst>
  <p:sldIdLst>
    <p:sldId id="256" r:id="rId2"/>
    <p:sldId id="350" r:id="rId3"/>
    <p:sldId id="351" r:id="rId4"/>
    <p:sldId id="355" r:id="rId5"/>
    <p:sldId id="303" r:id="rId6"/>
    <p:sldId id="364" r:id="rId7"/>
    <p:sldId id="357" r:id="rId8"/>
    <p:sldId id="360" r:id="rId9"/>
    <p:sldId id="361" r:id="rId10"/>
    <p:sldId id="363" r:id="rId11"/>
    <p:sldId id="359" r:id="rId12"/>
    <p:sldId id="365" r:id="rId13"/>
    <p:sldId id="369" r:id="rId14"/>
    <p:sldId id="370" r:id="rId15"/>
    <p:sldId id="368" r:id="rId16"/>
    <p:sldId id="358" r:id="rId17"/>
    <p:sldId id="367" r:id="rId18"/>
    <p:sldId id="356" r:id="rId19"/>
    <p:sldId id="305" r:id="rId20"/>
    <p:sldId id="322" r:id="rId21"/>
    <p:sldId id="304" r:id="rId22"/>
    <p:sldId id="324" r:id="rId23"/>
    <p:sldId id="327" r:id="rId24"/>
    <p:sldId id="329" r:id="rId25"/>
    <p:sldId id="326" r:id="rId26"/>
    <p:sldId id="325" r:id="rId27"/>
    <p:sldId id="328" r:id="rId28"/>
    <p:sldId id="330" r:id="rId29"/>
    <p:sldId id="309" r:id="rId30"/>
    <p:sldId id="347" r:id="rId31"/>
    <p:sldId id="344" r:id="rId32"/>
    <p:sldId id="348" r:id="rId33"/>
    <p:sldId id="318" r:id="rId34"/>
    <p:sldId id="349" r:id="rId35"/>
    <p:sldId id="308" r:id="rId36"/>
    <p:sldId id="337" r:id="rId37"/>
    <p:sldId id="333" r:id="rId38"/>
    <p:sldId id="334" r:id="rId39"/>
    <p:sldId id="342" r:id="rId40"/>
    <p:sldId id="310" r:id="rId41"/>
    <p:sldId id="298" r:id="rId42"/>
  </p:sldIdLst>
  <p:sldSz cx="10691813" cy="7559675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BCCEEA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5" autoAdjust="0"/>
    <p:restoredTop sz="92414" autoAdjust="0"/>
  </p:normalViewPr>
  <p:slideViewPr>
    <p:cSldViewPr snapToGrid="0">
      <p:cViewPr>
        <p:scale>
          <a:sx n="91" d="100"/>
          <a:sy n="91" d="100"/>
        </p:scale>
        <p:origin x="-1878" y="-186"/>
      </p:cViewPr>
      <p:guideLst>
        <p:guide orient="horz" pos="3197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853E7-BA29-44C3-80E5-A07BDD67C14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639DD3-4E05-4792-AD47-6D05A9571EEB}">
      <dgm:prSet/>
      <dgm:spPr/>
      <dgm:t>
        <a:bodyPr/>
        <a:lstStyle/>
        <a:p>
          <a:pPr rtl="0"/>
          <a:r>
            <a:rPr lang="ru-RU" b="1" dirty="0" smtClean="0"/>
            <a:t>ПАТОЛОГО-АНАТОМИЧЕСКИЕ БЮРО (ОТДЕЛЕНИЯ)</a:t>
          </a:r>
          <a:endParaRPr lang="ru-RU" dirty="0"/>
        </a:p>
      </dgm:t>
    </dgm:pt>
    <dgm:pt modelId="{3CAA3036-46D2-401B-B92C-4357C3C2038B}" type="parTrans" cxnId="{E96A4FAB-3BB9-4C6A-8A8F-61D77BC50976}">
      <dgm:prSet/>
      <dgm:spPr/>
      <dgm:t>
        <a:bodyPr/>
        <a:lstStyle/>
        <a:p>
          <a:endParaRPr lang="ru-RU"/>
        </a:p>
      </dgm:t>
    </dgm:pt>
    <dgm:pt modelId="{FA3D0654-FA95-4933-85BA-789ED65A5E61}" type="sibTrans" cxnId="{E96A4FAB-3BB9-4C6A-8A8F-61D77BC50976}">
      <dgm:prSet/>
      <dgm:spPr/>
      <dgm:t>
        <a:bodyPr/>
        <a:lstStyle/>
        <a:p>
          <a:endParaRPr lang="ru-RU"/>
        </a:p>
      </dgm:t>
    </dgm:pt>
    <dgm:pt modelId="{3B00A90C-C3B1-4679-904C-F16D74BCB51A}">
      <dgm:prSet/>
      <dgm:spPr/>
      <dgm:t>
        <a:bodyPr/>
        <a:lstStyle/>
        <a:p>
          <a:pPr rtl="0"/>
          <a:r>
            <a:rPr lang="ru-RU" smtClean="0"/>
            <a:t>Инструкция к ФСН№30</a:t>
          </a:r>
          <a:endParaRPr lang="ru-RU"/>
        </a:p>
      </dgm:t>
    </dgm:pt>
    <dgm:pt modelId="{71435474-BDDE-496C-9A58-F70487B05A50}" type="parTrans" cxnId="{A9D8D4DA-2F96-448C-9DED-964A2C480D6A}">
      <dgm:prSet/>
      <dgm:spPr/>
      <dgm:t>
        <a:bodyPr/>
        <a:lstStyle/>
        <a:p>
          <a:endParaRPr lang="ru-RU"/>
        </a:p>
      </dgm:t>
    </dgm:pt>
    <dgm:pt modelId="{E086B2AF-65AF-427A-8D1C-C8FB9AB5A888}" type="sibTrans" cxnId="{A9D8D4DA-2F96-448C-9DED-964A2C480D6A}">
      <dgm:prSet/>
      <dgm:spPr/>
      <dgm:t>
        <a:bodyPr/>
        <a:lstStyle/>
        <a:p>
          <a:endParaRPr lang="ru-RU"/>
        </a:p>
      </dgm:t>
    </dgm:pt>
    <dgm:pt modelId="{B758C8D9-B692-45D9-944C-041F31AFC65E}">
      <dgm:prSet/>
      <dgm:spPr/>
      <dgm:t>
        <a:bodyPr/>
        <a:lstStyle/>
        <a:p>
          <a:pPr rtl="0"/>
          <a:r>
            <a:rPr lang="en-US" smtClean="0"/>
            <a:t>htt</a:t>
          </a:r>
          <a:r>
            <a:rPr lang="ru-RU" smtClean="0"/>
            <a:t>://</a:t>
          </a:r>
          <a:r>
            <a:rPr lang="en-US" smtClean="0"/>
            <a:t>zdravmaneger.ru</a:t>
          </a:r>
          <a:r>
            <a:rPr lang="ru-RU" smtClean="0"/>
            <a:t> </a:t>
          </a:r>
          <a:endParaRPr lang="ru-RU"/>
        </a:p>
      </dgm:t>
    </dgm:pt>
    <dgm:pt modelId="{92DD85D4-8DB5-400C-8AC8-451CCC92475C}" type="parTrans" cxnId="{06C7279B-0F64-45E3-8221-5EDF6DD1E54F}">
      <dgm:prSet/>
      <dgm:spPr/>
      <dgm:t>
        <a:bodyPr/>
        <a:lstStyle/>
        <a:p>
          <a:endParaRPr lang="ru-RU"/>
        </a:p>
      </dgm:t>
    </dgm:pt>
    <dgm:pt modelId="{22882EA1-8B74-422F-98A4-3199EAF9740B}" type="sibTrans" cxnId="{06C7279B-0F64-45E3-8221-5EDF6DD1E54F}">
      <dgm:prSet/>
      <dgm:spPr/>
      <dgm:t>
        <a:bodyPr/>
        <a:lstStyle/>
        <a:p>
          <a:endParaRPr lang="ru-RU"/>
        </a:p>
      </dgm:t>
    </dgm:pt>
    <dgm:pt modelId="{40E3F1A9-2847-4291-BC2B-85C2845092BB}">
      <dgm:prSet/>
      <dgm:spPr/>
      <dgm:t>
        <a:bodyPr/>
        <a:lstStyle/>
        <a:p>
          <a:pPr rtl="0"/>
          <a:r>
            <a:rPr lang="en-US" smtClean="0"/>
            <a:t>htt</a:t>
          </a:r>
          <a:r>
            <a:rPr lang="ru-RU" smtClean="0"/>
            <a:t>://</a:t>
          </a:r>
          <a:r>
            <a:rPr lang="en-US" smtClean="0"/>
            <a:t>pathol.forum2x2.ru</a:t>
          </a:r>
          <a:endParaRPr lang="ru-RU"/>
        </a:p>
      </dgm:t>
    </dgm:pt>
    <dgm:pt modelId="{F088B6FE-049C-4B1A-A1E6-205315AFDBEE}" type="parTrans" cxnId="{86C5E2B3-183E-4B31-8A90-07A7E739298D}">
      <dgm:prSet/>
      <dgm:spPr/>
      <dgm:t>
        <a:bodyPr/>
        <a:lstStyle/>
        <a:p>
          <a:endParaRPr lang="ru-RU"/>
        </a:p>
      </dgm:t>
    </dgm:pt>
    <dgm:pt modelId="{BA4326F7-30B7-4815-8989-6D4C97485AD1}" type="sibTrans" cxnId="{86C5E2B3-183E-4B31-8A90-07A7E739298D}">
      <dgm:prSet/>
      <dgm:spPr/>
      <dgm:t>
        <a:bodyPr/>
        <a:lstStyle/>
        <a:p>
          <a:endParaRPr lang="ru-RU"/>
        </a:p>
      </dgm:t>
    </dgm:pt>
    <dgm:pt modelId="{A10E9207-73DC-4D48-BE11-F669A618F2D5}">
      <dgm:prSet/>
      <dgm:spPr/>
      <dgm:t>
        <a:bodyPr/>
        <a:lstStyle/>
        <a:p>
          <a:pPr rtl="0"/>
          <a:r>
            <a:rPr lang="ru-RU" smtClean="0"/>
            <a:t>ОМО по патолого-анатомической службе ДЗМ</a:t>
          </a:r>
          <a:endParaRPr lang="ru-RU"/>
        </a:p>
      </dgm:t>
    </dgm:pt>
    <dgm:pt modelId="{2A1A0F3D-7120-4ED3-96E3-4034E979AFA3}" type="parTrans" cxnId="{85090EBF-099B-4A46-8192-56C06AFCD09E}">
      <dgm:prSet/>
      <dgm:spPr/>
      <dgm:t>
        <a:bodyPr/>
        <a:lstStyle/>
        <a:p>
          <a:endParaRPr lang="ru-RU"/>
        </a:p>
      </dgm:t>
    </dgm:pt>
    <dgm:pt modelId="{45878BD5-F0F5-4006-914E-A542F3DFBD78}" type="sibTrans" cxnId="{85090EBF-099B-4A46-8192-56C06AFCD09E}">
      <dgm:prSet/>
      <dgm:spPr/>
      <dgm:t>
        <a:bodyPr/>
        <a:lstStyle/>
        <a:p>
          <a:endParaRPr lang="ru-RU"/>
        </a:p>
      </dgm:t>
    </dgm:pt>
    <dgm:pt modelId="{89FD6132-5738-476B-B09E-6A20FD7A44E7}" type="pres">
      <dgm:prSet presAssocID="{0AE853E7-BA29-44C3-80E5-A07BDD67C144}" presName="linearFlow" presStyleCnt="0">
        <dgm:presLayoutVars>
          <dgm:dir/>
          <dgm:resizeHandles val="exact"/>
        </dgm:presLayoutVars>
      </dgm:prSet>
      <dgm:spPr/>
    </dgm:pt>
    <dgm:pt modelId="{F010F1AC-9DFA-44CB-AE42-D544F0F25098}" type="pres">
      <dgm:prSet presAssocID="{DE639DD3-4E05-4792-AD47-6D05A9571EEB}" presName="composite" presStyleCnt="0"/>
      <dgm:spPr/>
    </dgm:pt>
    <dgm:pt modelId="{010803EF-A69A-497E-BF47-AF656F34D527}" type="pres">
      <dgm:prSet presAssocID="{DE639DD3-4E05-4792-AD47-6D05A9571EEB}" presName="imgShp" presStyleLbl="fgImgPlace1" presStyleIdx="0" presStyleCnt="5"/>
      <dgm:spPr/>
    </dgm:pt>
    <dgm:pt modelId="{21EC3DB5-41D9-45E7-8782-3B8DE82C5748}" type="pres">
      <dgm:prSet presAssocID="{DE639DD3-4E05-4792-AD47-6D05A9571EEB}" presName="txShp" presStyleLbl="node1" presStyleIdx="0" presStyleCnt="5">
        <dgm:presLayoutVars>
          <dgm:bulletEnabled val="1"/>
        </dgm:presLayoutVars>
      </dgm:prSet>
      <dgm:spPr/>
    </dgm:pt>
    <dgm:pt modelId="{5F850203-BF9F-4AE7-A99A-D730180A7FA7}" type="pres">
      <dgm:prSet presAssocID="{FA3D0654-FA95-4933-85BA-789ED65A5E61}" presName="spacing" presStyleCnt="0"/>
      <dgm:spPr/>
    </dgm:pt>
    <dgm:pt modelId="{A1BE3189-2941-437B-B341-DCDEB08616FC}" type="pres">
      <dgm:prSet presAssocID="{3B00A90C-C3B1-4679-904C-F16D74BCB51A}" presName="composite" presStyleCnt="0"/>
      <dgm:spPr/>
    </dgm:pt>
    <dgm:pt modelId="{0DD6C0F9-4747-4D49-9D05-1EA206E806AB}" type="pres">
      <dgm:prSet presAssocID="{3B00A90C-C3B1-4679-904C-F16D74BCB51A}" presName="imgShp" presStyleLbl="fgImgPlace1" presStyleIdx="1" presStyleCnt="5"/>
      <dgm:spPr/>
    </dgm:pt>
    <dgm:pt modelId="{19A24A2D-8087-49A7-849E-DE57692C0C30}" type="pres">
      <dgm:prSet presAssocID="{3B00A90C-C3B1-4679-904C-F16D74BCB51A}" presName="txShp" presStyleLbl="node1" presStyleIdx="1" presStyleCnt="5">
        <dgm:presLayoutVars>
          <dgm:bulletEnabled val="1"/>
        </dgm:presLayoutVars>
      </dgm:prSet>
      <dgm:spPr/>
    </dgm:pt>
    <dgm:pt modelId="{0B75C2FE-6EC0-4404-A15F-1C800CD263B7}" type="pres">
      <dgm:prSet presAssocID="{E086B2AF-65AF-427A-8D1C-C8FB9AB5A888}" presName="spacing" presStyleCnt="0"/>
      <dgm:spPr/>
    </dgm:pt>
    <dgm:pt modelId="{6E2419EC-13A5-4397-9EA3-74C1320C4E30}" type="pres">
      <dgm:prSet presAssocID="{B758C8D9-B692-45D9-944C-041F31AFC65E}" presName="composite" presStyleCnt="0"/>
      <dgm:spPr/>
    </dgm:pt>
    <dgm:pt modelId="{57B57DF6-61A3-45DF-BAF8-A7288E840D48}" type="pres">
      <dgm:prSet presAssocID="{B758C8D9-B692-45D9-944C-041F31AFC65E}" presName="imgShp" presStyleLbl="fgImgPlace1" presStyleIdx="2" presStyleCnt="5"/>
      <dgm:spPr/>
    </dgm:pt>
    <dgm:pt modelId="{8DC648FF-AC34-4325-B844-781793B26653}" type="pres">
      <dgm:prSet presAssocID="{B758C8D9-B692-45D9-944C-041F31AFC65E}" presName="txShp" presStyleLbl="node1" presStyleIdx="2" presStyleCnt="5">
        <dgm:presLayoutVars>
          <dgm:bulletEnabled val="1"/>
        </dgm:presLayoutVars>
      </dgm:prSet>
      <dgm:spPr/>
    </dgm:pt>
    <dgm:pt modelId="{D75833D4-62C8-455C-A0C9-2B5DAA020442}" type="pres">
      <dgm:prSet presAssocID="{22882EA1-8B74-422F-98A4-3199EAF9740B}" presName="spacing" presStyleCnt="0"/>
      <dgm:spPr/>
    </dgm:pt>
    <dgm:pt modelId="{46B6D519-C2BE-488C-81AC-918C8D05CC93}" type="pres">
      <dgm:prSet presAssocID="{40E3F1A9-2847-4291-BC2B-85C2845092BB}" presName="composite" presStyleCnt="0"/>
      <dgm:spPr/>
    </dgm:pt>
    <dgm:pt modelId="{353EF38C-1130-4927-8597-E4D1F41113A5}" type="pres">
      <dgm:prSet presAssocID="{40E3F1A9-2847-4291-BC2B-85C2845092BB}" presName="imgShp" presStyleLbl="fgImgPlace1" presStyleIdx="3" presStyleCnt="5"/>
      <dgm:spPr/>
    </dgm:pt>
    <dgm:pt modelId="{78FCEEBC-9532-48D0-8327-0B9D6718BA04}" type="pres">
      <dgm:prSet presAssocID="{40E3F1A9-2847-4291-BC2B-85C2845092BB}" presName="txShp" presStyleLbl="node1" presStyleIdx="3" presStyleCnt="5">
        <dgm:presLayoutVars>
          <dgm:bulletEnabled val="1"/>
        </dgm:presLayoutVars>
      </dgm:prSet>
      <dgm:spPr/>
    </dgm:pt>
    <dgm:pt modelId="{B347DF4D-75EA-4B40-A7A6-1770B7D910D6}" type="pres">
      <dgm:prSet presAssocID="{BA4326F7-30B7-4815-8989-6D4C97485AD1}" presName="spacing" presStyleCnt="0"/>
      <dgm:spPr/>
    </dgm:pt>
    <dgm:pt modelId="{0E155EBE-DAFD-46E7-AC1E-CECA510AAF3E}" type="pres">
      <dgm:prSet presAssocID="{A10E9207-73DC-4D48-BE11-F669A618F2D5}" presName="composite" presStyleCnt="0"/>
      <dgm:spPr/>
    </dgm:pt>
    <dgm:pt modelId="{0A7524FA-B9F9-4CEF-BE6D-D31DD7865BCD}" type="pres">
      <dgm:prSet presAssocID="{A10E9207-73DC-4D48-BE11-F669A618F2D5}" presName="imgShp" presStyleLbl="fgImgPlace1" presStyleIdx="4" presStyleCnt="5"/>
      <dgm:spPr/>
    </dgm:pt>
    <dgm:pt modelId="{6EC2E890-E58B-4C03-9B9E-02840827F4E8}" type="pres">
      <dgm:prSet presAssocID="{A10E9207-73DC-4D48-BE11-F669A618F2D5}" presName="txShp" presStyleLbl="node1" presStyleIdx="4" presStyleCnt="5">
        <dgm:presLayoutVars>
          <dgm:bulletEnabled val="1"/>
        </dgm:presLayoutVars>
      </dgm:prSet>
      <dgm:spPr/>
    </dgm:pt>
  </dgm:ptLst>
  <dgm:cxnLst>
    <dgm:cxn modelId="{86C5E2B3-183E-4B31-8A90-07A7E739298D}" srcId="{0AE853E7-BA29-44C3-80E5-A07BDD67C144}" destId="{40E3F1A9-2847-4291-BC2B-85C2845092BB}" srcOrd="3" destOrd="0" parTransId="{F088B6FE-049C-4B1A-A1E6-205315AFDBEE}" sibTransId="{BA4326F7-30B7-4815-8989-6D4C97485AD1}"/>
    <dgm:cxn modelId="{06C7279B-0F64-45E3-8221-5EDF6DD1E54F}" srcId="{0AE853E7-BA29-44C3-80E5-A07BDD67C144}" destId="{B758C8D9-B692-45D9-944C-041F31AFC65E}" srcOrd="2" destOrd="0" parTransId="{92DD85D4-8DB5-400C-8AC8-451CCC92475C}" sibTransId="{22882EA1-8B74-422F-98A4-3199EAF9740B}"/>
    <dgm:cxn modelId="{F6FEF21C-FB6E-42E2-A146-821FC167022C}" type="presOf" srcId="{B758C8D9-B692-45D9-944C-041F31AFC65E}" destId="{8DC648FF-AC34-4325-B844-781793B26653}" srcOrd="0" destOrd="0" presId="urn:microsoft.com/office/officeart/2005/8/layout/vList3"/>
    <dgm:cxn modelId="{473DAF2A-61AC-43B4-BB94-5D80CC61A39A}" type="presOf" srcId="{3B00A90C-C3B1-4679-904C-F16D74BCB51A}" destId="{19A24A2D-8087-49A7-849E-DE57692C0C30}" srcOrd="0" destOrd="0" presId="urn:microsoft.com/office/officeart/2005/8/layout/vList3"/>
    <dgm:cxn modelId="{E06DCBC5-ADEE-449E-99CF-69C59427C823}" type="presOf" srcId="{A10E9207-73DC-4D48-BE11-F669A618F2D5}" destId="{6EC2E890-E58B-4C03-9B9E-02840827F4E8}" srcOrd="0" destOrd="0" presId="urn:microsoft.com/office/officeart/2005/8/layout/vList3"/>
    <dgm:cxn modelId="{9FDB83D6-6FDF-4C4C-A740-24C6C053BC3D}" type="presOf" srcId="{DE639DD3-4E05-4792-AD47-6D05A9571EEB}" destId="{21EC3DB5-41D9-45E7-8782-3B8DE82C5748}" srcOrd="0" destOrd="0" presId="urn:microsoft.com/office/officeart/2005/8/layout/vList3"/>
    <dgm:cxn modelId="{0B325A8E-74AF-4C41-A3DF-F383F6E89A18}" type="presOf" srcId="{40E3F1A9-2847-4291-BC2B-85C2845092BB}" destId="{78FCEEBC-9532-48D0-8327-0B9D6718BA04}" srcOrd="0" destOrd="0" presId="urn:microsoft.com/office/officeart/2005/8/layout/vList3"/>
    <dgm:cxn modelId="{20FC9FCA-FD5B-44C5-8855-5D4B1D4F1631}" type="presOf" srcId="{0AE853E7-BA29-44C3-80E5-A07BDD67C144}" destId="{89FD6132-5738-476B-B09E-6A20FD7A44E7}" srcOrd="0" destOrd="0" presId="urn:microsoft.com/office/officeart/2005/8/layout/vList3"/>
    <dgm:cxn modelId="{E96A4FAB-3BB9-4C6A-8A8F-61D77BC50976}" srcId="{0AE853E7-BA29-44C3-80E5-A07BDD67C144}" destId="{DE639DD3-4E05-4792-AD47-6D05A9571EEB}" srcOrd="0" destOrd="0" parTransId="{3CAA3036-46D2-401B-B92C-4357C3C2038B}" sibTransId="{FA3D0654-FA95-4933-85BA-789ED65A5E61}"/>
    <dgm:cxn modelId="{A9D8D4DA-2F96-448C-9DED-964A2C480D6A}" srcId="{0AE853E7-BA29-44C3-80E5-A07BDD67C144}" destId="{3B00A90C-C3B1-4679-904C-F16D74BCB51A}" srcOrd="1" destOrd="0" parTransId="{71435474-BDDE-496C-9A58-F70487B05A50}" sibTransId="{E086B2AF-65AF-427A-8D1C-C8FB9AB5A888}"/>
    <dgm:cxn modelId="{85090EBF-099B-4A46-8192-56C06AFCD09E}" srcId="{0AE853E7-BA29-44C3-80E5-A07BDD67C144}" destId="{A10E9207-73DC-4D48-BE11-F669A618F2D5}" srcOrd="4" destOrd="0" parTransId="{2A1A0F3D-7120-4ED3-96E3-4034E979AFA3}" sibTransId="{45878BD5-F0F5-4006-914E-A542F3DFBD78}"/>
    <dgm:cxn modelId="{AD461447-2F4E-4282-859F-668C531EDB33}" type="presParOf" srcId="{89FD6132-5738-476B-B09E-6A20FD7A44E7}" destId="{F010F1AC-9DFA-44CB-AE42-D544F0F25098}" srcOrd="0" destOrd="0" presId="urn:microsoft.com/office/officeart/2005/8/layout/vList3"/>
    <dgm:cxn modelId="{54A9FFBC-684B-4628-B812-DD910B15FE55}" type="presParOf" srcId="{F010F1AC-9DFA-44CB-AE42-D544F0F25098}" destId="{010803EF-A69A-497E-BF47-AF656F34D527}" srcOrd="0" destOrd="0" presId="urn:microsoft.com/office/officeart/2005/8/layout/vList3"/>
    <dgm:cxn modelId="{3635D130-2882-4FE2-94F2-04AA23E9DFD1}" type="presParOf" srcId="{F010F1AC-9DFA-44CB-AE42-D544F0F25098}" destId="{21EC3DB5-41D9-45E7-8782-3B8DE82C5748}" srcOrd="1" destOrd="0" presId="urn:microsoft.com/office/officeart/2005/8/layout/vList3"/>
    <dgm:cxn modelId="{00238369-17AD-47CA-8B51-FA5EB8BC933E}" type="presParOf" srcId="{89FD6132-5738-476B-B09E-6A20FD7A44E7}" destId="{5F850203-BF9F-4AE7-A99A-D730180A7FA7}" srcOrd="1" destOrd="0" presId="urn:microsoft.com/office/officeart/2005/8/layout/vList3"/>
    <dgm:cxn modelId="{7241DBFA-B306-4C0F-AF4C-00909EEB7CC9}" type="presParOf" srcId="{89FD6132-5738-476B-B09E-6A20FD7A44E7}" destId="{A1BE3189-2941-437B-B341-DCDEB08616FC}" srcOrd="2" destOrd="0" presId="urn:microsoft.com/office/officeart/2005/8/layout/vList3"/>
    <dgm:cxn modelId="{0EF00058-7CA2-465F-A414-A2B5AED6146A}" type="presParOf" srcId="{A1BE3189-2941-437B-B341-DCDEB08616FC}" destId="{0DD6C0F9-4747-4D49-9D05-1EA206E806AB}" srcOrd="0" destOrd="0" presId="urn:microsoft.com/office/officeart/2005/8/layout/vList3"/>
    <dgm:cxn modelId="{4BFE522E-6174-4A5C-AABF-9154FFCF1387}" type="presParOf" srcId="{A1BE3189-2941-437B-B341-DCDEB08616FC}" destId="{19A24A2D-8087-49A7-849E-DE57692C0C30}" srcOrd="1" destOrd="0" presId="urn:microsoft.com/office/officeart/2005/8/layout/vList3"/>
    <dgm:cxn modelId="{C8B37787-2C62-4225-AD7E-FB3ACDA8213C}" type="presParOf" srcId="{89FD6132-5738-476B-B09E-6A20FD7A44E7}" destId="{0B75C2FE-6EC0-4404-A15F-1C800CD263B7}" srcOrd="3" destOrd="0" presId="urn:microsoft.com/office/officeart/2005/8/layout/vList3"/>
    <dgm:cxn modelId="{24855C45-31F1-41E8-AD6F-6CFDBA8EA5AF}" type="presParOf" srcId="{89FD6132-5738-476B-B09E-6A20FD7A44E7}" destId="{6E2419EC-13A5-4397-9EA3-74C1320C4E30}" srcOrd="4" destOrd="0" presId="urn:microsoft.com/office/officeart/2005/8/layout/vList3"/>
    <dgm:cxn modelId="{CDC437BB-D48A-44C4-8603-8E66DD709CBF}" type="presParOf" srcId="{6E2419EC-13A5-4397-9EA3-74C1320C4E30}" destId="{57B57DF6-61A3-45DF-BAF8-A7288E840D48}" srcOrd="0" destOrd="0" presId="urn:microsoft.com/office/officeart/2005/8/layout/vList3"/>
    <dgm:cxn modelId="{BEA46484-A606-4A4F-849A-0AF616BCF08F}" type="presParOf" srcId="{6E2419EC-13A5-4397-9EA3-74C1320C4E30}" destId="{8DC648FF-AC34-4325-B844-781793B26653}" srcOrd="1" destOrd="0" presId="urn:microsoft.com/office/officeart/2005/8/layout/vList3"/>
    <dgm:cxn modelId="{A3C87471-4004-4130-B115-88DA26AB8798}" type="presParOf" srcId="{89FD6132-5738-476B-B09E-6A20FD7A44E7}" destId="{D75833D4-62C8-455C-A0C9-2B5DAA020442}" srcOrd="5" destOrd="0" presId="urn:microsoft.com/office/officeart/2005/8/layout/vList3"/>
    <dgm:cxn modelId="{66A9E604-EFBF-421E-96A5-27D02406458A}" type="presParOf" srcId="{89FD6132-5738-476B-B09E-6A20FD7A44E7}" destId="{46B6D519-C2BE-488C-81AC-918C8D05CC93}" srcOrd="6" destOrd="0" presId="urn:microsoft.com/office/officeart/2005/8/layout/vList3"/>
    <dgm:cxn modelId="{CB4FF236-6E0F-4551-ACB7-380C4D81449C}" type="presParOf" srcId="{46B6D519-C2BE-488C-81AC-918C8D05CC93}" destId="{353EF38C-1130-4927-8597-E4D1F41113A5}" srcOrd="0" destOrd="0" presId="urn:microsoft.com/office/officeart/2005/8/layout/vList3"/>
    <dgm:cxn modelId="{4619F09E-216A-4182-9DD4-280FC21E81EC}" type="presParOf" srcId="{46B6D519-C2BE-488C-81AC-918C8D05CC93}" destId="{78FCEEBC-9532-48D0-8327-0B9D6718BA04}" srcOrd="1" destOrd="0" presId="urn:microsoft.com/office/officeart/2005/8/layout/vList3"/>
    <dgm:cxn modelId="{B995B534-545D-4B2D-AA5C-9FB3D4CB2EB3}" type="presParOf" srcId="{89FD6132-5738-476B-B09E-6A20FD7A44E7}" destId="{B347DF4D-75EA-4B40-A7A6-1770B7D910D6}" srcOrd="7" destOrd="0" presId="urn:microsoft.com/office/officeart/2005/8/layout/vList3"/>
    <dgm:cxn modelId="{1ECE0880-2E65-4CCD-ACBF-3C76965D507D}" type="presParOf" srcId="{89FD6132-5738-476B-B09E-6A20FD7A44E7}" destId="{0E155EBE-DAFD-46E7-AC1E-CECA510AAF3E}" srcOrd="8" destOrd="0" presId="urn:microsoft.com/office/officeart/2005/8/layout/vList3"/>
    <dgm:cxn modelId="{35751143-2B50-4920-BAAD-6AF9C8951F54}" type="presParOf" srcId="{0E155EBE-DAFD-46E7-AC1E-CECA510AAF3E}" destId="{0A7524FA-B9F9-4CEF-BE6D-D31DD7865BCD}" srcOrd="0" destOrd="0" presId="urn:microsoft.com/office/officeart/2005/8/layout/vList3"/>
    <dgm:cxn modelId="{A69A8DDA-B8D1-495D-BA06-90C8FC49ED03}" type="presParOf" srcId="{0E155EBE-DAFD-46E7-AC1E-CECA510AAF3E}" destId="{6EC2E890-E58B-4C03-9B9E-02840827F4E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B186A1-5FA5-47A5-85B5-47B452CB729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9DEC154-77A1-41CB-A377-8183F16F9F44}">
      <dgm:prSet/>
      <dgm:spPr/>
      <dgm:t>
        <a:bodyPr/>
        <a:lstStyle/>
        <a:p>
          <a:pPr rtl="0"/>
          <a:r>
            <a:rPr lang="ru-RU" b="1" smtClean="0"/>
            <a:t>ТРАНСФУЗИОЛОГИЧЕСКАЯ ПОМОЩЬ</a:t>
          </a:r>
          <a:endParaRPr lang="ru-RU"/>
        </a:p>
      </dgm:t>
    </dgm:pt>
    <dgm:pt modelId="{99645F9C-6DDA-48F1-B278-17641DEE19EE}" type="parTrans" cxnId="{4C448B40-2B7E-4004-B261-EFA787CFBC5F}">
      <dgm:prSet/>
      <dgm:spPr/>
      <dgm:t>
        <a:bodyPr/>
        <a:lstStyle/>
        <a:p>
          <a:endParaRPr lang="ru-RU"/>
        </a:p>
      </dgm:t>
    </dgm:pt>
    <dgm:pt modelId="{C443B372-113E-4981-A398-1B20BA3B8151}" type="sibTrans" cxnId="{4C448B40-2B7E-4004-B261-EFA787CFBC5F}">
      <dgm:prSet/>
      <dgm:spPr/>
      <dgm:t>
        <a:bodyPr/>
        <a:lstStyle/>
        <a:p>
          <a:endParaRPr lang="ru-RU"/>
        </a:p>
      </dgm:t>
    </dgm:pt>
    <dgm:pt modelId="{EC0584FC-6B41-4483-BF61-28CB32F580AB}">
      <dgm:prSet/>
      <dgm:spPr/>
      <dgm:t>
        <a:bodyPr/>
        <a:lstStyle/>
        <a:p>
          <a:pPr rtl="0"/>
          <a:r>
            <a:rPr lang="ru-RU" smtClean="0"/>
            <a:t>Инструкция к ФСН№30</a:t>
          </a:r>
          <a:endParaRPr lang="ru-RU"/>
        </a:p>
      </dgm:t>
    </dgm:pt>
    <dgm:pt modelId="{1BDA2A27-70D1-4A2C-9936-A2C9AC5A2EBF}" type="parTrans" cxnId="{1506897F-5171-4977-8C21-C882C49431BC}">
      <dgm:prSet/>
      <dgm:spPr/>
      <dgm:t>
        <a:bodyPr/>
        <a:lstStyle/>
        <a:p>
          <a:endParaRPr lang="ru-RU"/>
        </a:p>
      </dgm:t>
    </dgm:pt>
    <dgm:pt modelId="{4F44E77E-D959-4410-827D-4FA680EA3C61}" type="sibTrans" cxnId="{1506897F-5171-4977-8C21-C882C49431BC}">
      <dgm:prSet/>
      <dgm:spPr/>
      <dgm:t>
        <a:bodyPr/>
        <a:lstStyle/>
        <a:p>
          <a:endParaRPr lang="ru-RU"/>
        </a:p>
      </dgm:t>
    </dgm:pt>
    <dgm:pt modelId="{50A25A87-09A6-4FF0-8DCF-27A2976C6A7B}">
      <dgm:prSet/>
      <dgm:spPr/>
      <dgm:t>
        <a:bodyPr/>
        <a:lstStyle/>
        <a:p>
          <a:pPr rtl="0"/>
          <a:r>
            <a:rPr lang="en-US" smtClean="0"/>
            <a:t>htt</a:t>
          </a:r>
          <a:r>
            <a:rPr lang="ru-RU" smtClean="0"/>
            <a:t>://</a:t>
          </a:r>
          <a:r>
            <a:rPr lang="en-US" smtClean="0"/>
            <a:t>zdravmaneger.ru</a:t>
          </a:r>
          <a:r>
            <a:rPr lang="ru-RU" smtClean="0"/>
            <a:t>  </a:t>
          </a:r>
          <a:endParaRPr lang="ru-RU"/>
        </a:p>
      </dgm:t>
    </dgm:pt>
    <dgm:pt modelId="{581CF4E4-5AF0-44F3-B0EF-637401C48860}" type="parTrans" cxnId="{0A4AEB4B-DD6C-4360-9DBD-46CF3C11E994}">
      <dgm:prSet/>
      <dgm:spPr/>
      <dgm:t>
        <a:bodyPr/>
        <a:lstStyle/>
        <a:p>
          <a:endParaRPr lang="ru-RU"/>
        </a:p>
      </dgm:t>
    </dgm:pt>
    <dgm:pt modelId="{4EF6C1D2-9E71-4456-89E6-1F48284BC526}" type="sibTrans" cxnId="{0A4AEB4B-DD6C-4360-9DBD-46CF3C11E994}">
      <dgm:prSet/>
      <dgm:spPr/>
      <dgm:t>
        <a:bodyPr/>
        <a:lstStyle/>
        <a:p>
          <a:endParaRPr lang="ru-RU"/>
        </a:p>
      </dgm:t>
    </dgm:pt>
    <dgm:pt modelId="{533A9597-9BF1-4787-88B6-B914AEE56E34}">
      <dgm:prSet/>
      <dgm:spPr/>
      <dgm:t>
        <a:bodyPr/>
        <a:lstStyle/>
        <a:p>
          <a:pPr rtl="0"/>
          <a:r>
            <a:rPr lang="ru-RU" smtClean="0"/>
            <a:t>Центр организации и обеспечения качества   </a:t>
          </a:r>
          <a:endParaRPr lang="ru-RU"/>
        </a:p>
      </dgm:t>
    </dgm:pt>
    <dgm:pt modelId="{7E79628D-F371-4F5A-90FD-E3C7D4864A1B}" type="parTrans" cxnId="{7FC1B50C-225F-4CA5-9313-A6C59366FF66}">
      <dgm:prSet/>
      <dgm:spPr/>
      <dgm:t>
        <a:bodyPr/>
        <a:lstStyle/>
        <a:p>
          <a:endParaRPr lang="ru-RU"/>
        </a:p>
      </dgm:t>
    </dgm:pt>
    <dgm:pt modelId="{EBD25A36-086F-4184-8362-53D7D479DB84}" type="sibTrans" cxnId="{7FC1B50C-225F-4CA5-9313-A6C59366FF66}">
      <dgm:prSet/>
      <dgm:spPr/>
      <dgm:t>
        <a:bodyPr/>
        <a:lstStyle/>
        <a:p>
          <a:endParaRPr lang="ru-RU"/>
        </a:p>
      </dgm:t>
    </dgm:pt>
    <dgm:pt modelId="{44F198EE-DC95-4EAB-AC0E-9FE5D8C67208}">
      <dgm:prSet/>
      <dgm:spPr/>
      <dgm:t>
        <a:bodyPr/>
        <a:lstStyle/>
        <a:p>
          <a:pPr rtl="0"/>
          <a:r>
            <a:rPr lang="ru-RU" smtClean="0"/>
            <a:t>трансфузиологической  помощи ДЗМ</a:t>
          </a:r>
          <a:endParaRPr lang="ru-RU"/>
        </a:p>
      </dgm:t>
    </dgm:pt>
    <dgm:pt modelId="{6117E56D-66FD-4242-8F92-CD2E0399FA87}" type="parTrans" cxnId="{8DF7D174-43D4-45B3-BA25-5E953D42CA10}">
      <dgm:prSet/>
      <dgm:spPr/>
      <dgm:t>
        <a:bodyPr/>
        <a:lstStyle/>
        <a:p>
          <a:endParaRPr lang="ru-RU"/>
        </a:p>
      </dgm:t>
    </dgm:pt>
    <dgm:pt modelId="{CC00637D-A39D-4BDB-9141-4CA87F88065A}" type="sibTrans" cxnId="{8DF7D174-43D4-45B3-BA25-5E953D42CA10}">
      <dgm:prSet/>
      <dgm:spPr/>
      <dgm:t>
        <a:bodyPr/>
        <a:lstStyle/>
        <a:p>
          <a:endParaRPr lang="ru-RU"/>
        </a:p>
      </dgm:t>
    </dgm:pt>
    <dgm:pt modelId="{24831448-9019-4C5F-B661-2B57FEDEDE36}" type="pres">
      <dgm:prSet presAssocID="{4AB186A1-5FA5-47A5-85B5-47B452CB7294}" presName="linearFlow" presStyleCnt="0">
        <dgm:presLayoutVars>
          <dgm:dir/>
          <dgm:resizeHandles val="exact"/>
        </dgm:presLayoutVars>
      </dgm:prSet>
      <dgm:spPr/>
    </dgm:pt>
    <dgm:pt modelId="{D9002405-3896-4904-869A-68A75D9B941B}" type="pres">
      <dgm:prSet presAssocID="{A9DEC154-77A1-41CB-A377-8183F16F9F44}" presName="composite" presStyleCnt="0"/>
      <dgm:spPr/>
    </dgm:pt>
    <dgm:pt modelId="{7682CF6A-3765-4418-A022-5C53D58FA41C}" type="pres">
      <dgm:prSet presAssocID="{A9DEC154-77A1-41CB-A377-8183F16F9F44}" presName="imgShp" presStyleLbl="fgImgPlace1" presStyleIdx="0" presStyleCnt="5"/>
      <dgm:spPr/>
    </dgm:pt>
    <dgm:pt modelId="{58E49986-9BA0-4EDD-B2E9-3BBF8E47EF5F}" type="pres">
      <dgm:prSet presAssocID="{A9DEC154-77A1-41CB-A377-8183F16F9F44}" presName="txShp" presStyleLbl="node1" presStyleIdx="0" presStyleCnt="5">
        <dgm:presLayoutVars>
          <dgm:bulletEnabled val="1"/>
        </dgm:presLayoutVars>
      </dgm:prSet>
      <dgm:spPr/>
    </dgm:pt>
    <dgm:pt modelId="{4115C951-9EEB-4A5F-8270-D1660DFD3D68}" type="pres">
      <dgm:prSet presAssocID="{C443B372-113E-4981-A398-1B20BA3B8151}" presName="spacing" presStyleCnt="0"/>
      <dgm:spPr/>
    </dgm:pt>
    <dgm:pt modelId="{465C57CF-E80D-4206-AA53-C1112F8A322A}" type="pres">
      <dgm:prSet presAssocID="{EC0584FC-6B41-4483-BF61-28CB32F580AB}" presName="composite" presStyleCnt="0"/>
      <dgm:spPr/>
    </dgm:pt>
    <dgm:pt modelId="{AF983E99-BFCC-43F9-BBEA-B72A663D8DC8}" type="pres">
      <dgm:prSet presAssocID="{EC0584FC-6B41-4483-BF61-28CB32F580AB}" presName="imgShp" presStyleLbl="fgImgPlace1" presStyleIdx="1" presStyleCnt="5"/>
      <dgm:spPr/>
    </dgm:pt>
    <dgm:pt modelId="{1AD4C887-9596-46F4-A6D7-D4393DE315FA}" type="pres">
      <dgm:prSet presAssocID="{EC0584FC-6B41-4483-BF61-28CB32F580AB}" presName="txShp" presStyleLbl="node1" presStyleIdx="1" presStyleCnt="5">
        <dgm:presLayoutVars>
          <dgm:bulletEnabled val="1"/>
        </dgm:presLayoutVars>
      </dgm:prSet>
      <dgm:spPr/>
    </dgm:pt>
    <dgm:pt modelId="{94468A8E-951F-4D74-96F0-49046689C4BE}" type="pres">
      <dgm:prSet presAssocID="{4F44E77E-D959-4410-827D-4FA680EA3C61}" presName="spacing" presStyleCnt="0"/>
      <dgm:spPr/>
    </dgm:pt>
    <dgm:pt modelId="{5DF5E082-0D18-453E-9309-A87EB55705EB}" type="pres">
      <dgm:prSet presAssocID="{50A25A87-09A6-4FF0-8DCF-27A2976C6A7B}" presName="composite" presStyleCnt="0"/>
      <dgm:spPr/>
    </dgm:pt>
    <dgm:pt modelId="{D59EB540-22A7-4C80-9B96-154F4CFF283F}" type="pres">
      <dgm:prSet presAssocID="{50A25A87-09A6-4FF0-8DCF-27A2976C6A7B}" presName="imgShp" presStyleLbl="fgImgPlace1" presStyleIdx="2" presStyleCnt="5"/>
      <dgm:spPr/>
    </dgm:pt>
    <dgm:pt modelId="{8E1B1783-BB69-45B9-A215-21AD5C9DFA89}" type="pres">
      <dgm:prSet presAssocID="{50A25A87-09A6-4FF0-8DCF-27A2976C6A7B}" presName="txShp" presStyleLbl="node1" presStyleIdx="2" presStyleCnt="5">
        <dgm:presLayoutVars>
          <dgm:bulletEnabled val="1"/>
        </dgm:presLayoutVars>
      </dgm:prSet>
      <dgm:spPr/>
    </dgm:pt>
    <dgm:pt modelId="{521BFA51-4988-4436-A436-E194EC4E85EB}" type="pres">
      <dgm:prSet presAssocID="{4EF6C1D2-9E71-4456-89E6-1F48284BC526}" presName="spacing" presStyleCnt="0"/>
      <dgm:spPr/>
    </dgm:pt>
    <dgm:pt modelId="{10A66904-D1FD-4AAC-ADDA-6497B7F5DB58}" type="pres">
      <dgm:prSet presAssocID="{533A9597-9BF1-4787-88B6-B914AEE56E34}" presName="composite" presStyleCnt="0"/>
      <dgm:spPr/>
    </dgm:pt>
    <dgm:pt modelId="{EFE14F66-0301-40AA-BFA6-07E35E9E834E}" type="pres">
      <dgm:prSet presAssocID="{533A9597-9BF1-4787-88B6-B914AEE56E34}" presName="imgShp" presStyleLbl="fgImgPlace1" presStyleIdx="3" presStyleCnt="5"/>
      <dgm:spPr/>
    </dgm:pt>
    <dgm:pt modelId="{37EA19DF-5F38-46A9-A5D6-4067781843DB}" type="pres">
      <dgm:prSet presAssocID="{533A9597-9BF1-4787-88B6-B914AEE56E34}" presName="txShp" presStyleLbl="node1" presStyleIdx="3" presStyleCnt="5">
        <dgm:presLayoutVars>
          <dgm:bulletEnabled val="1"/>
        </dgm:presLayoutVars>
      </dgm:prSet>
      <dgm:spPr/>
    </dgm:pt>
    <dgm:pt modelId="{AB380F34-54AA-40BB-A994-DE9112CA6DE4}" type="pres">
      <dgm:prSet presAssocID="{EBD25A36-086F-4184-8362-53D7D479DB84}" presName="spacing" presStyleCnt="0"/>
      <dgm:spPr/>
    </dgm:pt>
    <dgm:pt modelId="{38357BF6-FDFD-44C3-89B5-238C9AE42F13}" type="pres">
      <dgm:prSet presAssocID="{44F198EE-DC95-4EAB-AC0E-9FE5D8C67208}" presName="composite" presStyleCnt="0"/>
      <dgm:spPr/>
    </dgm:pt>
    <dgm:pt modelId="{7FDB22A5-480F-4438-8E8B-D59F7BEAA4B6}" type="pres">
      <dgm:prSet presAssocID="{44F198EE-DC95-4EAB-AC0E-9FE5D8C67208}" presName="imgShp" presStyleLbl="fgImgPlace1" presStyleIdx="4" presStyleCnt="5"/>
      <dgm:spPr/>
    </dgm:pt>
    <dgm:pt modelId="{DF5E9B65-467C-47F6-B116-1DDA714EE77E}" type="pres">
      <dgm:prSet presAssocID="{44F198EE-DC95-4EAB-AC0E-9FE5D8C67208}" presName="txShp" presStyleLbl="node1" presStyleIdx="4" presStyleCnt="5">
        <dgm:presLayoutVars>
          <dgm:bulletEnabled val="1"/>
        </dgm:presLayoutVars>
      </dgm:prSet>
      <dgm:spPr/>
    </dgm:pt>
  </dgm:ptLst>
  <dgm:cxnLst>
    <dgm:cxn modelId="{63BDD11E-6EFF-495E-96E7-3C903E2BD12A}" type="presOf" srcId="{4AB186A1-5FA5-47A5-85B5-47B452CB7294}" destId="{24831448-9019-4C5F-B661-2B57FEDEDE36}" srcOrd="0" destOrd="0" presId="urn:microsoft.com/office/officeart/2005/8/layout/vList3"/>
    <dgm:cxn modelId="{7FC1B50C-225F-4CA5-9313-A6C59366FF66}" srcId="{4AB186A1-5FA5-47A5-85B5-47B452CB7294}" destId="{533A9597-9BF1-4787-88B6-B914AEE56E34}" srcOrd="3" destOrd="0" parTransId="{7E79628D-F371-4F5A-90FD-E3C7D4864A1B}" sibTransId="{EBD25A36-086F-4184-8362-53D7D479DB84}"/>
    <dgm:cxn modelId="{4C448B40-2B7E-4004-B261-EFA787CFBC5F}" srcId="{4AB186A1-5FA5-47A5-85B5-47B452CB7294}" destId="{A9DEC154-77A1-41CB-A377-8183F16F9F44}" srcOrd="0" destOrd="0" parTransId="{99645F9C-6DDA-48F1-B278-17641DEE19EE}" sibTransId="{C443B372-113E-4981-A398-1B20BA3B8151}"/>
    <dgm:cxn modelId="{1506897F-5171-4977-8C21-C882C49431BC}" srcId="{4AB186A1-5FA5-47A5-85B5-47B452CB7294}" destId="{EC0584FC-6B41-4483-BF61-28CB32F580AB}" srcOrd="1" destOrd="0" parTransId="{1BDA2A27-70D1-4A2C-9936-A2C9AC5A2EBF}" sibTransId="{4F44E77E-D959-4410-827D-4FA680EA3C61}"/>
    <dgm:cxn modelId="{A12C47EB-C727-4FAB-8D5F-0C893A51FD79}" type="presOf" srcId="{EC0584FC-6B41-4483-BF61-28CB32F580AB}" destId="{1AD4C887-9596-46F4-A6D7-D4393DE315FA}" srcOrd="0" destOrd="0" presId="urn:microsoft.com/office/officeart/2005/8/layout/vList3"/>
    <dgm:cxn modelId="{5F9F1B96-8A74-4B4F-A1EC-96B79559EDA6}" type="presOf" srcId="{44F198EE-DC95-4EAB-AC0E-9FE5D8C67208}" destId="{DF5E9B65-467C-47F6-B116-1DDA714EE77E}" srcOrd="0" destOrd="0" presId="urn:microsoft.com/office/officeart/2005/8/layout/vList3"/>
    <dgm:cxn modelId="{8FFD89FE-4685-430F-817C-E7C6A5CE65CA}" type="presOf" srcId="{A9DEC154-77A1-41CB-A377-8183F16F9F44}" destId="{58E49986-9BA0-4EDD-B2E9-3BBF8E47EF5F}" srcOrd="0" destOrd="0" presId="urn:microsoft.com/office/officeart/2005/8/layout/vList3"/>
    <dgm:cxn modelId="{8DF7D174-43D4-45B3-BA25-5E953D42CA10}" srcId="{4AB186A1-5FA5-47A5-85B5-47B452CB7294}" destId="{44F198EE-DC95-4EAB-AC0E-9FE5D8C67208}" srcOrd="4" destOrd="0" parTransId="{6117E56D-66FD-4242-8F92-CD2E0399FA87}" sibTransId="{CC00637D-A39D-4BDB-9141-4CA87F88065A}"/>
    <dgm:cxn modelId="{0A4AEB4B-DD6C-4360-9DBD-46CF3C11E994}" srcId="{4AB186A1-5FA5-47A5-85B5-47B452CB7294}" destId="{50A25A87-09A6-4FF0-8DCF-27A2976C6A7B}" srcOrd="2" destOrd="0" parTransId="{581CF4E4-5AF0-44F3-B0EF-637401C48860}" sibTransId="{4EF6C1D2-9E71-4456-89E6-1F48284BC526}"/>
    <dgm:cxn modelId="{5FD1C4B4-ABD4-4BF8-8103-6C7F2CF6BB3B}" type="presOf" srcId="{533A9597-9BF1-4787-88B6-B914AEE56E34}" destId="{37EA19DF-5F38-46A9-A5D6-4067781843DB}" srcOrd="0" destOrd="0" presId="urn:microsoft.com/office/officeart/2005/8/layout/vList3"/>
    <dgm:cxn modelId="{98B6B068-3834-40CB-A160-536DF61CFADC}" type="presOf" srcId="{50A25A87-09A6-4FF0-8DCF-27A2976C6A7B}" destId="{8E1B1783-BB69-45B9-A215-21AD5C9DFA89}" srcOrd="0" destOrd="0" presId="urn:microsoft.com/office/officeart/2005/8/layout/vList3"/>
    <dgm:cxn modelId="{88D046B0-38D5-4BB7-9DDC-499BD88E7B37}" type="presParOf" srcId="{24831448-9019-4C5F-B661-2B57FEDEDE36}" destId="{D9002405-3896-4904-869A-68A75D9B941B}" srcOrd="0" destOrd="0" presId="urn:microsoft.com/office/officeart/2005/8/layout/vList3"/>
    <dgm:cxn modelId="{40087955-CE3A-4269-9829-CF2EB60C2983}" type="presParOf" srcId="{D9002405-3896-4904-869A-68A75D9B941B}" destId="{7682CF6A-3765-4418-A022-5C53D58FA41C}" srcOrd="0" destOrd="0" presId="urn:microsoft.com/office/officeart/2005/8/layout/vList3"/>
    <dgm:cxn modelId="{9327A786-B65C-485E-9E8C-0E32769F7C8D}" type="presParOf" srcId="{D9002405-3896-4904-869A-68A75D9B941B}" destId="{58E49986-9BA0-4EDD-B2E9-3BBF8E47EF5F}" srcOrd="1" destOrd="0" presId="urn:microsoft.com/office/officeart/2005/8/layout/vList3"/>
    <dgm:cxn modelId="{14A8A6FF-3C3E-495A-87BC-7E177D8007D0}" type="presParOf" srcId="{24831448-9019-4C5F-B661-2B57FEDEDE36}" destId="{4115C951-9EEB-4A5F-8270-D1660DFD3D68}" srcOrd="1" destOrd="0" presId="urn:microsoft.com/office/officeart/2005/8/layout/vList3"/>
    <dgm:cxn modelId="{52BD0CF0-74B8-44F7-AA0A-D7E886B4E358}" type="presParOf" srcId="{24831448-9019-4C5F-B661-2B57FEDEDE36}" destId="{465C57CF-E80D-4206-AA53-C1112F8A322A}" srcOrd="2" destOrd="0" presId="urn:microsoft.com/office/officeart/2005/8/layout/vList3"/>
    <dgm:cxn modelId="{72EDC921-71C3-429B-A0E6-A329217AA614}" type="presParOf" srcId="{465C57CF-E80D-4206-AA53-C1112F8A322A}" destId="{AF983E99-BFCC-43F9-BBEA-B72A663D8DC8}" srcOrd="0" destOrd="0" presId="urn:microsoft.com/office/officeart/2005/8/layout/vList3"/>
    <dgm:cxn modelId="{6BC48A6F-EF30-4488-8DEE-16E77C5C55DA}" type="presParOf" srcId="{465C57CF-E80D-4206-AA53-C1112F8A322A}" destId="{1AD4C887-9596-46F4-A6D7-D4393DE315FA}" srcOrd="1" destOrd="0" presId="urn:microsoft.com/office/officeart/2005/8/layout/vList3"/>
    <dgm:cxn modelId="{72857C17-FD7C-42ED-9EF5-766F019F4999}" type="presParOf" srcId="{24831448-9019-4C5F-B661-2B57FEDEDE36}" destId="{94468A8E-951F-4D74-96F0-49046689C4BE}" srcOrd="3" destOrd="0" presId="urn:microsoft.com/office/officeart/2005/8/layout/vList3"/>
    <dgm:cxn modelId="{FF73671A-2006-4AC1-9356-EEA56521BA79}" type="presParOf" srcId="{24831448-9019-4C5F-B661-2B57FEDEDE36}" destId="{5DF5E082-0D18-453E-9309-A87EB55705EB}" srcOrd="4" destOrd="0" presId="urn:microsoft.com/office/officeart/2005/8/layout/vList3"/>
    <dgm:cxn modelId="{06107FEA-3AFD-4538-B34F-CD7AE6028082}" type="presParOf" srcId="{5DF5E082-0D18-453E-9309-A87EB55705EB}" destId="{D59EB540-22A7-4C80-9B96-154F4CFF283F}" srcOrd="0" destOrd="0" presId="urn:microsoft.com/office/officeart/2005/8/layout/vList3"/>
    <dgm:cxn modelId="{A6F837D1-B6D3-4EE3-8346-A9CCF91B0E8A}" type="presParOf" srcId="{5DF5E082-0D18-453E-9309-A87EB55705EB}" destId="{8E1B1783-BB69-45B9-A215-21AD5C9DFA89}" srcOrd="1" destOrd="0" presId="urn:microsoft.com/office/officeart/2005/8/layout/vList3"/>
    <dgm:cxn modelId="{591354C0-B6F3-4280-A100-69C6FF55DCB8}" type="presParOf" srcId="{24831448-9019-4C5F-B661-2B57FEDEDE36}" destId="{521BFA51-4988-4436-A436-E194EC4E85EB}" srcOrd="5" destOrd="0" presId="urn:microsoft.com/office/officeart/2005/8/layout/vList3"/>
    <dgm:cxn modelId="{10D5040B-0A36-4742-A8CE-C77289FA4E9F}" type="presParOf" srcId="{24831448-9019-4C5F-B661-2B57FEDEDE36}" destId="{10A66904-D1FD-4AAC-ADDA-6497B7F5DB58}" srcOrd="6" destOrd="0" presId="urn:microsoft.com/office/officeart/2005/8/layout/vList3"/>
    <dgm:cxn modelId="{EF8CEBCF-3D97-477A-ADAF-A4C9E92A1914}" type="presParOf" srcId="{10A66904-D1FD-4AAC-ADDA-6497B7F5DB58}" destId="{EFE14F66-0301-40AA-BFA6-07E35E9E834E}" srcOrd="0" destOrd="0" presId="urn:microsoft.com/office/officeart/2005/8/layout/vList3"/>
    <dgm:cxn modelId="{2D1FB914-E39E-432A-B592-7373C4211D77}" type="presParOf" srcId="{10A66904-D1FD-4AAC-ADDA-6497B7F5DB58}" destId="{37EA19DF-5F38-46A9-A5D6-4067781843DB}" srcOrd="1" destOrd="0" presId="urn:microsoft.com/office/officeart/2005/8/layout/vList3"/>
    <dgm:cxn modelId="{E15379B4-CB8C-45E0-8125-CE308D16890D}" type="presParOf" srcId="{24831448-9019-4C5F-B661-2B57FEDEDE36}" destId="{AB380F34-54AA-40BB-A994-DE9112CA6DE4}" srcOrd="7" destOrd="0" presId="urn:microsoft.com/office/officeart/2005/8/layout/vList3"/>
    <dgm:cxn modelId="{3723E1C9-B41E-40D9-8481-783BC1E6C921}" type="presParOf" srcId="{24831448-9019-4C5F-B661-2B57FEDEDE36}" destId="{38357BF6-FDFD-44C3-89B5-238C9AE42F13}" srcOrd="8" destOrd="0" presId="urn:microsoft.com/office/officeart/2005/8/layout/vList3"/>
    <dgm:cxn modelId="{A4BCBB8C-3D45-49B2-A533-A8E3A865DBDD}" type="presParOf" srcId="{38357BF6-FDFD-44C3-89B5-238C9AE42F13}" destId="{7FDB22A5-480F-4438-8E8B-D59F7BEAA4B6}" srcOrd="0" destOrd="0" presId="urn:microsoft.com/office/officeart/2005/8/layout/vList3"/>
    <dgm:cxn modelId="{A76D937B-2994-4585-8B5F-3B223226F21D}" type="presParOf" srcId="{38357BF6-FDFD-44C3-89B5-238C9AE42F13}" destId="{DF5E9B65-467C-47F6-B116-1DDA714EE7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249A5B-7E20-44E8-95C8-A6A293A6C75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5AAD6E1-1DB3-47DF-B1EC-B473C43E78DD}">
      <dgm:prSet/>
      <dgm:spPr/>
      <dgm:t>
        <a:bodyPr/>
        <a:lstStyle/>
        <a:p>
          <a:pPr rtl="0"/>
          <a:r>
            <a:rPr lang="ru-RU" b="1" smtClean="0"/>
            <a:t>СКОРАЯ МЕДИЦИНСКАЯ ПОМОЩЬ</a:t>
          </a:r>
          <a:endParaRPr lang="ru-RU"/>
        </a:p>
      </dgm:t>
    </dgm:pt>
    <dgm:pt modelId="{36D4C961-C991-4A7C-B323-8CC3EB0B7681}" type="parTrans" cxnId="{D6840D9B-3236-4E91-9635-D4AC06DF3272}">
      <dgm:prSet/>
      <dgm:spPr/>
      <dgm:t>
        <a:bodyPr/>
        <a:lstStyle/>
        <a:p>
          <a:endParaRPr lang="ru-RU"/>
        </a:p>
      </dgm:t>
    </dgm:pt>
    <dgm:pt modelId="{DE8AA5E6-778C-43A3-8833-095D21DE71C8}" type="sibTrans" cxnId="{D6840D9B-3236-4E91-9635-D4AC06DF3272}">
      <dgm:prSet/>
      <dgm:spPr/>
      <dgm:t>
        <a:bodyPr/>
        <a:lstStyle/>
        <a:p>
          <a:endParaRPr lang="ru-RU"/>
        </a:p>
      </dgm:t>
    </dgm:pt>
    <dgm:pt modelId="{F19975EA-F639-4E3B-817D-A10330A60AED}">
      <dgm:prSet/>
      <dgm:spPr/>
      <dgm:t>
        <a:bodyPr/>
        <a:lstStyle/>
        <a:p>
          <a:pPr rtl="0"/>
          <a:r>
            <a:rPr lang="ru-RU" smtClean="0"/>
            <a:t>Инструкция к ФСН№30</a:t>
          </a:r>
          <a:endParaRPr lang="ru-RU"/>
        </a:p>
      </dgm:t>
    </dgm:pt>
    <dgm:pt modelId="{B189774D-4DC4-455A-A3C0-85FB35130F82}" type="parTrans" cxnId="{F8957BE6-A35F-4782-9792-438A611017C1}">
      <dgm:prSet/>
      <dgm:spPr/>
      <dgm:t>
        <a:bodyPr/>
        <a:lstStyle/>
        <a:p>
          <a:endParaRPr lang="ru-RU"/>
        </a:p>
      </dgm:t>
    </dgm:pt>
    <dgm:pt modelId="{C7E2D568-FD82-4867-9E84-2C81C860CF65}" type="sibTrans" cxnId="{F8957BE6-A35F-4782-9792-438A611017C1}">
      <dgm:prSet/>
      <dgm:spPr/>
      <dgm:t>
        <a:bodyPr/>
        <a:lstStyle/>
        <a:p>
          <a:endParaRPr lang="ru-RU"/>
        </a:p>
      </dgm:t>
    </dgm:pt>
    <dgm:pt modelId="{E142EFBC-CD44-49C0-9BC6-7EE77C092F65}">
      <dgm:prSet/>
      <dgm:spPr/>
      <dgm:t>
        <a:bodyPr/>
        <a:lstStyle/>
        <a:p>
          <a:pPr rtl="0"/>
          <a:r>
            <a:rPr lang="en-US" smtClean="0"/>
            <a:t>htt</a:t>
          </a:r>
          <a:r>
            <a:rPr lang="ru-RU" smtClean="0"/>
            <a:t>://</a:t>
          </a:r>
          <a:r>
            <a:rPr lang="en-US" smtClean="0"/>
            <a:t>zdravmaneger.ru</a:t>
          </a:r>
          <a:r>
            <a:rPr lang="ru-RU" smtClean="0"/>
            <a:t> </a:t>
          </a:r>
          <a:endParaRPr lang="ru-RU"/>
        </a:p>
      </dgm:t>
    </dgm:pt>
    <dgm:pt modelId="{1E208158-121A-4800-9682-FA51CA5F3640}" type="parTrans" cxnId="{52B1DDB2-97EF-4FF7-9548-6CC25D8279A8}">
      <dgm:prSet/>
      <dgm:spPr/>
      <dgm:t>
        <a:bodyPr/>
        <a:lstStyle/>
        <a:p>
          <a:endParaRPr lang="ru-RU"/>
        </a:p>
      </dgm:t>
    </dgm:pt>
    <dgm:pt modelId="{1442A3CC-162E-4A68-9C99-E31537060EC0}" type="sibTrans" cxnId="{52B1DDB2-97EF-4FF7-9548-6CC25D8279A8}">
      <dgm:prSet/>
      <dgm:spPr/>
      <dgm:t>
        <a:bodyPr/>
        <a:lstStyle/>
        <a:p>
          <a:endParaRPr lang="ru-RU"/>
        </a:p>
      </dgm:t>
    </dgm:pt>
    <dgm:pt modelId="{53ADE400-670B-4483-BAAF-E5A87832AB7D}" type="pres">
      <dgm:prSet presAssocID="{4D249A5B-7E20-44E8-95C8-A6A293A6C752}" presName="linearFlow" presStyleCnt="0">
        <dgm:presLayoutVars>
          <dgm:dir/>
          <dgm:resizeHandles val="exact"/>
        </dgm:presLayoutVars>
      </dgm:prSet>
      <dgm:spPr/>
    </dgm:pt>
    <dgm:pt modelId="{9CA5DD21-D8FC-485E-953D-5131D13C358B}" type="pres">
      <dgm:prSet presAssocID="{55AAD6E1-1DB3-47DF-B1EC-B473C43E78DD}" presName="composite" presStyleCnt="0"/>
      <dgm:spPr/>
    </dgm:pt>
    <dgm:pt modelId="{7FE1C5B0-DFBB-45C1-9D14-2E6696BCA784}" type="pres">
      <dgm:prSet presAssocID="{55AAD6E1-1DB3-47DF-B1EC-B473C43E78DD}" presName="imgShp" presStyleLbl="fgImgPlace1" presStyleIdx="0" presStyleCnt="3"/>
      <dgm:spPr/>
    </dgm:pt>
    <dgm:pt modelId="{82A203AA-F95C-4C78-8724-2AD38A2F0CBA}" type="pres">
      <dgm:prSet presAssocID="{55AAD6E1-1DB3-47DF-B1EC-B473C43E78DD}" presName="txShp" presStyleLbl="node1" presStyleIdx="0" presStyleCnt="3">
        <dgm:presLayoutVars>
          <dgm:bulletEnabled val="1"/>
        </dgm:presLayoutVars>
      </dgm:prSet>
      <dgm:spPr/>
    </dgm:pt>
    <dgm:pt modelId="{FA0ADF27-C71F-4909-88CC-C83B8EBF4DD8}" type="pres">
      <dgm:prSet presAssocID="{DE8AA5E6-778C-43A3-8833-095D21DE71C8}" presName="spacing" presStyleCnt="0"/>
      <dgm:spPr/>
    </dgm:pt>
    <dgm:pt modelId="{5C7D40B1-07D8-441F-AEF3-490F420A7211}" type="pres">
      <dgm:prSet presAssocID="{F19975EA-F639-4E3B-817D-A10330A60AED}" presName="composite" presStyleCnt="0"/>
      <dgm:spPr/>
    </dgm:pt>
    <dgm:pt modelId="{E9D39DD7-20C9-40DE-8B5F-5D3FDA9CD9CA}" type="pres">
      <dgm:prSet presAssocID="{F19975EA-F639-4E3B-817D-A10330A60AED}" presName="imgShp" presStyleLbl="fgImgPlace1" presStyleIdx="1" presStyleCnt="3"/>
      <dgm:spPr/>
    </dgm:pt>
    <dgm:pt modelId="{80B8B100-FFF2-41AA-9396-95BD9EFC5086}" type="pres">
      <dgm:prSet presAssocID="{F19975EA-F639-4E3B-817D-A10330A60AED}" presName="txShp" presStyleLbl="node1" presStyleIdx="1" presStyleCnt="3">
        <dgm:presLayoutVars>
          <dgm:bulletEnabled val="1"/>
        </dgm:presLayoutVars>
      </dgm:prSet>
      <dgm:spPr/>
    </dgm:pt>
    <dgm:pt modelId="{0524275D-0E3C-4141-9C4D-EC57774F797B}" type="pres">
      <dgm:prSet presAssocID="{C7E2D568-FD82-4867-9E84-2C81C860CF65}" presName="spacing" presStyleCnt="0"/>
      <dgm:spPr/>
    </dgm:pt>
    <dgm:pt modelId="{143127AD-0B0D-4350-B159-D5B0E0C61641}" type="pres">
      <dgm:prSet presAssocID="{E142EFBC-CD44-49C0-9BC6-7EE77C092F65}" presName="composite" presStyleCnt="0"/>
      <dgm:spPr/>
    </dgm:pt>
    <dgm:pt modelId="{A00B1646-1988-4376-A485-93FA825C3894}" type="pres">
      <dgm:prSet presAssocID="{E142EFBC-CD44-49C0-9BC6-7EE77C092F65}" presName="imgShp" presStyleLbl="fgImgPlace1" presStyleIdx="2" presStyleCnt="3"/>
      <dgm:spPr/>
    </dgm:pt>
    <dgm:pt modelId="{0A9593BD-82CA-441C-9FAA-A5789762D9BA}" type="pres">
      <dgm:prSet presAssocID="{E142EFBC-CD44-49C0-9BC6-7EE77C092F65}" presName="txShp" presStyleLbl="node1" presStyleIdx="2" presStyleCnt="3">
        <dgm:presLayoutVars>
          <dgm:bulletEnabled val="1"/>
        </dgm:presLayoutVars>
      </dgm:prSet>
      <dgm:spPr/>
    </dgm:pt>
  </dgm:ptLst>
  <dgm:cxnLst>
    <dgm:cxn modelId="{A14025F6-B6D9-4775-B63C-F1F5D23D6C87}" type="presOf" srcId="{E142EFBC-CD44-49C0-9BC6-7EE77C092F65}" destId="{0A9593BD-82CA-441C-9FAA-A5789762D9BA}" srcOrd="0" destOrd="0" presId="urn:microsoft.com/office/officeart/2005/8/layout/vList3"/>
    <dgm:cxn modelId="{52B1DDB2-97EF-4FF7-9548-6CC25D8279A8}" srcId="{4D249A5B-7E20-44E8-95C8-A6A293A6C752}" destId="{E142EFBC-CD44-49C0-9BC6-7EE77C092F65}" srcOrd="2" destOrd="0" parTransId="{1E208158-121A-4800-9682-FA51CA5F3640}" sibTransId="{1442A3CC-162E-4A68-9C99-E31537060EC0}"/>
    <dgm:cxn modelId="{F8957BE6-A35F-4782-9792-438A611017C1}" srcId="{4D249A5B-7E20-44E8-95C8-A6A293A6C752}" destId="{F19975EA-F639-4E3B-817D-A10330A60AED}" srcOrd="1" destOrd="0" parTransId="{B189774D-4DC4-455A-A3C0-85FB35130F82}" sibTransId="{C7E2D568-FD82-4867-9E84-2C81C860CF65}"/>
    <dgm:cxn modelId="{D6840D9B-3236-4E91-9635-D4AC06DF3272}" srcId="{4D249A5B-7E20-44E8-95C8-A6A293A6C752}" destId="{55AAD6E1-1DB3-47DF-B1EC-B473C43E78DD}" srcOrd="0" destOrd="0" parTransId="{36D4C961-C991-4A7C-B323-8CC3EB0B7681}" sibTransId="{DE8AA5E6-778C-43A3-8833-095D21DE71C8}"/>
    <dgm:cxn modelId="{A87B2431-92F6-47E7-BAF6-4931ECA7DF78}" type="presOf" srcId="{4D249A5B-7E20-44E8-95C8-A6A293A6C752}" destId="{53ADE400-670B-4483-BAAF-E5A87832AB7D}" srcOrd="0" destOrd="0" presId="urn:microsoft.com/office/officeart/2005/8/layout/vList3"/>
    <dgm:cxn modelId="{451755F0-1076-42BD-A6CD-4AA35CCD8A79}" type="presOf" srcId="{F19975EA-F639-4E3B-817D-A10330A60AED}" destId="{80B8B100-FFF2-41AA-9396-95BD9EFC5086}" srcOrd="0" destOrd="0" presId="urn:microsoft.com/office/officeart/2005/8/layout/vList3"/>
    <dgm:cxn modelId="{68B12D27-2059-44A9-B7A2-4997D52EDD99}" type="presOf" srcId="{55AAD6E1-1DB3-47DF-B1EC-B473C43E78DD}" destId="{82A203AA-F95C-4C78-8724-2AD38A2F0CBA}" srcOrd="0" destOrd="0" presId="urn:microsoft.com/office/officeart/2005/8/layout/vList3"/>
    <dgm:cxn modelId="{2F2821ED-F770-4453-A781-96790970DD8C}" type="presParOf" srcId="{53ADE400-670B-4483-BAAF-E5A87832AB7D}" destId="{9CA5DD21-D8FC-485E-953D-5131D13C358B}" srcOrd="0" destOrd="0" presId="urn:microsoft.com/office/officeart/2005/8/layout/vList3"/>
    <dgm:cxn modelId="{5E8626E3-DF34-4D34-83EC-03DA67497048}" type="presParOf" srcId="{9CA5DD21-D8FC-485E-953D-5131D13C358B}" destId="{7FE1C5B0-DFBB-45C1-9D14-2E6696BCA784}" srcOrd="0" destOrd="0" presId="urn:microsoft.com/office/officeart/2005/8/layout/vList3"/>
    <dgm:cxn modelId="{3CD5451A-53E4-4EE8-B2FD-518D77F9D849}" type="presParOf" srcId="{9CA5DD21-D8FC-485E-953D-5131D13C358B}" destId="{82A203AA-F95C-4C78-8724-2AD38A2F0CBA}" srcOrd="1" destOrd="0" presId="urn:microsoft.com/office/officeart/2005/8/layout/vList3"/>
    <dgm:cxn modelId="{130D9C31-7B64-4E38-858A-2C59F2CEB011}" type="presParOf" srcId="{53ADE400-670B-4483-BAAF-E5A87832AB7D}" destId="{FA0ADF27-C71F-4909-88CC-C83B8EBF4DD8}" srcOrd="1" destOrd="0" presId="urn:microsoft.com/office/officeart/2005/8/layout/vList3"/>
    <dgm:cxn modelId="{6BC66905-F039-4A29-BB09-98D6F81C2A77}" type="presParOf" srcId="{53ADE400-670B-4483-BAAF-E5A87832AB7D}" destId="{5C7D40B1-07D8-441F-AEF3-490F420A7211}" srcOrd="2" destOrd="0" presId="urn:microsoft.com/office/officeart/2005/8/layout/vList3"/>
    <dgm:cxn modelId="{99D13B59-F082-423A-880B-B43D692E2D9B}" type="presParOf" srcId="{5C7D40B1-07D8-441F-AEF3-490F420A7211}" destId="{E9D39DD7-20C9-40DE-8B5F-5D3FDA9CD9CA}" srcOrd="0" destOrd="0" presId="urn:microsoft.com/office/officeart/2005/8/layout/vList3"/>
    <dgm:cxn modelId="{4A95BDCF-FB5D-4217-84CB-E0C482C6395B}" type="presParOf" srcId="{5C7D40B1-07D8-441F-AEF3-490F420A7211}" destId="{80B8B100-FFF2-41AA-9396-95BD9EFC5086}" srcOrd="1" destOrd="0" presId="urn:microsoft.com/office/officeart/2005/8/layout/vList3"/>
    <dgm:cxn modelId="{9E51B6A9-0F98-472F-8B31-15668FEAA468}" type="presParOf" srcId="{53ADE400-670B-4483-BAAF-E5A87832AB7D}" destId="{0524275D-0E3C-4141-9C4D-EC57774F797B}" srcOrd="3" destOrd="0" presId="urn:microsoft.com/office/officeart/2005/8/layout/vList3"/>
    <dgm:cxn modelId="{F5F80C66-6B72-4DDD-8DF5-7062EA91A4EF}" type="presParOf" srcId="{53ADE400-670B-4483-BAAF-E5A87832AB7D}" destId="{143127AD-0B0D-4350-B159-D5B0E0C61641}" srcOrd="4" destOrd="0" presId="urn:microsoft.com/office/officeart/2005/8/layout/vList3"/>
    <dgm:cxn modelId="{5F91224B-D739-49FE-A99E-6FDB62841569}" type="presParOf" srcId="{143127AD-0B0D-4350-B159-D5B0E0C61641}" destId="{A00B1646-1988-4376-A485-93FA825C3894}" srcOrd="0" destOrd="0" presId="urn:microsoft.com/office/officeart/2005/8/layout/vList3"/>
    <dgm:cxn modelId="{79850B17-6A91-43AA-9447-782CA63636B9}" type="presParOf" srcId="{143127AD-0B0D-4350-B159-D5B0E0C61641}" destId="{0A9593BD-82CA-441C-9FAA-A5789762D9B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C3DB5-41D9-45E7-8782-3B8DE82C5748}">
      <dsp:nvSpPr>
        <dsp:cNvPr id="0" name=""/>
        <dsp:cNvSpPr/>
      </dsp:nvSpPr>
      <dsp:spPr>
        <a:xfrm rot="10800000">
          <a:off x="822446" y="495"/>
          <a:ext cx="3097386" cy="1691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74" tIns="26670" rIns="49784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ПАТОЛОГО-АНАТОМИЧЕСКИЕ БЮРО (ОТДЕЛЕНИЯ)</a:t>
          </a:r>
          <a:endParaRPr lang="ru-RU" sz="700" kern="1200" dirty="0"/>
        </a:p>
      </dsp:txBody>
      <dsp:txXfrm rot="10800000">
        <a:off x="864724" y="495"/>
        <a:ext cx="3055108" cy="169111"/>
      </dsp:txXfrm>
    </dsp:sp>
    <dsp:sp modelId="{010803EF-A69A-497E-BF47-AF656F34D527}">
      <dsp:nvSpPr>
        <dsp:cNvPr id="0" name=""/>
        <dsp:cNvSpPr/>
      </dsp:nvSpPr>
      <dsp:spPr>
        <a:xfrm>
          <a:off x="737890" y="495"/>
          <a:ext cx="169111" cy="1691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24A2D-8087-49A7-849E-DE57692C0C30}">
      <dsp:nvSpPr>
        <dsp:cNvPr id="0" name=""/>
        <dsp:cNvSpPr/>
      </dsp:nvSpPr>
      <dsp:spPr>
        <a:xfrm rot="10800000">
          <a:off x="822446" y="211885"/>
          <a:ext cx="3097386" cy="1691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74" tIns="26670" rIns="49784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smtClean="0"/>
            <a:t>Инструкция к ФСН№30</a:t>
          </a:r>
          <a:endParaRPr lang="ru-RU" sz="700" kern="1200"/>
        </a:p>
      </dsp:txBody>
      <dsp:txXfrm rot="10800000">
        <a:off x="864724" y="211885"/>
        <a:ext cx="3055108" cy="169111"/>
      </dsp:txXfrm>
    </dsp:sp>
    <dsp:sp modelId="{0DD6C0F9-4747-4D49-9D05-1EA206E806AB}">
      <dsp:nvSpPr>
        <dsp:cNvPr id="0" name=""/>
        <dsp:cNvSpPr/>
      </dsp:nvSpPr>
      <dsp:spPr>
        <a:xfrm>
          <a:off x="737890" y="211885"/>
          <a:ext cx="169111" cy="1691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648FF-AC34-4325-B844-781793B26653}">
      <dsp:nvSpPr>
        <dsp:cNvPr id="0" name=""/>
        <dsp:cNvSpPr/>
      </dsp:nvSpPr>
      <dsp:spPr>
        <a:xfrm rot="10800000">
          <a:off x="822446" y="423275"/>
          <a:ext cx="3097386" cy="1691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74" tIns="26670" rIns="49784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smtClean="0"/>
            <a:t>htt</a:t>
          </a:r>
          <a:r>
            <a:rPr lang="ru-RU" sz="700" kern="1200" smtClean="0"/>
            <a:t>://</a:t>
          </a:r>
          <a:r>
            <a:rPr lang="en-US" sz="700" kern="1200" smtClean="0"/>
            <a:t>zdravmaneger.ru</a:t>
          </a:r>
          <a:r>
            <a:rPr lang="ru-RU" sz="700" kern="1200" smtClean="0"/>
            <a:t> </a:t>
          </a:r>
          <a:endParaRPr lang="ru-RU" sz="700" kern="1200"/>
        </a:p>
      </dsp:txBody>
      <dsp:txXfrm rot="10800000">
        <a:off x="864724" y="423275"/>
        <a:ext cx="3055108" cy="169111"/>
      </dsp:txXfrm>
    </dsp:sp>
    <dsp:sp modelId="{57B57DF6-61A3-45DF-BAF8-A7288E840D48}">
      <dsp:nvSpPr>
        <dsp:cNvPr id="0" name=""/>
        <dsp:cNvSpPr/>
      </dsp:nvSpPr>
      <dsp:spPr>
        <a:xfrm>
          <a:off x="737890" y="423275"/>
          <a:ext cx="169111" cy="1691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CEEBC-9532-48D0-8327-0B9D6718BA04}">
      <dsp:nvSpPr>
        <dsp:cNvPr id="0" name=""/>
        <dsp:cNvSpPr/>
      </dsp:nvSpPr>
      <dsp:spPr>
        <a:xfrm rot="10800000">
          <a:off x="822446" y="634665"/>
          <a:ext cx="3097386" cy="1691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74" tIns="26670" rIns="49784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smtClean="0"/>
            <a:t>htt</a:t>
          </a:r>
          <a:r>
            <a:rPr lang="ru-RU" sz="700" kern="1200" smtClean="0"/>
            <a:t>://</a:t>
          </a:r>
          <a:r>
            <a:rPr lang="en-US" sz="700" kern="1200" smtClean="0"/>
            <a:t>pathol.forum2x2.ru</a:t>
          </a:r>
          <a:endParaRPr lang="ru-RU" sz="700" kern="1200"/>
        </a:p>
      </dsp:txBody>
      <dsp:txXfrm rot="10800000">
        <a:off x="864724" y="634665"/>
        <a:ext cx="3055108" cy="169111"/>
      </dsp:txXfrm>
    </dsp:sp>
    <dsp:sp modelId="{353EF38C-1130-4927-8597-E4D1F41113A5}">
      <dsp:nvSpPr>
        <dsp:cNvPr id="0" name=""/>
        <dsp:cNvSpPr/>
      </dsp:nvSpPr>
      <dsp:spPr>
        <a:xfrm>
          <a:off x="737890" y="634665"/>
          <a:ext cx="169111" cy="1691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2E890-E58B-4C03-9B9E-02840827F4E8}">
      <dsp:nvSpPr>
        <dsp:cNvPr id="0" name=""/>
        <dsp:cNvSpPr/>
      </dsp:nvSpPr>
      <dsp:spPr>
        <a:xfrm rot="10800000">
          <a:off x="822446" y="846055"/>
          <a:ext cx="3097386" cy="1691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74" tIns="26670" rIns="49784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smtClean="0"/>
            <a:t>ОМО по патолого-анатомической службе ДЗМ</a:t>
          </a:r>
          <a:endParaRPr lang="ru-RU" sz="700" kern="1200"/>
        </a:p>
      </dsp:txBody>
      <dsp:txXfrm rot="10800000">
        <a:off x="864724" y="846055"/>
        <a:ext cx="3055108" cy="169111"/>
      </dsp:txXfrm>
    </dsp:sp>
    <dsp:sp modelId="{0A7524FA-B9F9-4CEF-BE6D-D31DD7865BCD}">
      <dsp:nvSpPr>
        <dsp:cNvPr id="0" name=""/>
        <dsp:cNvSpPr/>
      </dsp:nvSpPr>
      <dsp:spPr>
        <a:xfrm>
          <a:off x="737890" y="846055"/>
          <a:ext cx="169111" cy="1691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49986-9BA0-4EDD-B2E9-3BBF8E47EF5F}">
      <dsp:nvSpPr>
        <dsp:cNvPr id="0" name=""/>
        <dsp:cNvSpPr/>
      </dsp:nvSpPr>
      <dsp:spPr>
        <a:xfrm rot="10800000">
          <a:off x="899446" y="458"/>
          <a:ext cx="3415803" cy="1563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24" tIns="26670" rIns="49784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smtClean="0"/>
            <a:t>ТРАНСФУЗИОЛОГИЧЕСКАЯ ПОМОЩЬ</a:t>
          </a:r>
          <a:endParaRPr lang="ru-RU" sz="700" kern="1200"/>
        </a:p>
      </dsp:txBody>
      <dsp:txXfrm rot="10800000">
        <a:off x="938521" y="458"/>
        <a:ext cx="3376728" cy="156300"/>
      </dsp:txXfrm>
    </dsp:sp>
    <dsp:sp modelId="{7682CF6A-3765-4418-A022-5C53D58FA41C}">
      <dsp:nvSpPr>
        <dsp:cNvPr id="0" name=""/>
        <dsp:cNvSpPr/>
      </dsp:nvSpPr>
      <dsp:spPr>
        <a:xfrm>
          <a:off x="821296" y="458"/>
          <a:ext cx="156300" cy="1563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4C887-9596-46F4-A6D7-D4393DE315FA}">
      <dsp:nvSpPr>
        <dsp:cNvPr id="0" name=""/>
        <dsp:cNvSpPr/>
      </dsp:nvSpPr>
      <dsp:spPr>
        <a:xfrm rot="10800000">
          <a:off x="899446" y="195833"/>
          <a:ext cx="3415803" cy="1563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24" tIns="26670" rIns="49784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smtClean="0"/>
            <a:t>Инструкция к ФСН№30</a:t>
          </a:r>
          <a:endParaRPr lang="ru-RU" sz="700" kern="1200"/>
        </a:p>
      </dsp:txBody>
      <dsp:txXfrm rot="10800000">
        <a:off x="938521" y="195833"/>
        <a:ext cx="3376728" cy="156300"/>
      </dsp:txXfrm>
    </dsp:sp>
    <dsp:sp modelId="{AF983E99-BFCC-43F9-BBEA-B72A663D8DC8}">
      <dsp:nvSpPr>
        <dsp:cNvPr id="0" name=""/>
        <dsp:cNvSpPr/>
      </dsp:nvSpPr>
      <dsp:spPr>
        <a:xfrm>
          <a:off x="821296" y="195833"/>
          <a:ext cx="156300" cy="1563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B1783-BB69-45B9-A215-21AD5C9DFA89}">
      <dsp:nvSpPr>
        <dsp:cNvPr id="0" name=""/>
        <dsp:cNvSpPr/>
      </dsp:nvSpPr>
      <dsp:spPr>
        <a:xfrm rot="10800000">
          <a:off x="899446" y="391209"/>
          <a:ext cx="3415803" cy="1563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24" tIns="26670" rIns="49784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smtClean="0"/>
            <a:t>htt</a:t>
          </a:r>
          <a:r>
            <a:rPr lang="ru-RU" sz="700" kern="1200" smtClean="0"/>
            <a:t>://</a:t>
          </a:r>
          <a:r>
            <a:rPr lang="en-US" sz="700" kern="1200" smtClean="0"/>
            <a:t>zdravmaneger.ru</a:t>
          </a:r>
          <a:r>
            <a:rPr lang="ru-RU" sz="700" kern="1200" smtClean="0"/>
            <a:t>  </a:t>
          </a:r>
          <a:endParaRPr lang="ru-RU" sz="700" kern="1200"/>
        </a:p>
      </dsp:txBody>
      <dsp:txXfrm rot="10800000">
        <a:off x="938521" y="391209"/>
        <a:ext cx="3376728" cy="156300"/>
      </dsp:txXfrm>
    </dsp:sp>
    <dsp:sp modelId="{D59EB540-22A7-4C80-9B96-154F4CFF283F}">
      <dsp:nvSpPr>
        <dsp:cNvPr id="0" name=""/>
        <dsp:cNvSpPr/>
      </dsp:nvSpPr>
      <dsp:spPr>
        <a:xfrm>
          <a:off x="821296" y="391209"/>
          <a:ext cx="156300" cy="1563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A19DF-5F38-46A9-A5D6-4067781843DB}">
      <dsp:nvSpPr>
        <dsp:cNvPr id="0" name=""/>
        <dsp:cNvSpPr/>
      </dsp:nvSpPr>
      <dsp:spPr>
        <a:xfrm rot="10800000">
          <a:off x="899446" y="586584"/>
          <a:ext cx="3415803" cy="1563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24" tIns="26670" rIns="49784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smtClean="0"/>
            <a:t>Центр организации и обеспечения качества   </a:t>
          </a:r>
          <a:endParaRPr lang="ru-RU" sz="700" kern="1200"/>
        </a:p>
      </dsp:txBody>
      <dsp:txXfrm rot="10800000">
        <a:off x="938521" y="586584"/>
        <a:ext cx="3376728" cy="156300"/>
      </dsp:txXfrm>
    </dsp:sp>
    <dsp:sp modelId="{EFE14F66-0301-40AA-BFA6-07E35E9E834E}">
      <dsp:nvSpPr>
        <dsp:cNvPr id="0" name=""/>
        <dsp:cNvSpPr/>
      </dsp:nvSpPr>
      <dsp:spPr>
        <a:xfrm>
          <a:off x="821296" y="586584"/>
          <a:ext cx="156300" cy="1563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E9B65-467C-47F6-B116-1DDA714EE77E}">
      <dsp:nvSpPr>
        <dsp:cNvPr id="0" name=""/>
        <dsp:cNvSpPr/>
      </dsp:nvSpPr>
      <dsp:spPr>
        <a:xfrm rot="10800000">
          <a:off x="899446" y="781960"/>
          <a:ext cx="3415803" cy="1563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24" tIns="26670" rIns="49784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smtClean="0"/>
            <a:t>трансфузиологической  помощи ДЗМ</a:t>
          </a:r>
          <a:endParaRPr lang="ru-RU" sz="700" kern="1200"/>
        </a:p>
      </dsp:txBody>
      <dsp:txXfrm rot="10800000">
        <a:off x="938521" y="781960"/>
        <a:ext cx="3376728" cy="156300"/>
      </dsp:txXfrm>
    </dsp:sp>
    <dsp:sp modelId="{7FDB22A5-480F-4438-8E8B-D59F7BEAA4B6}">
      <dsp:nvSpPr>
        <dsp:cNvPr id="0" name=""/>
        <dsp:cNvSpPr/>
      </dsp:nvSpPr>
      <dsp:spPr>
        <a:xfrm>
          <a:off x="821296" y="781960"/>
          <a:ext cx="156300" cy="1563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203AA-F95C-4C78-8724-2AD38A2F0CBA}">
      <dsp:nvSpPr>
        <dsp:cNvPr id="0" name=""/>
        <dsp:cNvSpPr/>
      </dsp:nvSpPr>
      <dsp:spPr>
        <a:xfrm rot="10800000">
          <a:off x="647446" y="78"/>
          <a:ext cx="2387215" cy="1846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3" tIns="30480" rIns="56896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smtClean="0"/>
            <a:t>СКОРАЯ МЕДИЦИНСКАЯ ПОМОЩЬ</a:t>
          </a:r>
          <a:endParaRPr lang="ru-RU" sz="800" kern="1200"/>
        </a:p>
      </dsp:txBody>
      <dsp:txXfrm rot="10800000">
        <a:off x="693601" y="78"/>
        <a:ext cx="2341060" cy="184620"/>
      </dsp:txXfrm>
    </dsp:sp>
    <dsp:sp modelId="{7FE1C5B0-DFBB-45C1-9D14-2E6696BCA784}">
      <dsp:nvSpPr>
        <dsp:cNvPr id="0" name=""/>
        <dsp:cNvSpPr/>
      </dsp:nvSpPr>
      <dsp:spPr>
        <a:xfrm>
          <a:off x="555135" y="78"/>
          <a:ext cx="184620" cy="1846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8B100-FFF2-41AA-9396-95BD9EFC5086}">
      <dsp:nvSpPr>
        <dsp:cNvPr id="0" name=""/>
        <dsp:cNvSpPr/>
      </dsp:nvSpPr>
      <dsp:spPr>
        <a:xfrm rot="10800000">
          <a:off x="647446" y="230855"/>
          <a:ext cx="2387215" cy="1846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3" tIns="30480" rIns="56896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Инструкция к ФСН№30</a:t>
          </a:r>
          <a:endParaRPr lang="ru-RU" sz="800" kern="1200"/>
        </a:p>
      </dsp:txBody>
      <dsp:txXfrm rot="10800000">
        <a:off x="693601" y="230855"/>
        <a:ext cx="2341060" cy="184620"/>
      </dsp:txXfrm>
    </dsp:sp>
    <dsp:sp modelId="{E9D39DD7-20C9-40DE-8B5F-5D3FDA9CD9CA}">
      <dsp:nvSpPr>
        <dsp:cNvPr id="0" name=""/>
        <dsp:cNvSpPr/>
      </dsp:nvSpPr>
      <dsp:spPr>
        <a:xfrm>
          <a:off x="555135" y="230855"/>
          <a:ext cx="184620" cy="1846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593BD-82CA-441C-9FAA-A5789762D9BA}">
      <dsp:nvSpPr>
        <dsp:cNvPr id="0" name=""/>
        <dsp:cNvSpPr/>
      </dsp:nvSpPr>
      <dsp:spPr>
        <a:xfrm rot="10800000">
          <a:off x="647446" y="461631"/>
          <a:ext cx="2387215" cy="1846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3" tIns="30480" rIns="56896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htt</a:t>
          </a:r>
          <a:r>
            <a:rPr lang="ru-RU" sz="800" kern="1200" smtClean="0"/>
            <a:t>://</a:t>
          </a:r>
          <a:r>
            <a:rPr lang="en-US" sz="800" kern="1200" smtClean="0"/>
            <a:t>zdravmaneger.ru</a:t>
          </a:r>
          <a:r>
            <a:rPr lang="ru-RU" sz="800" kern="1200" smtClean="0"/>
            <a:t> </a:t>
          </a:r>
          <a:endParaRPr lang="ru-RU" sz="800" kern="1200"/>
        </a:p>
      </dsp:txBody>
      <dsp:txXfrm rot="10800000">
        <a:off x="693601" y="461631"/>
        <a:ext cx="2341060" cy="184620"/>
      </dsp:txXfrm>
    </dsp:sp>
    <dsp:sp modelId="{A00B1646-1988-4376-A485-93FA825C3894}">
      <dsp:nvSpPr>
        <dsp:cNvPr id="0" name=""/>
        <dsp:cNvSpPr/>
      </dsp:nvSpPr>
      <dsp:spPr>
        <a:xfrm>
          <a:off x="555135" y="461631"/>
          <a:ext cx="184620" cy="1846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B67D7-4C2F-4DF6-BC4B-D4E1BA602392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68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730B8-57A2-4DD8-84BA-8995DDD9D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7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30B8-57A2-4DD8-84BA-8995DDD9DB8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30B8-57A2-4DD8-84BA-8995DDD9DB8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3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30B8-57A2-4DD8-84BA-8995DDD9DB8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3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30B8-57A2-4DD8-84BA-8995DDD9DB8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34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30B8-57A2-4DD8-84BA-8995DDD9DB8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907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68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30B8-57A2-4DD8-84BA-8995DDD9DB8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68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30B8-57A2-4DD8-84BA-8995DDD9DB8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68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30B8-57A2-4DD8-84BA-8995DDD9DB8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2">
            <a:extLst>
              <a:ext uri="{FF2B5EF4-FFF2-40B4-BE49-F238E27FC236}">
                <a16:creationId xmlns="" xmlns:a16="http://schemas.microsoft.com/office/drawing/2014/main" id="{5191F3FE-F655-4970-B508-737067280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87765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264F9EE-34F1-4884-94F3-B7DB95D65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163" y="-278"/>
            <a:ext cx="10026650" cy="86498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180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ru-RU" dirty="0"/>
          </a:p>
        </p:txBody>
      </p:sp>
      <p:pic>
        <p:nvPicPr>
          <p:cNvPr id="4" name="Изображение 6">
            <a:extLst>
              <a:ext uri="{FF2B5EF4-FFF2-40B4-BE49-F238E27FC236}">
                <a16:creationId xmlns="" xmlns:a16="http://schemas.microsoft.com/office/drawing/2014/main" id="{766600BC-05D4-4745-B43A-2B1865C3D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58"/>
            <a:ext cx="1824826" cy="615921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8FF041FB-DA7B-4EE8-8098-0E18087B11D7}"/>
              </a:ext>
            </a:extLst>
          </p:cNvPr>
          <p:cNvSpPr/>
          <p:nvPr userDrawn="1"/>
        </p:nvSpPr>
        <p:spPr>
          <a:xfrm>
            <a:off x="10098414" y="7012235"/>
            <a:ext cx="463031" cy="4644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E2215027-71A7-1047-BF52-B665DF66307F}" type="slidenum">
              <a:rPr lang="ru-RU" sz="14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‹#›</a:t>
            </a:fld>
            <a:endParaRPr lang="ru-RU" sz="140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1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80" userDrawn="1">
          <p15:clr>
            <a:srgbClr val="FBAE40"/>
          </p15:clr>
        </p15:guide>
        <p15:guide id="2" pos="419" userDrawn="1">
          <p15:clr>
            <a:srgbClr val="FBAE40"/>
          </p15:clr>
        </p15:guide>
        <p15:guide id="3" pos="6316" userDrawn="1">
          <p15:clr>
            <a:srgbClr val="FBAE40"/>
          </p15:clr>
        </p15:guide>
        <p15:guide id="4" orient="horz" pos="428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5">
            <a:extLst>
              <a:ext uri="{FF2B5EF4-FFF2-40B4-BE49-F238E27FC236}">
                <a16:creationId xmlns="" xmlns:a16="http://schemas.microsoft.com/office/drawing/2014/main" id="{8CBF0AA0-5AB4-451A-AA07-F05CA4C897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0495" cy="7559675"/>
          </a:xfrm>
          <a:prstGeom prst="rect">
            <a:avLst/>
          </a:prstGeom>
        </p:spPr>
      </p:pic>
      <p:pic>
        <p:nvPicPr>
          <p:cNvPr id="3" name="Изображение 6">
            <a:extLst>
              <a:ext uri="{FF2B5EF4-FFF2-40B4-BE49-F238E27FC236}">
                <a16:creationId xmlns="" xmlns:a16="http://schemas.microsoft.com/office/drawing/2014/main" id="{828D8DD2-E126-4CAE-A416-9B52BFC36C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3992"/>
            <a:ext cx="1824826" cy="615921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451DAD8-D3FB-4ACD-A339-706B12CB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91" y="1669525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4859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3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hyperlink" Target="mailto:BerkhamovaSK@zdrav.mos.ru" TargetMode="Externa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>
            <a:extLst>
              <a:ext uri="{FF2B5EF4-FFF2-40B4-BE49-F238E27FC236}">
                <a16:creationId xmlns="" xmlns:a16="http://schemas.microsoft.com/office/drawing/2014/main" id="{FD4F01C0-BE12-44BE-872E-CF6E94D5D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0495" cy="7559675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2270A8C8-6FC7-444F-B751-43D823BFD218}"/>
              </a:ext>
            </a:extLst>
          </p:cNvPr>
          <p:cNvSpPr txBox="1">
            <a:spLocks/>
          </p:cNvSpPr>
          <p:nvPr/>
        </p:nvSpPr>
        <p:spPr>
          <a:xfrm>
            <a:off x="27146" y="2594304"/>
            <a:ext cx="10709146" cy="24047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ПОРЯДОК ЗАПОЛНЕНИЯ ФОРМЫ № 30</a:t>
            </a:r>
            <a:b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ФЕДЕРАЛЬНОГО СТАТИСТИЧЕСКОГО </a:t>
            </a:r>
            <a:endParaRPr lang="ru-RU" altLang="ru-RU" sz="3200" dirty="0" smtClean="0">
              <a:solidFill>
                <a:schemeClr val="accent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НАБЛЮДЕНИЯ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Изображение 5">
            <a:extLst>
              <a:ext uri="{FF2B5EF4-FFF2-40B4-BE49-F238E27FC236}">
                <a16:creationId xmlns="" xmlns:a16="http://schemas.microsoft.com/office/drawing/2014/main" id="{76C3776C-E104-404E-A68D-6D464881B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3992"/>
            <a:ext cx="1824826" cy="6159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0DA31C-D111-42A9-A7E6-91BD5C79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758" y="89320"/>
            <a:ext cx="7538400" cy="864982"/>
          </a:xfrm>
        </p:spPr>
        <p:txBody>
          <a:bodyPr>
            <a:normAutofit/>
          </a:bodyPr>
          <a:lstStyle/>
          <a:p>
            <a:r>
              <a:rPr lang="ru-RU" sz="1600" dirty="0"/>
              <a:t>Заполнение сведений о работе скорой медицинской помощи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3201" y="21021"/>
            <a:ext cx="32686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9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6" name="Прямоугольник 5"/>
          <p:cNvSpPr/>
          <p:nvPr/>
        </p:nvSpPr>
        <p:spPr>
          <a:xfrm>
            <a:off x="548563" y="942564"/>
            <a:ext cx="98970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Приказ Министерства здравоохранения Российской  Федерации № 388н от 20 июня 2013  г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. «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Об утверждении порядка оказания скорой, в том числе скорой специализированной, медицинской помощи» (в редакции приказа Министерства здравоохранения Российской Федерации № 33н от 22 января 2016 г.)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667" y="2019819"/>
            <a:ext cx="9511307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defRPr/>
            </a:pPr>
            <a:r>
              <a:rPr lang="ru-RU" sz="1200" b="1" dirty="0" smtClean="0">
                <a:latin typeface="Century Gothic" pitchFamily="34" charset="0"/>
                <a:cs typeface="Times New Roman" pitchFamily="18" charset="0"/>
              </a:rPr>
              <a:t>Специализированные выездные </a:t>
            </a:r>
            <a:r>
              <a:rPr lang="ru-RU" sz="1200" b="1" dirty="0">
                <a:latin typeface="Century Gothic" pitchFamily="34" charset="0"/>
                <a:cs typeface="Times New Roman" pitchFamily="18" charset="0"/>
              </a:rPr>
              <a:t>бригады скорой медицинской </a:t>
            </a:r>
            <a:r>
              <a:rPr lang="ru-RU" sz="1200" b="1" dirty="0" smtClean="0">
                <a:latin typeface="Century Gothic" pitchFamily="34" charset="0"/>
                <a:cs typeface="Times New Roman" pitchFamily="18" charset="0"/>
              </a:rPr>
              <a:t>помощи (анестезиологии-реанимации, в </a:t>
            </a:r>
            <a:r>
              <a:rPr lang="ru-RU" sz="1200" b="1" dirty="0">
                <a:latin typeface="Century Gothic" pitchFamily="34" charset="0"/>
                <a:cs typeface="Times New Roman" pitchFamily="18" charset="0"/>
              </a:rPr>
              <a:t>том числе </a:t>
            </a:r>
            <a:r>
              <a:rPr lang="ru-RU" sz="1200" b="1" dirty="0" smtClean="0">
                <a:latin typeface="Century Gothic" pitchFamily="34" charset="0"/>
                <a:cs typeface="Times New Roman" pitchFamily="18" charset="0"/>
              </a:rPr>
              <a:t>педиатрические, педиатрические, психиатрические, экстренные консультативные,</a:t>
            </a:r>
            <a:r>
              <a:rPr lang="ru-RU" sz="1200" b="1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Century Gothic" pitchFamily="34" charset="0"/>
                <a:cs typeface="Times New Roman" pitchFamily="18" charset="0"/>
              </a:rPr>
              <a:t>авиамедицинские</a:t>
            </a:r>
            <a:r>
              <a:rPr lang="ru-RU" sz="1200" b="1" dirty="0" smtClean="0">
                <a:latin typeface="Century Gothic" pitchFamily="34" charset="0"/>
                <a:cs typeface="Times New Roman" pitchFamily="18" charset="0"/>
              </a:rPr>
              <a:t>)</a:t>
            </a:r>
          </a:p>
          <a:p>
            <a:pPr algn="just">
              <a:spcBef>
                <a:spcPts val="700"/>
              </a:spcBef>
              <a:defRPr/>
            </a:pPr>
            <a:r>
              <a:rPr lang="ru-RU" sz="1200" b="1" i="1" dirty="0" smtClean="0">
                <a:latin typeface="Century Gothic" pitchFamily="34" charset="0"/>
                <a:cs typeface="Times New Roman" pitchFamily="18" charset="0"/>
              </a:rPr>
              <a:t>Специализированная </a:t>
            </a:r>
            <a:r>
              <a:rPr lang="ru-RU" sz="1200" b="1" i="1" dirty="0">
                <a:latin typeface="Century Gothic" pitchFamily="34" charset="0"/>
                <a:cs typeface="Times New Roman" pitchFamily="18" charset="0"/>
              </a:rPr>
              <a:t>выездная бригада скорой медицинской помощи анестезиологии-реанимации, в том числе педиатрическая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, включает врача-анестезиолога-реаниматолога и двух медицинских сестер-</a:t>
            </a:r>
            <a:r>
              <a:rPr lang="ru-RU" sz="1200" dirty="0" err="1">
                <a:latin typeface="Century Gothic" pitchFamily="34" charset="0"/>
                <a:cs typeface="Times New Roman" pitchFamily="18" charset="0"/>
              </a:rPr>
              <a:t>анестезистов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 и водителя. Для организации деятельности специализированной выездной бригады скорой медицинской помощи анестезиологии-реанимации, в том числе педиатрической, используется автомобиль скорой медицинской помощи класса «C» соответствующего оснащения</a:t>
            </a: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.</a:t>
            </a:r>
            <a:r>
              <a:rPr lang="ru-RU" sz="1200" i="1" dirty="0">
                <a:latin typeface="Century Gothic" pitchFamily="34" charset="0"/>
                <a:cs typeface="Times New Roman" pitchFamily="18" charset="0"/>
              </a:rPr>
              <a:t> </a:t>
            </a:r>
            <a:endParaRPr lang="ru-RU" sz="1200" i="1" dirty="0" smtClean="0">
              <a:latin typeface="Century Gothic" pitchFamily="34" charset="0"/>
              <a:cs typeface="Times New Roman" pitchFamily="18" charset="0"/>
            </a:endParaRPr>
          </a:p>
          <a:p>
            <a:pPr algn="just">
              <a:spcBef>
                <a:spcPts val="700"/>
              </a:spcBef>
              <a:defRPr/>
            </a:pPr>
            <a:r>
              <a:rPr lang="ru-RU" sz="1200" b="1" i="1" dirty="0" smtClean="0">
                <a:latin typeface="Century Gothic" pitchFamily="34" charset="0"/>
                <a:cs typeface="Times New Roman" pitchFamily="18" charset="0"/>
              </a:rPr>
              <a:t>Специализированная </a:t>
            </a:r>
            <a:r>
              <a:rPr lang="ru-RU" sz="1200" b="1" i="1" dirty="0">
                <a:latin typeface="Century Gothic" pitchFamily="34" charset="0"/>
                <a:cs typeface="Times New Roman" pitchFamily="18" charset="0"/>
              </a:rPr>
              <a:t>педиатрическая выездная бригада скорой медицинской помощи</a:t>
            </a:r>
            <a:r>
              <a:rPr lang="ru-RU" sz="1200" i="1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включает либо врача-педиатра, фельдшера скорой медицинской помощи и водителя, либо врача-педиатра, медицинскую сестру (медицинского брата) и водителя. Для организации деятельности специализированной педиатрической выездной бригады скорой медицинской помощи используется автомобиль скорой медицинской помощи класса «B».</a:t>
            </a:r>
          </a:p>
          <a:p>
            <a:pPr algn="just">
              <a:spcBef>
                <a:spcPts val="700"/>
              </a:spcBef>
              <a:defRPr/>
            </a:pPr>
            <a:r>
              <a:rPr lang="ru-RU" sz="1200" b="1" i="1" dirty="0">
                <a:latin typeface="Century Gothic" pitchFamily="34" charset="0"/>
                <a:cs typeface="Times New Roman" pitchFamily="18" charset="0"/>
              </a:rPr>
              <a:t>Специализированная психиатрическая выездная бригада скорой медицинской помощи</a:t>
            </a:r>
            <a:r>
              <a:rPr lang="ru-RU" sz="1200" b="1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включает врача-психиатра, фельдшера скорой медицинской помощи, санитара и водителя, либо врача-психиатра, медицинскую сестру (медицинского брата), санитара и водителя. Для организации деятельности специализированной психиатрической выездной бригады скорой медицинской помощи используется автомобиль скорой медицинской помощи класса «B».</a:t>
            </a:r>
          </a:p>
          <a:p>
            <a:pPr algn="just">
              <a:spcBef>
                <a:spcPts val="700"/>
              </a:spcBef>
              <a:defRPr/>
            </a:pPr>
            <a:r>
              <a:rPr lang="ru-RU" sz="1200" b="1" i="1" dirty="0">
                <a:latin typeface="Century Gothic" pitchFamily="34" charset="0"/>
                <a:cs typeface="Times New Roman" pitchFamily="18" charset="0"/>
              </a:rPr>
              <a:t>Выездная экстренная консультативная бригада скорой медицинской помощи</a:t>
            </a:r>
            <a:r>
              <a:rPr lang="ru-RU" sz="1200" b="1" i="1" dirty="0">
                <a:latin typeface="Century Gothic" pitchFamily="34" charset="0"/>
              </a:rPr>
              <a:t>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включает врача-специалиста отделения экстренной консультативной скорой медицинской помощи медицинской организации, фельдшера скорой медицинской помощи или медицинскую сестру (медицинского брата) и водителя. Для организации деятельности выездной экстренной консультативной бригады скорой медицинской помощи используется </a:t>
            </a: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автомобиль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скорой медицинской помощи класса «C».</a:t>
            </a:r>
          </a:p>
          <a:p>
            <a:pPr algn="just">
              <a:spcBef>
                <a:spcPts val="700"/>
              </a:spcBef>
              <a:defRPr/>
            </a:pPr>
            <a:r>
              <a:rPr lang="ru-RU" sz="1200" b="1" i="1" dirty="0" err="1">
                <a:latin typeface="Century Gothic" pitchFamily="34" charset="0"/>
                <a:cs typeface="Times New Roman" pitchFamily="18" charset="0"/>
              </a:rPr>
              <a:t>Авиамедицинская</a:t>
            </a:r>
            <a:r>
              <a:rPr lang="ru-RU" sz="1200" b="1" i="1" dirty="0">
                <a:latin typeface="Century Gothic" pitchFamily="34" charset="0"/>
                <a:cs typeface="Times New Roman" pitchFamily="18" charset="0"/>
              </a:rPr>
              <a:t> выездная бригада скорой медицинской помощи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включает не менее одного врача скорой медицинской помощи или врача анестезиолога-реаниматолога, фельдшера скорой медицинской помощи и (или) медицинскую сестру-</a:t>
            </a:r>
            <a:r>
              <a:rPr lang="ru-RU" sz="1200" dirty="0" err="1">
                <a:latin typeface="Century Gothic" pitchFamily="34" charset="0"/>
                <a:cs typeface="Times New Roman" pitchFamily="18" charset="0"/>
              </a:rPr>
              <a:t>анестезиста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. Для обеспечения оказания медицинской помощи пациенту во время медицинской эвакуации при необходимости в состав </a:t>
            </a:r>
            <a:r>
              <a:rPr lang="ru-RU" sz="1200" dirty="0" err="1">
                <a:latin typeface="Century Gothic" pitchFamily="34" charset="0"/>
                <a:cs typeface="Times New Roman" pitchFamily="18" charset="0"/>
              </a:rPr>
              <a:t>авиамедицинской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 бригады могут включаться иные врачи-специалисты</a:t>
            </a: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.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6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6172445" y="-1298576"/>
            <a:ext cx="492492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E06F064-A0AC-4461-94A1-9B8694854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04" y="128743"/>
            <a:ext cx="9655277" cy="864982"/>
          </a:xfrm>
        </p:spPr>
        <p:txBody>
          <a:bodyPr anchor="ctr" anchorCtr="0">
            <a:normAutofit/>
          </a:bodyPr>
          <a:lstStyle/>
          <a:p>
            <a:r>
              <a:rPr lang="ru-RU" sz="1600" dirty="0" smtClean="0"/>
              <a:t>РАЗДЕЛ I</a:t>
            </a:r>
            <a:r>
              <a:rPr lang="en-US" sz="1600" dirty="0" smtClean="0"/>
              <a:t>II</a:t>
            </a:r>
            <a:r>
              <a:rPr lang="ru-RU" sz="1600" dirty="0" smtClean="0"/>
              <a:t>. ДЕЯТЕЛЬНОСТЬ МЕДИЦИНСКОЙ ОРГАНИЗАЦИИ </a:t>
            </a:r>
            <a:br>
              <a:rPr lang="ru-RU" sz="1600" dirty="0" smtClean="0"/>
            </a:br>
            <a:r>
              <a:rPr lang="ru-RU" sz="1600" dirty="0" smtClean="0"/>
              <a:t>ПО ОКАЗАНИЮ медицинской ПОМОЩИ В амбулаторных УСЛОВИЯХ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64165" y="34150"/>
            <a:ext cx="4427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Сведения о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медицинской организации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»</a:t>
            </a:r>
          </a:p>
        </p:txBody>
      </p:sp>
      <p:sp>
        <p:nvSpPr>
          <p:cNvPr id="16" name="object 7"/>
          <p:cNvSpPr/>
          <p:nvPr/>
        </p:nvSpPr>
        <p:spPr>
          <a:xfrm>
            <a:off x="9086398" y="249594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2" name="Прямоугольник 1"/>
          <p:cNvSpPr/>
          <p:nvPr/>
        </p:nvSpPr>
        <p:spPr>
          <a:xfrm>
            <a:off x="276991" y="1054758"/>
            <a:ext cx="90036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(2201)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Код по ОКЕИ: человек-792</a:t>
            </a:r>
          </a:p>
          <a:p>
            <a:pPr algn="ctr" defTabSz="1007943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777"/>
          <p:cNvSpPr>
            <a:spLocks noChangeArrowheads="1"/>
          </p:cNvSpPr>
          <p:nvPr/>
        </p:nvSpPr>
        <p:spPr bwMode="auto">
          <a:xfrm>
            <a:off x="1537146" y="4725179"/>
            <a:ext cx="7867533" cy="1454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В таблице 2202 показываются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сведения о числе лиц, которым оказана амбулаторная медицинская помощь при непосредственном их обращении на станцию (отделение) скорой медицинской помощи. </a:t>
            </a:r>
            <a:endParaRPr lang="ru-RU" sz="1200" dirty="0" smtClean="0">
              <a:latin typeface="Century Gothic" pitchFamily="34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Сведения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заполняются на основании данных, содержащихся в Журнале регистрации амбулаторных пациентов (учетная форма № 074/у</a:t>
            </a: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).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1200" dirty="0" smtClean="0">
              <a:latin typeface="Century Gothic" pitchFamily="34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Число лиц, которым оказана скорая медицинская </a:t>
            </a: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помощь амбулаторно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и при выездах (форма 47 табл. 0400 стр.1 гр. 9) = форма 30 табл. 2120 стр. 3 гр. 3 + табл. 2202 стр.1 гр.1</a:t>
            </a: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.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Rectangle 132"/>
          <p:cNvSpPr>
            <a:spLocks noChangeArrowheads="1"/>
          </p:cNvSpPr>
          <p:nvPr/>
        </p:nvSpPr>
        <p:spPr bwMode="auto">
          <a:xfrm>
            <a:off x="426215" y="1504156"/>
            <a:ext cx="978983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Из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числа лиц, которым оказана помощь </a:t>
            </a:r>
            <a:r>
              <a:rPr lang="ru-RU" sz="1200" dirty="0" err="1">
                <a:latin typeface="Century Gothic" pitchFamily="34" charset="0"/>
                <a:cs typeface="Times New Roman" pitchFamily="18" charset="0"/>
              </a:rPr>
              <a:t>общепрофильными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фельдшерскими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выездными бригадами скорой медицинской </a:t>
            </a: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помощи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- медицинская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эвакуация пациентов 1 ______, </a:t>
            </a:r>
          </a:p>
          <a:p>
            <a:pPr>
              <a:defRPr/>
            </a:pP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из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них: сельских жителей  2 ____________.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6991" y="2877587"/>
            <a:ext cx="90036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(2202)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Код по ОКЕИ: человек-792</a:t>
            </a:r>
          </a:p>
          <a:p>
            <a:pPr algn="ctr" defTabSz="1007943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Rectangle 132"/>
          <p:cNvSpPr>
            <a:spLocks noChangeArrowheads="1"/>
          </p:cNvSpPr>
          <p:nvPr/>
        </p:nvSpPr>
        <p:spPr bwMode="auto">
          <a:xfrm>
            <a:off x="352641" y="3277453"/>
            <a:ext cx="978983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Число лиц, которым оказана скорая медицинская помощь </a:t>
            </a: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в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амбулаторных условиях 1 ___________, </a:t>
            </a:r>
            <a:endParaRPr lang="ru-RU" sz="1200" dirty="0" smtClean="0">
              <a:latin typeface="Century Gothic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из них: сельских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жителей  2 </a:t>
            </a: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____________,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1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6172445" y="-1298576"/>
            <a:ext cx="492492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E06F064-A0AC-4461-94A1-9B8694854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04" y="128743"/>
            <a:ext cx="9655277" cy="864982"/>
          </a:xfrm>
        </p:spPr>
        <p:txBody>
          <a:bodyPr anchor="ctr" anchorCtr="0">
            <a:normAutofit/>
          </a:bodyPr>
          <a:lstStyle/>
          <a:p>
            <a:r>
              <a:rPr lang="ru-RU" sz="1600" dirty="0" smtClean="0"/>
              <a:t>РАЗДЕЛ I</a:t>
            </a:r>
            <a:r>
              <a:rPr lang="en-US" sz="1600" dirty="0" smtClean="0"/>
              <a:t>II</a:t>
            </a:r>
            <a:r>
              <a:rPr lang="ru-RU" sz="1600" dirty="0" smtClean="0"/>
              <a:t>. ДЕЯТЕЛЬНОСТЬ МЕДИЦИНСКОЙ ОРГАНИЗАЦИИ </a:t>
            </a:r>
            <a:br>
              <a:rPr lang="ru-RU" sz="1600" dirty="0" smtClean="0"/>
            </a:br>
            <a:r>
              <a:rPr lang="ru-RU" sz="1600" dirty="0" smtClean="0"/>
              <a:t>ПО ОКАЗАНИЮ медицинской ПОМОЩИ В амбулаторных УСЛОВИЯХ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64165" y="34150"/>
            <a:ext cx="4427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Сведения о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медицинской организации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»</a:t>
            </a:r>
          </a:p>
        </p:txBody>
      </p:sp>
      <p:sp>
        <p:nvSpPr>
          <p:cNvPr id="16" name="object 7"/>
          <p:cNvSpPr/>
          <p:nvPr/>
        </p:nvSpPr>
        <p:spPr>
          <a:xfrm>
            <a:off x="9086398" y="249594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2" name="Прямоугольник 1"/>
          <p:cNvSpPr/>
          <p:nvPr/>
        </p:nvSpPr>
        <p:spPr>
          <a:xfrm>
            <a:off x="276991" y="939144"/>
            <a:ext cx="90036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4</a:t>
            </a:r>
            <a:r>
              <a:rPr lang="ru-RU" sz="1400" b="1" dirty="0">
                <a:cs typeface="Times New Roman" pitchFamily="18" charset="0"/>
              </a:rPr>
              <a:t>. </a:t>
            </a:r>
            <a:r>
              <a:rPr lang="ru-RU" sz="1400" b="1" dirty="0" smtClean="0"/>
              <a:t>Число </a:t>
            </a:r>
            <a:r>
              <a:rPr lang="ru-RU" sz="1400" b="1" dirty="0"/>
              <a:t>вызовов скорой медицинской помощи по времени </a:t>
            </a:r>
            <a:r>
              <a:rPr lang="ru-RU" sz="1400" b="1" dirty="0" err="1"/>
              <a:t>доезда</a:t>
            </a:r>
            <a:r>
              <a:rPr lang="ru-RU" sz="1400" b="1" dirty="0"/>
              <a:t> до места вызова скорой медицинской помощи </a:t>
            </a:r>
            <a:r>
              <a:rPr lang="ru-RU" sz="1400" b="1" dirty="0" smtClean="0"/>
              <a:t>и </a:t>
            </a:r>
            <a:r>
              <a:rPr lang="ru-RU" sz="1400" b="1" dirty="0"/>
              <a:t>времени, затраченному на выполнение одного вызова скорой медицинской помощи</a:t>
            </a:r>
            <a:endParaRPr lang="ru-RU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/>
              <a:t> </a:t>
            </a: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(2300)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Код по ОКЕИ: единица- 642</a:t>
            </a:r>
          </a:p>
          <a:p>
            <a:pPr algn="ctr" defTabSz="1007943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6204" y="5534695"/>
            <a:ext cx="9932277" cy="1274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Приказ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Министерства здравоохранения и социального развития Российской Федерации № 942 от 2 декабря 2009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г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b="1" dirty="0" smtClean="0">
                <a:latin typeface="Century Gothic" pitchFamily="34" charset="0"/>
              </a:rPr>
              <a:t>Время </a:t>
            </a:r>
            <a:r>
              <a:rPr lang="ru-RU" sz="1200" b="1" dirty="0" err="1">
                <a:latin typeface="Century Gothic" pitchFamily="34" charset="0"/>
              </a:rPr>
              <a:t>доезда</a:t>
            </a:r>
            <a:r>
              <a:rPr lang="ru-RU" sz="1200" b="1" dirty="0">
                <a:latin typeface="Century Gothic" pitchFamily="34" charset="0"/>
              </a:rPr>
              <a:t> до места вызова </a:t>
            </a:r>
            <a:r>
              <a:rPr lang="ru-RU" sz="1200" dirty="0">
                <a:latin typeface="Century Gothic" pitchFamily="34" charset="0"/>
              </a:rPr>
              <a:t> - это время от момента поступления вызова на станцию (отделение) скорой медицинской помощи до момента прибытия бригады скорой медицинской помощи к месту вызова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b="1" dirty="0">
                <a:latin typeface="Century Gothic" pitchFamily="34" charset="0"/>
              </a:rPr>
              <a:t>Время, затраченное на один </a:t>
            </a:r>
            <a:r>
              <a:rPr lang="ru-RU" sz="1200" b="1" dirty="0" smtClean="0">
                <a:latin typeface="Century Gothic" pitchFamily="34" charset="0"/>
              </a:rPr>
              <a:t>выезд на вызов </a:t>
            </a:r>
            <a:r>
              <a:rPr lang="ru-RU" sz="1200" dirty="0">
                <a:latin typeface="Century Gothic" pitchFamily="34" charset="0"/>
              </a:rPr>
              <a:t>– это время от момента поступления  вызова на станцию (отделение) скорой медицинской помощи до момента окончания выполнения вызова бригадой скорой медицинской </a:t>
            </a:r>
            <a:r>
              <a:rPr lang="ru-RU" sz="1200" dirty="0" smtClean="0">
                <a:latin typeface="Century Gothic" pitchFamily="34" charset="0"/>
              </a:rPr>
              <a:t>помощи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200" dirty="0">
              <a:latin typeface="Century Gothic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145652"/>
              </p:ext>
            </p:extLst>
          </p:nvPr>
        </p:nvGraphicFramePr>
        <p:xfrm>
          <a:off x="630620" y="1776248"/>
          <a:ext cx="8650014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8206"/>
                <a:gridCol w="822940"/>
                <a:gridCol w="1444717"/>
                <a:gridCol w="1444717"/>
                <a:gridCol w="1444717"/>
                <a:gridCol w="1444717"/>
              </a:tblGrid>
              <a:tr h="117395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№ строки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Число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вызовов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скорой медицинской помощи по времени: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доезда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до места вызова скорой медицинской помощи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затраченному на выполнение одного вызова скорой медицинской помощи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всего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из них (из </a:t>
                      </a:r>
                      <a:r>
                        <a:rPr lang="ru-RU" sz="11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гр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3 ) до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места дорожно-транспортного происшествия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всего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из них (из гр. 5): при выполнении одного вызова скорой медицинской помощи на место дорожно-транспортного происшествия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Century Gothic" pitchFamily="34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Century Gothic" pitchFamily="34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Century Gothic" pitchFamily="34" charset="0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Century Gothic" pitchFamily="34" charset="0"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 Время - до 20 минут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 - от 21 до 40 минут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Century Gothic" pitchFamily="34" charset="0"/>
                        </a:rPr>
                        <a:t> - от 41 до 60 минут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Century Gothic" pitchFamily="34" charset="0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 - более 60 минут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Century Gothic" pitchFamily="34" charset="0"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5949512" y="3981204"/>
            <a:ext cx="4340773" cy="12612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Сумма строк по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графе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3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должна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быть равна сумме строк по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графе 5.</a:t>
            </a:r>
            <a:endParaRPr lang="ru-RU" sz="1100" dirty="0">
              <a:solidFill>
                <a:schemeClr val="tx1"/>
              </a:solidFill>
              <a:latin typeface="Century Gothic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Кроме того, эти суммы должны быть равны данным, указанным в таблице 2120, строка 1, графа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3</a:t>
            </a:r>
            <a:endParaRPr lang="ru-RU" sz="11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8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6172445" y="-1298576"/>
            <a:ext cx="492492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E06F064-A0AC-4461-94A1-9B8694854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04" y="128743"/>
            <a:ext cx="9655277" cy="864982"/>
          </a:xfrm>
        </p:spPr>
        <p:txBody>
          <a:bodyPr anchor="ctr" anchorCtr="0">
            <a:normAutofit/>
          </a:bodyPr>
          <a:lstStyle/>
          <a:p>
            <a:r>
              <a:rPr lang="ru-RU" sz="1600" dirty="0" smtClean="0"/>
              <a:t>РАЗДЕЛ I</a:t>
            </a:r>
            <a:r>
              <a:rPr lang="en-US" sz="1600" dirty="0" smtClean="0"/>
              <a:t>II</a:t>
            </a:r>
            <a:r>
              <a:rPr lang="ru-RU" sz="1600" dirty="0" smtClean="0"/>
              <a:t>. ДЕЯТЕЛЬНОСТЬ МЕДИЦИНСКОЙ ОРГАНИЗАЦИИ </a:t>
            </a:r>
            <a:br>
              <a:rPr lang="ru-RU" sz="1600" dirty="0" smtClean="0"/>
            </a:br>
            <a:r>
              <a:rPr lang="ru-RU" sz="1600" dirty="0" smtClean="0"/>
              <a:t>ПО ОКАЗАНИЮ медицинской ПОМОЩИ В амбулаторных УСЛОВИЯХ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64165" y="34150"/>
            <a:ext cx="4427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Сведения о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медицинской организации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»</a:t>
            </a:r>
          </a:p>
        </p:txBody>
      </p:sp>
      <p:sp>
        <p:nvSpPr>
          <p:cNvPr id="16" name="object 7"/>
          <p:cNvSpPr/>
          <p:nvPr/>
        </p:nvSpPr>
        <p:spPr>
          <a:xfrm>
            <a:off x="9086398" y="249594"/>
            <a:ext cx="822975" cy="557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2" name="Прямоугольник 1"/>
          <p:cNvSpPr/>
          <p:nvPr/>
        </p:nvSpPr>
        <p:spPr>
          <a:xfrm>
            <a:off x="276991" y="949655"/>
            <a:ext cx="90036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(2350)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Код по ОКЕИ: единица- 642, человек-792</a:t>
            </a:r>
          </a:p>
          <a:p>
            <a:pPr algn="ctr" defTabSz="1007943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6156"/>
              </p:ext>
            </p:extLst>
          </p:nvPr>
        </p:nvGraphicFramePr>
        <p:xfrm>
          <a:off x="262759" y="1395932"/>
          <a:ext cx="10226566" cy="52676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13190"/>
                <a:gridCol w="642521"/>
                <a:gridCol w="555399"/>
                <a:gridCol w="915456"/>
              </a:tblGrid>
              <a:tr h="5343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Наименование показателей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№</a:t>
                      </a:r>
                      <a:br>
                        <a:rPr lang="ru-RU" sz="1000" u="none" strike="noStrike">
                          <a:effectLst/>
                          <a:latin typeface="Century Gothic" pitchFamily="34" charset="0"/>
                        </a:rPr>
                      </a:br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строки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Число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из них: сельских жителей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5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5403">
                <a:tc>
                  <a:txBody>
                    <a:bodyPr/>
                    <a:lstStyle/>
                    <a:p>
                      <a:pPr marL="0" algn="l" defTabSz="1007943" rtl="0" eaLnBrk="1" fontAlgn="t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Число пациентов с острым и повторным инфарктом миокарда (</a:t>
                      </a:r>
                      <a:r>
                        <a:rPr lang="en-US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21-</a:t>
                      </a:r>
                      <a:r>
                        <a:rPr lang="en-US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22), чел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900">
                <a:tc>
                  <a:txBody>
                    <a:bodyPr/>
                    <a:lstStyle/>
                    <a:p>
                      <a:pPr marL="0" algn="r" defTabSz="1007943" rtl="0" eaLnBrk="1" fontAlgn="t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из них (из стр. 1):   пациентов, нуждавшихся в проведении </a:t>
                      </a:r>
                      <a:r>
                        <a:rPr lang="ru-RU" sz="10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тромболизиса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при</a:t>
                      </a:r>
                      <a:r>
                        <a:rPr lang="ru-RU" sz="10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оказании скорой медицинской помощи вне медицинской организации при отсутствии медицинских противопоказаний </a:t>
                      </a:r>
                      <a:r>
                        <a:rPr lang="ru-RU" sz="10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к проведению </a:t>
                      </a:r>
                      <a:r>
                        <a:rPr lang="ru-RU" sz="10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тромболизиса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1.1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403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из них:  проведено </a:t>
                      </a:r>
                      <a:r>
                        <a:rPr lang="ru-RU" sz="10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тромболизисов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Century Gothic" pitchFamily="34" charset="0"/>
                        </a:rPr>
                        <a:t>1.1.1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900">
                <a:tc>
                  <a:txBody>
                    <a:bodyPr/>
                    <a:lstStyle/>
                    <a:p>
                      <a:pPr algn="r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пациентов, у которых смерть наступила в транспортном средстве при выполнении</a:t>
                      </a:r>
                      <a:r>
                        <a:rPr lang="ru-RU" sz="10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медицинской эвакуации с места вызова скорой медицинской</a:t>
                      </a:r>
                      <a:r>
                        <a:rPr lang="ru-RU" sz="10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помощи 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Century Gothic" pitchFamily="34" charset="0"/>
                        </a:rPr>
                        <a:t>1.2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900">
                <a:tc>
                  <a:txBody>
                    <a:bodyPr/>
                    <a:lstStyle/>
                    <a:p>
                      <a:pPr algn="r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пациентов, доставленных  в региональные сосудистые центры и первичные сосудистые отделения с места вызова скорой медицинской помощи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</a:rPr>
                        <a:t>1.3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403">
                <a:tc>
                  <a:txBody>
                    <a:bodyPr/>
                    <a:lstStyle/>
                    <a:p>
                      <a:pPr marL="0" algn="l" defTabSz="1007943" rtl="0" eaLnBrk="1" fontAlgn="t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Число пациентов с острыми цереброваскулярными болезнями (</a:t>
                      </a:r>
                      <a:r>
                        <a:rPr lang="en-US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60-</a:t>
                      </a:r>
                      <a:r>
                        <a:rPr lang="en-US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66), чел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Century Gothic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900">
                <a:tc>
                  <a:txBody>
                    <a:bodyPr/>
                    <a:lstStyle/>
                    <a:p>
                      <a:pPr algn="r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из них (из стр. 2):   пациентов, у которых смерть наступила в транспортном средстве при выполнении</a:t>
                      </a:r>
                      <a:r>
                        <a:rPr lang="ru-RU" sz="10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медицинской эвакуации с места вызова скорой медицинской помощи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Century Gothic" pitchFamily="34" charset="0"/>
                        </a:rPr>
                        <a:t>2.1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900">
                <a:tc>
                  <a:txBody>
                    <a:bodyPr/>
                    <a:lstStyle/>
                    <a:p>
                      <a:pPr algn="r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пациентов, доставленных  в региональные сосудистые центры и первичные сосудистые</a:t>
                      </a:r>
                      <a:r>
                        <a:rPr lang="ru-RU" sz="10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отделения с места вызова скорой медицинской помощи 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Century Gothic" pitchFamily="34" charset="0"/>
                        </a:rPr>
                        <a:t>2.2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403">
                <a:tc>
                  <a:txBody>
                    <a:bodyPr/>
                    <a:lstStyle/>
                    <a:p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Число безрезультатных вызовов скорой медицинской помощи, </a:t>
                      </a:r>
                      <a:r>
                        <a:rPr lang="ru-RU" sz="10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ед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Отказано в оказании скорой медицинской помощи по причине необоснованности в связи с отсутствием повода для вызова скорой медицинской помощи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Поступило вызовов (обращений) для оказания медицинской помощи в неотложной форме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Число вызовов скорой медицинской помощи к пациентам, пострадавшим при дорожно-транспортных происшествиях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Число пациентов, пострадавших при дорожно-транспортных происшествиях, чел.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900">
                <a:tc>
                  <a:txBody>
                    <a:bodyPr/>
                    <a:lstStyle/>
                    <a:p>
                      <a:pPr algn="r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из них (из стр. 6): со смертельным исходом до прибытия выездной бригады скорой медицинской помощи</a:t>
                      </a:r>
                      <a:r>
                        <a:rPr lang="ru-RU" sz="10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на место дорожно-транспортного происшествия 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7</a:t>
                      </a:r>
                      <a:r>
                        <a:rPr lang="ru-RU" sz="1000" u="none" strike="noStrike" dirty="0" smtClean="0">
                          <a:effectLst/>
                          <a:latin typeface="Century Gothic" pitchFamily="34" charset="0"/>
                        </a:rPr>
                        <a:t>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900">
                <a:tc>
                  <a:txBody>
                    <a:bodyPr/>
                    <a:lstStyle/>
                    <a:p>
                      <a:pPr algn="r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пациентов, у которых смерть наступила в транспортном средстве при выполнении медицинской эвакуации с места дорожно-транспортного происшествия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7</a:t>
                      </a:r>
                      <a:r>
                        <a:rPr lang="ru-RU" sz="1000" u="none" strike="noStrike" dirty="0" smtClean="0">
                          <a:effectLst/>
                          <a:latin typeface="Century Gothic" pitchFamily="34" charset="0"/>
                        </a:rPr>
                        <a:t>.2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403">
                <a:tc>
                  <a:txBody>
                    <a:bodyPr/>
                    <a:lstStyle/>
                    <a:p>
                      <a:pPr marL="0" marR="0" indent="0" algn="r" defTabSz="100794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пациентов, доставленных  в </a:t>
                      </a:r>
                      <a:r>
                        <a:rPr lang="ru-RU" sz="10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травмоцентры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1 и 2 уровня с места дорожно-транспортного происшествия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7</a:t>
                      </a:r>
                      <a:r>
                        <a:rPr lang="ru-RU" sz="1000" u="none" strike="noStrike" dirty="0" smtClean="0">
                          <a:effectLst/>
                          <a:latin typeface="Century Gothic" pitchFamily="34" charset="0"/>
                        </a:rPr>
                        <a:t>.3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Число вызовов скорой медицинской помощи по медицинскому обеспечению спортивных и других массовых мероприятий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85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6172445" y="-1298576"/>
            <a:ext cx="492492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E06F064-A0AC-4461-94A1-9B8694854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04" y="128743"/>
            <a:ext cx="9655277" cy="864982"/>
          </a:xfrm>
        </p:spPr>
        <p:txBody>
          <a:bodyPr anchor="ctr" anchorCtr="0">
            <a:normAutofit/>
          </a:bodyPr>
          <a:lstStyle/>
          <a:p>
            <a:r>
              <a:rPr lang="ru-RU" sz="1600" dirty="0" smtClean="0"/>
              <a:t>РАЗДЕЛ I</a:t>
            </a:r>
            <a:r>
              <a:rPr lang="en-US" sz="1600" dirty="0" smtClean="0"/>
              <a:t>II</a:t>
            </a:r>
            <a:r>
              <a:rPr lang="ru-RU" sz="1600" dirty="0" smtClean="0"/>
              <a:t>. ДЕЯТЕЛЬНОСТЬ МЕДИЦИНСКОЙ ОРГАНИЗАЦИИ </a:t>
            </a:r>
            <a:br>
              <a:rPr lang="ru-RU" sz="1600" dirty="0" smtClean="0"/>
            </a:br>
            <a:r>
              <a:rPr lang="ru-RU" sz="1600" dirty="0" smtClean="0"/>
              <a:t>ПО ОКАЗАНИЮ медицинской ПОМОЩИ В амбулаторных УСЛОВИЯХ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64165" y="34150"/>
            <a:ext cx="4427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Сведения о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медицинской организации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»</a:t>
            </a:r>
          </a:p>
        </p:txBody>
      </p:sp>
      <p:sp>
        <p:nvSpPr>
          <p:cNvPr id="16" name="object 7"/>
          <p:cNvSpPr/>
          <p:nvPr/>
        </p:nvSpPr>
        <p:spPr>
          <a:xfrm>
            <a:off x="9086398" y="249594"/>
            <a:ext cx="822975" cy="557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4" name="Прямоугольник 3"/>
          <p:cNvSpPr/>
          <p:nvPr/>
        </p:nvSpPr>
        <p:spPr>
          <a:xfrm>
            <a:off x="344580" y="2601996"/>
            <a:ext cx="9818923" cy="30839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400" b="1" dirty="0" smtClean="0">
                <a:latin typeface="Century Gothic" pitchFamily="34" charset="0"/>
                <a:cs typeface="Times New Roman" pitchFamily="18" charset="0"/>
              </a:rPr>
              <a:t>Приказ </a:t>
            </a:r>
            <a:r>
              <a:rPr lang="ru-RU" sz="1400" b="1" dirty="0">
                <a:latin typeface="Century Gothic" pitchFamily="34" charset="0"/>
                <a:cs typeface="Times New Roman" pitchFamily="18" charset="0"/>
              </a:rPr>
              <a:t>Министерства здравоохранения и социального развития Российской Федерации № 942 </a:t>
            </a:r>
            <a:endParaRPr lang="ru-RU" sz="1400" b="1" dirty="0" smtClean="0">
              <a:latin typeface="Century Gothic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400" b="1" dirty="0" smtClean="0">
                <a:latin typeface="Century Gothic" pitchFamily="34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Century Gothic" pitchFamily="34" charset="0"/>
                <a:cs typeface="Times New Roman" pitchFamily="18" charset="0"/>
              </a:rPr>
              <a:t>2 декабря 2009 </a:t>
            </a:r>
            <a:r>
              <a:rPr lang="ru-RU" sz="1400" b="1" dirty="0" smtClean="0">
                <a:latin typeface="Century Gothic" pitchFamily="34" charset="0"/>
                <a:cs typeface="Times New Roman" pitchFamily="18" charset="0"/>
              </a:rPr>
              <a:t>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Century Gothic" pitchFamily="34" charset="0"/>
                <a:cs typeface="Times New Roman" pitchFamily="18" charset="0"/>
              </a:rPr>
              <a:t>Безрезультатные выезды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 это случаи, когда:</a:t>
            </a:r>
          </a:p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-пациента 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не оказалось на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месте </a:t>
            </a:r>
            <a:endParaRPr lang="ru-RU" sz="1400" dirty="0">
              <a:latin typeface="Century Gothic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-вызов 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был ложным (по данному адресу скорую медицинскую помощь не вызывали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)</a:t>
            </a:r>
            <a:endParaRPr lang="ru-RU" sz="1400" dirty="0">
              <a:latin typeface="Century Gothic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-не 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найден адрес, указанный при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вызове</a:t>
            </a:r>
            <a:endParaRPr lang="ru-RU" sz="1400" dirty="0">
              <a:latin typeface="Century Gothic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-пациент 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оказался практически здоровым и не нуждался в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помощи</a:t>
            </a:r>
            <a:endParaRPr lang="ru-RU" sz="1400" dirty="0">
              <a:latin typeface="Century Gothic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-пациент 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умер до приезда бригады скорой медицинской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помощи</a:t>
            </a:r>
            <a:endParaRPr lang="ru-RU" sz="1400" dirty="0">
              <a:latin typeface="Century Gothic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-пациент 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увезён до прибытия бригады скорой медицинской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помощи </a:t>
            </a:r>
            <a:endParaRPr lang="ru-RU" sz="1400" dirty="0">
              <a:latin typeface="Century Gothic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-пациент 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обслужен врачом поликлиники до прибытия бригады скорой медицинской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помощи</a:t>
            </a:r>
            <a:endParaRPr lang="ru-RU" sz="1400" dirty="0">
              <a:latin typeface="Century Gothic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-пациент 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отказался от помощи (осмотра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)</a:t>
            </a:r>
            <a:endParaRPr lang="ru-RU" sz="1400" dirty="0">
              <a:latin typeface="Century Gothic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-вызов отменён</a:t>
            </a:r>
          </a:p>
          <a:p>
            <a:pPr algn="just">
              <a:lnSpc>
                <a:spcPct val="80000"/>
              </a:lnSpc>
              <a:defRPr/>
            </a:pPr>
            <a:endParaRPr lang="ru-RU" sz="1400" dirty="0" smtClean="0">
              <a:latin typeface="Century Gothic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400" b="1" dirty="0">
                <a:latin typeface="Century Gothic" pitchFamily="34" charset="0"/>
                <a:cs typeface="Times New Roman" pitchFamily="18" charset="0"/>
              </a:rPr>
              <a:t>Отказано за необоснованностью вызовов 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- это переадресация непрофильных вызовов в другую медицинскую организацию.</a:t>
            </a:r>
          </a:p>
          <a:p>
            <a:pPr algn="just">
              <a:lnSpc>
                <a:spcPct val="80000"/>
              </a:lnSpc>
              <a:defRPr/>
            </a:pP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F2B21A0-752F-4F6A-BD03-29D975D435B0}"/>
              </a:ext>
            </a:extLst>
          </p:cNvPr>
          <p:cNvSpPr/>
          <p:nvPr/>
        </p:nvSpPr>
        <p:spPr>
          <a:xfrm>
            <a:off x="687004" y="1423100"/>
            <a:ext cx="2585025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Таблица </a:t>
            </a:r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2350</a:t>
            </a:r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ru-RU" sz="11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Инструкция к заполнению</a:t>
            </a:r>
          </a:p>
          <a:p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ru-RU" sz="11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44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6172445" y="-1298576"/>
            <a:ext cx="492492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E06F064-A0AC-4461-94A1-9B8694854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04" y="128743"/>
            <a:ext cx="9655277" cy="864982"/>
          </a:xfrm>
        </p:spPr>
        <p:txBody>
          <a:bodyPr anchor="ctr" anchorCtr="0">
            <a:normAutofit/>
          </a:bodyPr>
          <a:lstStyle/>
          <a:p>
            <a:r>
              <a:rPr lang="ru-RU" sz="1600" dirty="0" smtClean="0"/>
              <a:t>РАЗДЕЛ I</a:t>
            </a:r>
            <a:r>
              <a:rPr lang="en-US" sz="1600" dirty="0" smtClean="0"/>
              <a:t>II</a:t>
            </a:r>
            <a:r>
              <a:rPr lang="ru-RU" sz="1600" dirty="0" smtClean="0"/>
              <a:t>. ДЕЯТЕЛЬНОСТЬ МЕДИЦИНСКОЙ ОРГАНИЗАЦИИ </a:t>
            </a:r>
            <a:br>
              <a:rPr lang="ru-RU" sz="1600" dirty="0" smtClean="0"/>
            </a:br>
            <a:r>
              <a:rPr lang="ru-RU" sz="1600" dirty="0" smtClean="0"/>
              <a:t>ПО ОКАЗАНИЮ медицинской ПОМОЩИ В амбулаторных УСЛОВИЯХ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64165" y="34150"/>
            <a:ext cx="4427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Сведения о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медицинской организации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»</a:t>
            </a:r>
          </a:p>
        </p:txBody>
      </p:sp>
      <p:sp>
        <p:nvSpPr>
          <p:cNvPr id="16" name="object 7"/>
          <p:cNvSpPr/>
          <p:nvPr/>
        </p:nvSpPr>
        <p:spPr>
          <a:xfrm>
            <a:off x="9086398" y="249594"/>
            <a:ext cx="822975" cy="557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2" name="Прямоугольник 1"/>
          <p:cNvSpPr/>
          <p:nvPr/>
        </p:nvSpPr>
        <p:spPr>
          <a:xfrm>
            <a:off x="276991" y="949655"/>
            <a:ext cx="900364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5. Родовспоможение на дому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(2400)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Код по ОКЕИ: единица- 642, человек-792</a:t>
            </a:r>
          </a:p>
          <a:p>
            <a:pPr algn="ctr" defTabSz="1007943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439266"/>
              </p:ext>
            </p:extLst>
          </p:nvPr>
        </p:nvGraphicFramePr>
        <p:xfrm>
          <a:off x="1608603" y="1611375"/>
          <a:ext cx="6368749" cy="2870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0156"/>
                <a:gridCol w="578069"/>
                <a:gridCol w="1040524"/>
              </a:tblGrid>
              <a:tr h="57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№ строки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Число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Роды на дому -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 из них: принято врачами и средним медицинским персоналом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Роды без последующей госпитализации родильниц (из стр. 1</a:t>
                      </a:r>
                      <a:r>
                        <a:rPr lang="ru-RU" sz="1200" u="none" strike="noStrike" dirty="0" smtClean="0">
                          <a:effectLst/>
                        </a:rPr>
                        <a:t>),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ед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Закончили беременность на дому в сроки 22 - 27 недель (из стр. 1</a:t>
                      </a:r>
                      <a:r>
                        <a:rPr lang="ru-RU" sz="1200" u="none" strike="noStrike" dirty="0" smtClean="0">
                          <a:effectLst/>
                        </a:rPr>
                        <a:t>), чел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Число детей, родившихся на дому, </a:t>
                      </a:r>
                      <a:r>
                        <a:rPr lang="ru-RU" sz="1200" u="none" strike="noStrike" dirty="0" smtClean="0">
                          <a:effectLst/>
                        </a:rPr>
                        <a:t>всего, чел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   из них: умерло в первые 0 - 168 часов  жизни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Родилось детей без последующей госпитализации </a:t>
                      </a:r>
                      <a:r>
                        <a:rPr lang="ru-RU" sz="1200" u="none" strike="noStrike" dirty="0" smtClean="0">
                          <a:effectLst/>
                        </a:rPr>
                        <a:t>родильниц, чел: </a:t>
                      </a:r>
                      <a:r>
                        <a:rPr lang="ru-RU" sz="1200" u="none" strike="noStrike" dirty="0">
                          <a:effectLst/>
                        </a:rPr>
                        <a:t>живыми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 из них умерло в первые 0 - 168  часов жизни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мертвыми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вакцинировано против туберкулеза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44663" y="4897820"/>
            <a:ext cx="443011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latin typeface="Century Gothic" pitchFamily="34" charset="0"/>
              </a:rPr>
              <a:t>З</a:t>
            </a:r>
            <a:r>
              <a:rPr lang="ru-RU" sz="1200" dirty="0" smtClean="0">
                <a:latin typeface="Century Gothic" pitchFamily="34" charset="0"/>
              </a:rPr>
              <a:t>аполняется </a:t>
            </a:r>
            <a:r>
              <a:rPr lang="ru-RU" sz="1200" dirty="0">
                <a:latin typeface="Century Gothic" pitchFamily="34" charset="0"/>
              </a:rPr>
              <a:t>по данным </a:t>
            </a:r>
            <a:r>
              <a:rPr lang="ru-RU" sz="1200" dirty="0" smtClean="0">
                <a:latin typeface="Century Gothic" pitchFamily="34" charset="0"/>
              </a:rPr>
              <a:t>книги </a:t>
            </a:r>
            <a:r>
              <a:rPr lang="ru-RU" sz="1200" dirty="0">
                <a:latin typeface="Century Gothic" pitchFamily="34" charset="0"/>
              </a:rPr>
              <a:t>записей родовспоможения на дому (учетная форма № 032/у). </a:t>
            </a:r>
            <a:endParaRPr lang="ru-RU" sz="1200" dirty="0" smtClean="0">
              <a:latin typeface="Century Gothic" pitchFamily="34" charset="0"/>
            </a:endParaRPr>
          </a:p>
          <a:p>
            <a:r>
              <a:rPr lang="ru-RU" sz="1200" dirty="0" smtClean="0">
                <a:latin typeface="Century Gothic" pitchFamily="34" charset="0"/>
              </a:rPr>
              <a:t>В </a:t>
            </a:r>
            <a:r>
              <a:rPr lang="ru-RU" sz="1200" dirty="0">
                <a:latin typeface="Century Gothic" pitchFamily="34" charset="0"/>
              </a:rPr>
              <a:t>строке 1 показывается всего родов, принятых на дому, и в том числе (строка 3) - число случаев без последующей госпитализации родильницы. </a:t>
            </a:r>
            <a:endParaRPr lang="ru-RU" sz="1200" dirty="0" smtClean="0">
              <a:latin typeface="Century Gothic" pitchFamily="34" charset="0"/>
            </a:endParaRPr>
          </a:p>
          <a:p>
            <a:r>
              <a:rPr lang="ru-RU" sz="1200" dirty="0" smtClean="0">
                <a:latin typeface="Century Gothic" pitchFamily="34" charset="0"/>
              </a:rPr>
              <a:t>В </a:t>
            </a:r>
            <a:r>
              <a:rPr lang="ru-RU" sz="1200" dirty="0">
                <a:latin typeface="Century Gothic" pitchFamily="34" charset="0"/>
              </a:rPr>
              <a:t>строке 5 показываем всех родившихся, то есть родившихся живыми и мертвыми на </a:t>
            </a:r>
            <a:r>
              <a:rPr lang="ru-RU" sz="1200" dirty="0" smtClean="0">
                <a:latin typeface="Century Gothic" pitchFamily="34" charset="0"/>
              </a:rPr>
              <a:t>дому.</a:t>
            </a:r>
            <a:endParaRPr lang="ru-RU" sz="1200" dirty="0">
              <a:latin typeface="Century Gothic" pitchFamily="34" charset="0"/>
            </a:endParaRPr>
          </a:p>
        </p:txBody>
      </p:sp>
      <p:pic>
        <p:nvPicPr>
          <p:cNvPr id="9" name="Рисунок 8" descr="http://clipart-library.com/img1/12114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34" y="4897820"/>
            <a:ext cx="2270234" cy="2037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22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6172445" y="-1298576"/>
            <a:ext cx="492492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E06F064-A0AC-4461-94A1-9B8694854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04" y="128743"/>
            <a:ext cx="9655277" cy="864982"/>
          </a:xfrm>
        </p:spPr>
        <p:txBody>
          <a:bodyPr anchor="ctr" anchorCtr="0">
            <a:normAutofit/>
          </a:bodyPr>
          <a:lstStyle/>
          <a:p>
            <a:r>
              <a:rPr lang="ru-RU" sz="1600" dirty="0" smtClean="0"/>
              <a:t>РАЗДЕЛ I</a:t>
            </a:r>
            <a:r>
              <a:rPr lang="en-US" sz="1600" dirty="0" smtClean="0"/>
              <a:t>II</a:t>
            </a:r>
            <a:r>
              <a:rPr lang="ru-RU" sz="1600" dirty="0" smtClean="0"/>
              <a:t>. ДЕЯТЕЛЬНОСТЬ МЕДИЦИНСКОЙ ОРГАНИЗАЦИИ </a:t>
            </a:r>
            <a:br>
              <a:rPr lang="ru-RU" sz="1600" dirty="0" smtClean="0"/>
            </a:br>
            <a:r>
              <a:rPr lang="ru-RU" sz="1600" dirty="0" smtClean="0"/>
              <a:t>ПО ОКАЗАНИЮ медицинской ПОМОЩИ В СТАЦИОНАРНЫХ УСЛОВИЯХ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64165" y="34150"/>
            <a:ext cx="4427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Сведения о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медицинской организации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»</a:t>
            </a:r>
          </a:p>
        </p:txBody>
      </p:sp>
      <p:sp>
        <p:nvSpPr>
          <p:cNvPr id="16" name="object 7"/>
          <p:cNvSpPr/>
          <p:nvPr/>
        </p:nvSpPr>
        <p:spPr>
          <a:xfrm>
            <a:off x="9086398" y="310786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2" name="Прямоугольник 1"/>
          <p:cNvSpPr/>
          <p:nvPr/>
        </p:nvSpPr>
        <p:spPr>
          <a:xfrm>
            <a:off x="823529" y="981186"/>
            <a:ext cx="9003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17. Оснащение станции (отделения) скорой медицинской помощи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 (5450)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Код по ОКЕИ: единиц-642</a:t>
            </a:r>
          </a:p>
          <a:p>
            <a:pPr algn="ctr" defTabSz="1007943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777"/>
          <p:cNvSpPr>
            <a:spLocks noChangeArrowheads="1"/>
          </p:cNvSpPr>
          <p:nvPr/>
        </p:nvSpPr>
        <p:spPr bwMode="auto">
          <a:xfrm>
            <a:off x="960660" y="3773433"/>
            <a:ext cx="9297437" cy="32054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100" b="1" dirty="0" smtClean="0">
                <a:latin typeface="Century Gothic" pitchFamily="34" charset="0"/>
                <a:cs typeface="Times New Roman" pitchFamily="18" charset="0"/>
              </a:rPr>
              <a:t>Приказ </a:t>
            </a:r>
            <a:r>
              <a:rPr lang="ru-RU" sz="1100" b="1" dirty="0">
                <a:latin typeface="Century Gothic" pitchFamily="34" charset="0"/>
                <a:cs typeface="Times New Roman" pitchFamily="18" charset="0"/>
              </a:rPr>
              <a:t>Министерства здравоохранения и социального развития Российской </a:t>
            </a:r>
            <a:r>
              <a:rPr lang="ru-RU" sz="1100" b="1" dirty="0" smtClean="0">
                <a:latin typeface="Century Gothic" pitchFamily="34" charset="0"/>
                <a:cs typeface="Times New Roman" pitchFamily="18" charset="0"/>
              </a:rPr>
              <a:t>Федерации № </a:t>
            </a:r>
            <a:r>
              <a:rPr lang="ru-RU" sz="1100" b="1" dirty="0">
                <a:latin typeface="Century Gothic" pitchFamily="34" charset="0"/>
                <a:cs typeface="Times New Roman" pitchFamily="18" charset="0"/>
              </a:rPr>
              <a:t>752 от 1 декабря </a:t>
            </a:r>
            <a:r>
              <a:rPr lang="ru-RU" sz="1100" b="1" dirty="0" smtClean="0">
                <a:latin typeface="Century Gothic" pitchFamily="34" charset="0"/>
                <a:cs typeface="Times New Roman" pitchFamily="18" charset="0"/>
              </a:rPr>
              <a:t>2005г.   </a:t>
            </a:r>
            <a:r>
              <a:rPr lang="ru-RU" sz="1100" b="1" dirty="0">
                <a:latin typeface="Century Gothic" pitchFamily="34" charset="0"/>
                <a:cs typeface="Times New Roman" pitchFamily="18" charset="0"/>
              </a:rPr>
              <a:t>«Об оснащении санитарного автотранспорта» регламентировал разделение автомобилей скорой медицинской помощи по </a:t>
            </a:r>
            <a:r>
              <a:rPr lang="ru-RU" sz="1100" b="1" dirty="0" smtClean="0">
                <a:latin typeface="Century Gothic" pitchFamily="34" charset="0"/>
                <a:cs typeface="Times New Roman" pitchFamily="18" charset="0"/>
              </a:rPr>
              <a:t>классам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1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Times New Roman" pitchFamily="18" charset="0"/>
              </a:rPr>
              <a:t>Автомобили </a:t>
            </a:r>
            <a:r>
              <a:rPr lang="ru-RU" sz="1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Times New Roman" pitchFamily="18" charset="0"/>
              </a:rPr>
              <a:t>скорой медицинской помощи класса А</a:t>
            </a:r>
            <a:r>
              <a:rPr lang="ru-RU" sz="1100" dirty="0">
                <a:latin typeface="Century Gothic" pitchFamily="34" charset="0"/>
                <a:cs typeface="Times New Roman" pitchFamily="18" charset="0"/>
              </a:rPr>
              <a:t> -  автомобили для транспортировки или санитарные автомобили оснащены аппаратом искусственной вентиляции легких, кислородным ингалятором, тележкой-каталкой со съемными кресельными носилками, приемным устройством для безопасной погрузки-выгрузки пациента, комплектом шин транспортных складных, фельдшерским набором.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Times New Roman" pitchFamily="18" charset="0"/>
              </a:rPr>
              <a:t>Автомобили скорой медицинской помощи класса В</a:t>
            </a:r>
            <a:r>
              <a:rPr lang="ru-RU" sz="1100" dirty="0">
                <a:latin typeface="Century Gothic" pitchFamily="34" charset="0"/>
                <a:cs typeface="Times New Roman" pitchFamily="18" charset="0"/>
              </a:rPr>
              <a:t> - автомобили экстренной медицинской помощи или автомобили скорой медицинской помощи, предназначенные для проведения лечебных мероприятий скорой медицинской помощи силами </a:t>
            </a:r>
            <a:r>
              <a:rPr lang="ru-RU" sz="1100" dirty="0" err="1">
                <a:latin typeface="Century Gothic" pitchFamily="34" charset="0"/>
                <a:cs typeface="Times New Roman" pitchFamily="18" charset="0"/>
              </a:rPr>
              <a:t>общепрофильной</a:t>
            </a:r>
            <a:r>
              <a:rPr lang="ru-RU" sz="1100" dirty="0">
                <a:latin typeface="Century Gothic" pitchFamily="34" charset="0"/>
                <a:cs typeface="Times New Roman" pitchFamily="18" charset="0"/>
              </a:rPr>
              <a:t> врачебной (фельдшерской) бригады, транспортировки и мониторинга состояния пациентов на </a:t>
            </a:r>
            <a:r>
              <a:rPr lang="ru-RU" sz="1100" dirty="0" err="1">
                <a:latin typeface="Century Gothic" pitchFamily="34" charset="0"/>
                <a:cs typeface="Times New Roman" pitchFamily="18" charset="0"/>
              </a:rPr>
              <a:t>догоспитальном</a:t>
            </a:r>
            <a:r>
              <a:rPr lang="ru-RU" sz="1100" dirty="0">
                <a:latin typeface="Century Gothic" pitchFamily="34" charset="0"/>
                <a:cs typeface="Times New Roman" pitchFamily="18" charset="0"/>
              </a:rPr>
              <a:t> этапе.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Times New Roman" pitchFamily="18" charset="0"/>
              </a:rPr>
              <a:t>Автомобили скорой медицинской помощи класса С</a:t>
            </a:r>
            <a:r>
              <a:rPr lang="ru-RU" sz="1100" dirty="0">
                <a:latin typeface="Century Gothic" pitchFamily="34" charset="0"/>
                <a:cs typeface="Times New Roman" pitchFamily="18" charset="0"/>
              </a:rPr>
              <a:t> - </a:t>
            </a:r>
            <a:r>
              <a:rPr lang="ru-RU" sz="1100" dirty="0" err="1">
                <a:latin typeface="Century Gothic" pitchFamily="34" charset="0"/>
                <a:cs typeface="Times New Roman" pitchFamily="18" charset="0"/>
              </a:rPr>
              <a:t>реанимобили</a:t>
            </a:r>
            <a:r>
              <a:rPr lang="ru-RU" sz="1100" dirty="0">
                <a:latin typeface="Century Gothic" pitchFamily="34" charset="0"/>
                <a:cs typeface="Times New Roman" pitchFamily="18" charset="0"/>
              </a:rPr>
              <a:t> или автомобили скорой медицинской помощи, предназначенные для проведения лечебных мероприятий скорой медицинской помощи силами реанимационной или специализированной бригады, транспортировки и мониторинга состояния пациентов на </a:t>
            </a:r>
            <a:r>
              <a:rPr lang="ru-RU" sz="1100" dirty="0" err="1">
                <a:latin typeface="Century Gothic" pitchFamily="34" charset="0"/>
                <a:cs typeface="Times New Roman" pitchFamily="18" charset="0"/>
              </a:rPr>
              <a:t>догоспитальном</a:t>
            </a:r>
            <a:r>
              <a:rPr lang="ru-RU" sz="11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Century Gothic" pitchFamily="34" charset="0"/>
                <a:cs typeface="Times New Roman" pitchFamily="18" charset="0"/>
              </a:rPr>
              <a:t>этапе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100" b="1" dirty="0" smtClean="0">
                <a:latin typeface="Century Gothic" pitchFamily="34" charset="0"/>
                <a:cs typeface="Times New Roman" pitchFamily="18" charset="0"/>
              </a:rPr>
              <a:t>Автомобили  </a:t>
            </a:r>
            <a:r>
              <a:rPr lang="ru-RU" sz="1100" b="1" dirty="0">
                <a:latin typeface="Century Gothic" pitchFamily="34" charset="0"/>
                <a:cs typeface="Times New Roman" pitchFamily="18" charset="0"/>
              </a:rPr>
              <a:t>повышенной проходимости</a:t>
            </a:r>
            <a:r>
              <a:rPr lang="ru-RU" sz="1100" dirty="0">
                <a:latin typeface="Century Gothic" pitchFamily="34" charset="0"/>
                <a:cs typeface="Times New Roman" pitchFamily="18" charset="0"/>
              </a:rPr>
              <a:t> (вездеходы, санитарные автомобили на базе «КАМАЗа» и другие» (из строки 1) - транспортное средство на базе дорожного автомобиля, повышение проходимости которого обеспечено: приводом  на все колеса, постановкой дополнительной раздаточной коробки, использованием шин с регулируемым давлением воздуха,  установкой блокируемых дифференциалов или дифференциалов  повышенного трения, лебедки и других приспособлений для преодоления препятствий или на базе транспортного средства специального назначения на гусеницах, шнеках, колесах низкого давления</a:t>
            </a:r>
            <a:r>
              <a:rPr lang="ru-RU" sz="1100" dirty="0" smtClean="0">
                <a:latin typeface="Century Gothic" pitchFamily="34" charset="0"/>
                <a:cs typeface="Times New Roman" pitchFamily="18" charset="0"/>
              </a:rPr>
              <a:t>.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100" dirty="0" smtClean="0">
                <a:latin typeface="Century Gothic" pitchFamily="34" charset="0"/>
                <a:cs typeface="Times New Roman" pitchFamily="18" charset="0"/>
              </a:rPr>
              <a:t>При </a:t>
            </a:r>
            <a:r>
              <a:rPr lang="ru-RU" sz="1100" dirty="0">
                <a:latin typeface="Century Gothic" pitchFamily="34" charset="0"/>
                <a:cs typeface="Times New Roman" pitchFamily="18" charset="0"/>
              </a:rPr>
              <a:t>наличии неклассифицированных автомобилей скорой медицинской помощи следует предоставить пояснение по их распределению по </a:t>
            </a:r>
            <a:r>
              <a:rPr lang="ru-RU" sz="1100" dirty="0" smtClean="0">
                <a:latin typeface="Century Gothic" pitchFamily="34" charset="0"/>
                <a:cs typeface="Times New Roman" pitchFamily="18" charset="0"/>
              </a:rPr>
              <a:t>сроку</a:t>
            </a:r>
            <a:endParaRPr lang="ru-RU" sz="1100" dirty="0">
              <a:latin typeface="Century Gothic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986828"/>
              </p:ext>
            </p:extLst>
          </p:nvPr>
        </p:nvGraphicFramePr>
        <p:xfrm>
          <a:off x="1069931" y="1597573"/>
          <a:ext cx="8836048" cy="1958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7323"/>
                <a:gridCol w="588579"/>
                <a:gridCol w="725214"/>
                <a:gridCol w="767255"/>
                <a:gridCol w="830317"/>
                <a:gridCol w="837360"/>
              </a:tblGrid>
              <a:tr h="2639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Показатели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№ строки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Всего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в том числе со сроком эксплуатации: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 3 лет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от 3 до 5 лет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свыше 5 лет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Число автомобилей скорой медицинской помощи -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 класса </a:t>
                      </a:r>
                      <a:r>
                        <a:rPr lang="en-US" sz="1200" u="none" strike="noStrike" dirty="0">
                          <a:effectLst/>
                        </a:rPr>
                        <a:t>A</a:t>
                      </a:r>
                      <a:endParaRPr lang="en-US" sz="12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1.1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 класса </a:t>
                      </a:r>
                      <a:r>
                        <a:rPr lang="en-US" sz="1200" u="none" strike="noStrike" dirty="0">
                          <a:effectLst/>
                        </a:rPr>
                        <a:t>B</a:t>
                      </a:r>
                      <a:endParaRPr lang="en-US" sz="12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1.2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 класса </a:t>
                      </a:r>
                      <a:r>
                        <a:rPr lang="en-US" sz="1200" u="none" strike="noStrike" dirty="0">
                          <a:effectLst/>
                        </a:rPr>
                        <a:t>C</a:t>
                      </a:r>
                      <a:endParaRPr lang="en-US" sz="12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1.3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50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 из них: </a:t>
                      </a:r>
                      <a:r>
                        <a:rPr lang="ru-RU" sz="1200" u="none" strike="noStrike" dirty="0" err="1">
                          <a:effectLst/>
                        </a:rPr>
                        <a:t>реанимобилей</a:t>
                      </a:r>
                      <a:r>
                        <a:rPr lang="ru-RU" sz="1200" u="none" strike="noStrike" dirty="0">
                          <a:effectLst/>
                        </a:rPr>
                        <a:t> для новорожденных и детей раннего </a:t>
                      </a:r>
                      <a:r>
                        <a:rPr lang="ru-RU" sz="1200" u="none" strike="noStrike" dirty="0" smtClean="0">
                          <a:effectLst/>
                        </a:rPr>
                        <a:t>возраста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1.3.1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реанимобилей повышенной проходимости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1.4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098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6172445" y="-1298576"/>
            <a:ext cx="492492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E06F064-A0AC-4461-94A1-9B8694854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04" y="128743"/>
            <a:ext cx="9655277" cy="864982"/>
          </a:xfrm>
        </p:spPr>
        <p:txBody>
          <a:bodyPr anchor="ctr" anchorCtr="0">
            <a:normAutofit/>
          </a:bodyPr>
          <a:lstStyle/>
          <a:p>
            <a:r>
              <a:rPr lang="ru-RU" sz="1600" dirty="0" smtClean="0"/>
              <a:t>РАЗДЕЛ I</a:t>
            </a:r>
            <a:r>
              <a:rPr lang="en-US" sz="1600" dirty="0" smtClean="0"/>
              <a:t>II</a:t>
            </a:r>
            <a:r>
              <a:rPr lang="ru-RU" sz="1600" dirty="0" smtClean="0"/>
              <a:t>. ДЕЯТЕЛЬНОСТЬ МЕДИЦИНСКОЙ ОРГАНИЗАЦИИ </a:t>
            </a:r>
            <a:br>
              <a:rPr lang="ru-RU" sz="1600" dirty="0" smtClean="0"/>
            </a:br>
            <a:r>
              <a:rPr lang="ru-RU" sz="1600" dirty="0" smtClean="0"/>
              <a:t>ПО ОКАЗАНИЮ медицинской ПОМОЩИ В СТАЦИОНАРНЫХ УСЛОВИЯХ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64165" y="34150"/>
            <a:ext cx="4427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Сведения о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медицинской организации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»</a:t>
            </a:r>
          </a:p>
        </p:txBody>
      </p:sp>
      <p:sp>
        <p:nvSpPr>
          <p:cNvPr id="16" name="object 7"/>
          <p:cNvSpPr/>
          <p:nvPr/>
        </p:nvSpPr>
        <p:spPr>
          <a:xfrm>
            <a:off x="9086398" y="310786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2" name="Прямоугольник 1"/>
          <p:cNvSpPr/>
          <p:nvPr/>
        </p:nvSpPr>
        <p:spPr>
          <a:xfrm>
            <a:off x="823529" y="981186"/>
            <a:ext cx="9003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 (5453)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Код по ОКЕИ: единиц-642</a:t>
            </a:r>
          </a:p>
          <a:p>
            <a:pPr algn="ctr" defTabSz="1007943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132"/>
          <p:cNvSpPr>
            <a:spLocks noChangeArrowheads="1"/>
          </p:cNvSpPr>
          <p:nvPr/>
        </p:nvSpPr>
        <p:spPr bwMode="auto">
          <a:xfrm>
            <a:off x="426215" y="1596489"/>
            <a:ext cx="978983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Число станций(отделений) скорой медицинской помощи, оснащенных автоматизированной системой управления приема и обработки </a:t>
            </a: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вызовов 1 ______ 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19771" y="3292113"/>
            <a:ext cx="4389602" cy="1126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При 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сдаче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отчета 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следует указать название программы автоматизированной системы управления приема и обработки вызовов скорой медицинской помощи, установленной на станциях (отделениях) скорой медицинской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помощи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11" name="Рисунок 10" descr="http://st2.depositphotos.com/5266903/9658/v/950/depositphotos_96580930-stock-illustration-ambulance-call-center-circled-icon.jpg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659" y="2932548"/>
            <a:ext cx="3317547" cy="29720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34555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6172445" y="-1298576"/>
            <a:ext cx="492492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028179"/>
              </p:ext>
            </p:extLst>
          </p:nvPr>
        </p:nvGraphicFramePr>
        <p:xfrm>
          <a:off x="273269" y="2659116"/>
          <a:ext cx="9080938" cy="31565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4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02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17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43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131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23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390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1562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Наименование</a:t>
                      </a: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11760" marR="102235" indent="0" algn="ctr">
                        <a:lnSpc>
                          <a:spcPct val="100000"/>
                        </a:lnSpc>
                      </a:pPr>
                      <a:r>
                        <a:rPr lang="ru-RU"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№</a:t>
                      </a: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 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стр</a:t>
                      </a:r>
                      <a:r>
                        <a:rPr sz="900" b="1" spc="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о</a:t>
                      </a: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к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900" b="1" spc="-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Всего</a:t>
                      </a: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905" indent="0" algn="ctr">
                        <a:lnSpc>
                          <a:spcPct val="100000"/>
                        </a:lnSpc>
                      </a:pPr>
                      <a:r>
                        <a:rPr sz="900" b="1" spc="-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из</a:t>
                      </a: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них (из гр.</a:t>
                      </a:r>
                      <a:r>
                        <a:rPr sz="900" b="1" spc="-5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3):</a:t>
                      </a: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С</a:t>
                      </a:r>
                      <a:r>
                        <a:rPr sz="900" b="1" spc="-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ельских</a:t>
                      </a:r>
                      <a:r>
                        <a:rPr lang="en-US"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ru-RU"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ж</a:t>
                      </a:r>
                      <a:r>
                        <a:rPr sz="900" b="1" spc="-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ителей</a:t>
                      </a: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540" indent="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направлено</a:t>
                      </a:r>
                      <a:r>
                        <a:rPr sz="900" b="1" spc="-6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на:</a:t>
                      </a: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61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80390" marR="156210" indent="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900" b="1" spc="-5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п</a:t>
                      </a:r>
                      <a:r>
                        <a:rPr sz="900" b="1" spc="-5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атолого</a:t>
                      </a:r>
                      <a:r>
                        <a:rPr lang="ru-RU"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-</a:t>
                      </a:r>
                      <a:r>
                        <a:rPr sz="900" b="1" spc="-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анатомическое</a:t>
                      </a: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 вскрытие</a:t>
                      </a: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58800" marR="231775" indent="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с</a:t>
                      </a:r>
                      <a:r>
                        <a:rPr sz="900" b="1" spc="-2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у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де</a:t>
                      </a: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бн</a:t>
                      </a:r>
                      <a:r>
                        <a:rPr sz="900" b="1" spc="1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о</a:t>
                      </a:r>
                      <a:r>
                        <a:rPr sz="900" b="1" spc="-1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-</a:t>
                      </a:r>
                      <a:r>
                        <a:rPr sz="900" b="1" spc="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м</a:t>
                      </a:r>
                      <a:r>
                        <a:rPr sz="900" b="1" spc="1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е</a:t>
                      </a:r>
                      <a:r>
                        <a:rPr sz="900" b="1" spc="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ди</a:t>
                      </a: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ц</a:t>
                      </a:r>
                      <a:r>
                        <a:rPr sz="900" b="1" spc="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ин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с</a:t>
                      </a:r>
                      <a:r>
                        <a:rPr sz="900" b="1" spc="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к</a:t>
                      </a:r>
                      <a:r>
                        <a:rPr sz="900" b="1" spc="-1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у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ю  </a:t>
                      </a: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экспертизу</a:t>
                      </a: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11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sz="900" b="1" spc="-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всего</a:t>
                      </a: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240" marR="131445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b="1" spc="-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из</a:t>
                      </a: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b="1" spc="-1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них</a:t>
                      </a:r>
                      <a:r>
                        <a:rPr sz="900" b="1" spc="-1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</a:t>
                      </a:r>
                      <a:r>
                        <a:rPr sz="900" b="1" spc="-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из</a:t>
                      </a:r>
                      <a:r>
                        <a:rPr lang="ru-RU"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гр5):  </a:t>
                      </a:r>
                      <a:r>
                        <a:rPr sz="900" b="1" spc="-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число</a:t>
                      </a:r>
                      <a:r>
                        <a:rPr sz="900" b="1" spc="-8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b="1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рас</a:t>
                      </a:r>
                      <a:r>
                        <a:rPr sz="900" b="1" spc="-1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хождений</a:t>
                      </a:r>
                      <a:r>
                        <a:rPr sz="900" b="1" spc="-1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 </a:t>
                      </a: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диагнозов</a:t>
                      </a: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indent="0" algn="ctr">
                        <a:lnSpc>
                          <a:spcPct val="100000"/>
                        </a:lnSpc>
                      </a:pPr>
                      <a:r>
                        <a:rPr sz="900" b="1" spc="-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всего</a:t>
                      </a: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240" marR="13208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b="1" spc="-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из</a:t>
                      </a: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b="1" spc="-1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них</a:t>
                      </a:r>
                      <a:r>
                        <a:rPr sz="900" b="1" spc="-1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</a:t>
                      </a:r>
                      <a:r>
                        <a:rPr sz="900" b="1" spc="-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из</a:t>
                      </a:r>
                      <a:r>
                        <a:rPr lang="ru-RU"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гр7): </a:t>
                      </a:r>
                      <a:r>
                        <a:rPr sz="900" b="1" spc="-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число</a:t>
                      </a:r>
                      <a:r>
                        <a:rPr sz="900" b="1" spc="-8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b="1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рас</a:t>
                      </a:r>
                      <a:r>
                        <a:rPr sz="900" b="1" spc="-1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хождений</a:t>
                      </a:r>
                      <a:r>
                        <a:rPr sz="900" b="1" spc="-1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 </a:t>
                      </a: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диагнозов</a:t>
                      </a: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4099"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</a:pP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15"/>
                        </a:lnSpc>
                      </a:pP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15"/>
                        </a:lnSpc>
                      </a:pP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15"/>
                        </a:lnSpc>
                      </a:pP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</a:pP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</a:pP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0414">
                <a:tc>
                  <a:txBody>
                    <a:bodyPr/>
                    <a:lstStyle/>
                    <a:p>
                      <a:pPr marL="9525" indent="0">
                        <a:lnSpc>
                          <a:spcPts val="1245"/>
                        </a:lnSpc>
                        <a:tabLst/>
                      </a:pPr>
                      <a:r>
                        <a:rPr sz="9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Пациенты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умершие на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дому,</a:t>
                      </a:r>
                      <a:r>
                        <a:rPr sz="900" spc="-8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всего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7200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rgbClr val="FF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0414">
                <a:tc>
                  <a:txBody>
                    <a:bodyPr/>
                    <a:lstStyle/>
                    <a:p>
                      <a:pPr marL="9525" indent="0">
                        <a:lnSpc>
                          <a:spcPts val="1245"/>
                        </a:lnSpc>
                        <a:tabLst/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в том числе: </a:t>
                      </a:r>
                      <a:r>
                        <a:rPr sz="900" spc="16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дети</a:t>
                      </a:r>
                    </a:p>
                  </a:txBody>
                  <a:tcPr marL="7200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rgbClr val="FF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414">
                <a:tc>
                  <a:txBody>
                    <a:bodyPr/>
                    <a:lstStyle/>
                    <a:p>
                      <a:pPr marL="9525" indent="0">
                        <a:lnSpc>
                          <a:spcPts val="1245"/>
                        </a:lnSpc>
                        <a:tabLst/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из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них: 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в возрасте до 1</a:t>
                      </a:r>
                      <a:r>
                        <a:rPr sz="900" spc="-8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года</a:t>
                      </a:r>
                    </a:p>
                  </a:txBody>
                  <a:tcPr marL="7200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rgbClr val="FF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0414">
                <a:tc>
                  <a:txBody>
                    <a:bodyPr/>
                    <a:lstStyle/>
                    <a:p>
                      <a:pPr marR="241300" algn="l">
                        <a:lnSpc>
                          <a:spcPts val="1245"/>
                        </a:lnSpc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трудоспособного</a:t>
                      </a:r>
                      <a:r>
                        <a:rPr sz="900" spc="-11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возраста*</a:t>
                      </a:r>
                    </a:p>
                  </a:txBody>
                  <a:tcPr marL="7200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rgbClr val="FF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0839">
                <a:tc>
                  <a:txBody>
                    <a:bodyPr/>
                    <a:lstStyle/>
                    <a:p>
                      <a:pPr marL="9525" indent="0">
                        <a:lnSpc>
                          <a:spcPts val="1245"/>
                        </a:lnSpc>
                        <a:tabLst/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старше</a:t>
                      </a:r>
                      <a:r>
                        <a:rPr sz="900" spc="-9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трудоспособного</a:t>
                      </a:r>
                    </a:p>
                    <a:p>
                      <a:pPr marL="9525" indent="0" algn="l">
                        <a:lnSpc>
                          <a:spcPct val="100000"/>
                        </a:lnSpc>
                        <a:tabLst/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возраста**</a:t>
                      </a:r>
                    </a:p>
                  </a:txBody>
                  <a:tcPr marL="7200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rgbClr val="FF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1672">
                <a:tc>
                  <a:txBody>
                    <a:bodyPr/>
                    <a:lstStyle/>
                    <a:p>
                      <a:pPr marL="9525" indent="0">
                        <a:lnSpc>
                          <a:spcPts val="1245"/>
                        </a:lnSpc>
                        <a:tabLst/>
                      </a:pP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Из 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числа умерших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на</a:t>
                      </a:r>
                      <a:r>
                        <a:rPr sz="900" spc="-8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дому: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9525" marR="400050" indent="0">
                        <a:lnSpc>
                          <a:spcPct val="100000"/>
                        </a:lnSpc>
                        <a:tabLst/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пациенты трудоспособного возраста* 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умерли от: 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острых</a:t>
                      </a:r>
                      <a:r>
                        <a:rPr sz="900" spc="-6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цереброваскулярных</a:t>
                      </a:r>
                    </a:p>
                    <a:p>
                      <a:pPr marL="9525" indent="0">
                        <a:lnSpc>
                          <a:spcPct val="100000"/>
                        </a:lnSpc>
                        <a:tabLst/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заболеваний</a:t>
                      </a:r>
                      <a:r>
                        <a:rPr sz="900" spc="-10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(I60-I64)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7200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4335">
                <a:tc>
                  <a:txBody>
                    <a:bodyPr/>
                    <a:lstStyle/>
                    <a:p>
                      <a:pPr marR="156210" algn="l">
                        <a:lnSpc>
                          <a:spcPts val="1250"/>
                        </a:lnSpc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острого инфаркта миокарда</a:t>
                      </a:r>
                      <a:r>
                        <a:rPr sz="900" spc="-13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(I21)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72000" marR="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28529" y="2222242"/>
            <a:ext cx="3349789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2402)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Коды </a:t>
            </a:r>
            <a:r>
              <a:rPr lang="ru-RU" sz="1400" dirty="0">
                <a:latin typeface="Century Gothic" charset="0"/>
                <a:ea typeface="Century Gothic" charset="0"/>
                <a:cs typeface="Century Gothic" charset="0"/>
              </a:rPr>
              <a:t>по ОКЕИ: единица – 792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5163" y="6151136"/>
            <a:ext cx="9361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* мужчины от 18 до 59 лет включительно,  женщины от 18 до 54 лет включительно</a:t>
            </a:r>
            <a:r>
              <a:rPr lang="ru-RU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r>
              <a:rPr lang="ru-RU" sz="1200" b="1" dirty="0">
                <a:latin typeface="Century Gothic" charset="0"/>
                <a:ea typeface="Century Gothic" charset="0"/>
                <a:cs typeface="Century Gothic" charset="0"/>
              </a:rPr>
              <a:t>** </a:t>
            </a:r>
            <a:r>
              <a:rPr lang="ru-RU" sz="1200" spc="-5" dirty="0">
                <a:latin typeface="Century Gothic" charset="0"/>
                <a:ea typeface="Century Gothic" charset="0"/>
                <a:cs typeface="Century Gothic" charset="0"/>
              </a:rPr>
              <a:t>мужчины </a:t>
            </a:r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60 лет и старше,  женщины 55 лет и</a:t>
            </a:r>
            <a:r>
              <a:rPr lang="ru-RU" sz="1200" spc="-133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старше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E06F064-A0AC-4461-94A1-9B8694854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04" y="128743"/>
            <a:ext cx="9655277" cy="864982"/>
          </a:xfrm>
        </p:spPr>
        <p:txBody>
          <a:bodyPr anchor="ctr" anchorCtr="0">
            <a:normAutofit/>
          </a:bodyPr>
          <a:lstStyle/>
          <a:p>
            <a:r>
              <a:rPr lang="ru-RU" sz="1600" dirty="0" smtClean="0"/>
              <a:t>РАЗДЕЛ I</a:t>
            </a:r>
            <a:r>
              <a:rPr lang="en-US" sz="1600" dirty="0" smtClean="0"/>
              <a:t>II</a:t>
            </a:r>
            <a:r>
              <a:rPr lang="ru-RU" sz="1600" dirty="0" smtClean="0"/>
              <a:t>. ДЕЯТЕЛЬНОСТЬ МЕДИЦИНСКОЙ ОРГАНИЗАЦИИ </a:t>
            </a:r>
            <a:br>
              <a:rPr lang="ru-RU" sz="1600" dirty="0" smtClean="0"/>
            </a:br>
            <a:r>
              <a:rPr lang="ru-RU" sz="1600" dirty="0" smtClean="0"/>
              <a:t>ПО ОКАЗАНИЮ медицинской ПОМОЩИ В амбулаторных УСЛОВИЯХ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64165" y="34150"/>
            <a:ext cx="4427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Сведения о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медицинской организации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»</a:t>
            </a:r>
          </a:p>
        </p:txBody>
      </p:sp>
      <p:sp>
        <p:nvSpPr>
          <p:cNvPr id="16" name="object 7"/>
          <p:cNvSpPr/>
          <p:nvPr/>
        </p:nvSpPr>
        <p:spPr>
          <a:xfrm>
            <a:off x="9086398" y="339324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2" name="Прямоугольник 1"/>
          <p:cNvSpPr/>
          <p:nvPr/>
        </p:nvSpPr>
        <p:spPr>
          <a:xfrm>
            <a:off x="665163" y="1274795"/>
            <a:ext cx="905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В отчете за 2017 г.  исключена, но сведения есть в таблице 5503, </a:t>
            </a:r>
            <a:r>
              <a:rPr lang="ru-RU" b="1" dirty="0" err="1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гр</a:t>
            </a:r>
            <a:r>
              <a:rPr lang="ru-RU" b="1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9 </a:t>
            </a:r>
            <a:r>
              <a:rPr lang="ru-RU" b="1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в части, </a:t>
            </a:r>
            <a:r>
              <a:rPr lang="ru-RU" b="1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касающиеся деятельности ПАО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66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992759"/>
              </p:ext>
            </p:extLst>
          </p:nvPr>
        </p:nvGraphicFramePr>
        <p:xfrm>
          <a:off x="507509" y="2004501"/>
          <a:ext cx="9361486" cy="3609215"/>
        </p:xfrm>
        <a:graphic>
          <a:graphicData uri="http://schemas.openxmlformats.org/drawingml/2006/table">
            <a:tbl>
              <a:tblPr/>
              <a:tblGrid>
                <a:gridCol w="46386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27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25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25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25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25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491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Наименование </a:t>
                      </a:r>
                    </a:p>
                  </a:txBody>
                  <a:tcPr marL="52411" marR="524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строки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Количество единиц оборудования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Всего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в том числе со сроком эксплуатации: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1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до 5 лет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от 5 до 10 лет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более 10 лет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3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</a:t>
                      </a:r>
                    </a:p>
                  </a:txBody>
                  <a:tcPr marL="52411" marR="524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Станции для макроскопического исследования и вырезки</a:t>
                      </a:r>
                    </a:p>
                  </a:txBody>
                  <a:tcPr marL="52411" marR="524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01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Автоматы для проводки карусельного типа</a:t>
                      </a:r>
                    </a:p>
                  </a:txBody>
                  <a:tcPr marL="52411" marR="524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02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Автоматы для проводки процессорного типа</a:t>
                      </a:r>
                    </a:p>
                  </a:txBody>
                  <a:tcPr marL="52411" marR="524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03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Станции для заливки парафиновых блоков</a:t>
                      </a:r>
                    </a:p>
                  </a:txBody>
                  <a:tcPr marL="52411" marR="524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04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Микротомы санные</a:t>
                      </a:r>
                    </a:p>
                  </a:txBody>
                  <a:tcPr marL="52411" marR="524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05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Микротомы ротационные механические</a:t>
                      </a:r>
                    </a:p>
                  </a:txBody>
                  <a:tcPr marL="52411" marR="524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06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Микротомы ротационные моторизованные</a:t>
                      </a:r>
                    </a:p>
                  </a:txBody>
                  <a:tcPr marL="52411" marR="524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07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4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Ультрамикротомы</a:t>
                      </a:r>
                    </a:p>
                  </a:txBody>
                  <a:tcPr marL="52411" marR="524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08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Автоматы для окраски микропрепаратов</a:t>
                      </a:r>
                    </a:p>
                  </a:txBody>
                  <a:tcPr marL="52411" marR="524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09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Иммуногистостейнеры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10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Автоматы для заключения микропрепаратов</a:t>
                      </a:r>
                    </a:p>
                  </a:txBody>
                  <a:tcPr marL="52411" marR="524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11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Микроскопы световые бинокулярные рабочие</a:t>
                      </a:r>
                    </a:p>
                  </a:txBody>
                  <a:tcPr marL="52411" marR="524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12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Микроскопы световые бинокулярные универсальные</a:t>
                      </a:r>
                    </a:p>
                  </a:txBody>
                  <a:tcPr marL="52411" marR="524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13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Микроскопы электронные</a:t>
                      </a:r>
                    </a:p>
                  </a:txBody>
                  <a:tcPr marL="52411" marR="524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14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43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Оборудование для поляризационной микроскопии</a:t>
                      </a:r>
                    </a:p>
                  </a:txBody>
                  <a:tcPr marL="52411" marR="524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15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Оборудование для цифровой микроскопии</a:t>
                      </a:r>
                    </a:p>
                  </a:txBody>
                  <a:tcPr marL="52411" marR="524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16</a:t>
                      </a: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2411" marR="524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0DA31C-D111-42A9-A7E6-91BD5C79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787" y="849600"/>
            <a:ext cx="7538400" cy="864982"/>
          </a:xfrm>
        </p:spPr>
        <p:txBody>
          <a:bodyPr>
            <a:normAutofit/>
          </a:bodyPr>
          <a:lstStyle/>
          <a:p>
            <a:r>
              <a:rPr lang="ru-RU" sz="1600" dirty="0"/>
              <a:t>18. Оснащение основным технологическим оборудованием </a:t>
            </a:r>
            <a:br>
              <a:rPr lang="ru-RU" sz="1600" dirty="0"/>
            </a:br>
            <a:r>
              <a:rPr lang="ru-RU" sz="1600" dirty="0"/>
              <a:t>патолого-анатомического бюро (отделения)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2B065A5-F74D-460C-A2BC-51CAB0AA270F}"/>
              </a:ext>
            </a:extLst>
          </p:cNvPr>
          <p:cNvSpPr/>
          <p:nvPr/>
        </p:nvSpPr>
        <p:spPr>
          <a:xfrm>
            <a:off x="507508" y="6070051"/>
            <a:ext cx="936148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ru-RU" sz="1200" b="1" dirty="0" smtClean="0">
                <a:latin typeface="Century Gothic" charset="0"/>
                <a:ea typeface="Century Gothic" charset="0"/>
                <a:cs typeface="Century Gothic" charset="0"/>
              </a:rPr>
              <a:t>5461) </a:t>
            </a:r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Коды по ОКЕИ: единица – </a:t>
            </a:r>
            <a:r>
              <a:rPr lang="ru-RU" sz="1200" dirty="0" smtClean="0">
                <a:latin typeface="Century Gothic" charset="0"/>
                <a:ea typeface="Century Gothic" charset="0"/>
                <a:cs typeface="Century Gothic" charset="0"/>
              </a:rPr>
              <a:t>642</a:t>
            </a:r>
            <a:endParaRPr lang="ru-RU" sz="12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ru-RU" sz="1200" dirty="0" smtClean="0">
                <a:latin typeface="Century Gothic" charset="0"/>
                <a:ea typeface="Century Gothic" charset="0"/>
                <a:cs typeface="Century Gothic" charset="0"/>
              </a:rPr>
              <a:t>Наличие </a:t>
            </a:r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лабораторной информационной </a:t>
            </a:r>
            <a:r>
              <a:rPr lang="ru-RU" sz="1200" dirty="0" smtClean="0">
                <a:latin typeface="Century Gothic" charset="0"/>
                <a:ea typeface="Century Gothic" charset="0"/>
                <a:cs typeface="Century Gothic" charset="0"/>
              </a:rPr>
              <a:t>системы		(</a:t>
            </a:r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да – 1, нет – 0) 1 _______, </a:t>
            </a:r>
            <a:endParaRPr lang="ru-RU" sz="1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ru-RU" sz="1200" dirty="0" smtClean="0">
                <a:latin typeface="Century Gothic" charset="0"/>
                <a:ea typeface="Century Gothic" charset="0"/>
                <a:cs typeface="Century Gothic" charset="0"/>
              </a:rPr>
              <a:t>Лабораторная </a:t>
            </a:r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информационная система </a:t>
            </a:r>
            <a:r>
              <a:rPr lang="ru-RU" sz="1200" dirty="0" smtClean="0">
                <a:latin typeface="Century Gothic" charset="0"/>
                <a:ea typeface="Century Gothic" charset="0"/>
                <a:cs typeface="Century Gothic" charset="0"/>
              </a:rPr>
              <a:t>лицензионная	(</a:t>
            </a:r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да – 1, нет – 0) 2 _______.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508" y="1616408"/>
            <a:ext cx="9361487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(5460)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Коды </a:t>
            </a:r>
            <a:r>
              <a:rPr lang="ru-RU" sz="1400" dirty="0">
                <a:latin typeface="Century Gothic" charset="0"/>
                <a:ea typeface="Century Gothic" charset="0"/>
                <a:cs typeface="Century Gothic" charset="0"/>
              </a:rPr>
              <a:t>по ОКЕИ: единица –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642</a:t>
            </a:r>
            <a:endParaRPr lang="ru-RU" sz="1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23201" y="31531"/>
            <a:ext cx="32686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9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5E06F064-A0AC-4461-94A1-9B869485452B}"/>
              </a:ext>
            </a:extLst>
          </p:cNvPr>
          <p:cNvSpPr txBox="1">
            <a:spLocks/>
          </p:cNvSpPr>
          <p:nvPr/>
        </p:nvSpPr>
        <p:spPr>
          <a:xfrm>
            <a:off x="189186" y="152382"/>
            <a:ext cx="9126537" cy="86498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sz="1600" dirty="0" smtClean="0"/>
              <a:t>РАЗДЕЛ IV. ДЕЯТЕЛЬНОСТЬ МЕДИЦИНСКОЙ ОРГАНИЗАЦИИ </a:t>
            </a:r>
            <a:br>
              <a:rPr lang="ru-RU" sz="1600" dirty="0" smtClean="0"/>
            </a:br>
            <a:r>
              <a:rPr lang="ru-RU" sz="1600" dirty="0" smtClean="0"/>
              <a:t>ПО ОКАЗАНИЮ МЕДИЦИНСКОЙ ПОМОЩИ В СТАЦИОНАРНЫХ УСЛОВИЯХ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0DA31C-D111-42A9-A7E6-91BD5C79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758" y="89320"/>
            <a:ext cx="7538400" cy="864982"/>
          </a:xfrm>
        </p:spPr>
        <p:txBody>
          <a:bodyPr>
            <a:normAutofit/>
          </a:bodyPr>
          <a:lstStyle/>
          <a:p>
            <a:r>
              <a:rPr lang="ru-RU" sz="1600" dirty="0"/>
              <a:t>Заполнение сведений о работе скорой медицинской помощи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3201" y="21021"/>
            <a:ext cx="32686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9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3" name="Прямоугольник 2"/>
          <p:cNvSpPr/>
          <p:nvPr/>
        </p:nvSpPr>
        <p:spPr>
          <a:xfrm>
            <a:off x="483476" y="978030"/>
            <a:ext cx="8041997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latin typeface="Century Gothic" pitchFamily="34" charset="0"/>
                <a:cs typeface="Times New Roman" pitchFamily="18" charset="0"/>
              </a:rPr>
              <a:t>Федеральный закон № 323-ФЗ от 21 ноября 2011 г. «Об основах охраны здоровья граждан в </a:t>
            </a:r>
            <a:r>
              <a:rPr lang="ru-RU" sz="1200" b="1" dirty="0" smtClean="0">
                <a:latin typeface="Century Gothic" pitchFamily="34" charset="0"/>
                <a:cs typeface="Times New Roman" pitchFamily="18" charset="0"/>
              </a:rPr>
              <a:t>РФ»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9268" y="1269286"/>
            <a:ext cx="9322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1200" b="1" i="1" dirty="0">
                <a:solidFill>
                  <a:schemeClr val="tx2"/>
                </a:solidFill>
                <a:latin typeface="Century Gothic" pitchFamily="34" charset="0"/>
                <a:cs typeface="Times New Roman" pitchFamily="18" charset="0"/>
              </a:rPr>
              <a:t>Статья 32. Медицинская помощь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    3. Медицинская помощь может оказываться в следующих условиях: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1) </a:t>
            </a:r>
            <a:r>
              <a:rPr lang="ru-RU" sz="1200" b="1" dirty="0">
                <a:solidFill>
                  <a:srgbClr val="990033"/>
                </a:solidFill>
                <a:latin typeface="Century Gothic" pitchFamily="34" charset="0"/>
                <a:cs typeface="Times New Roman" pitchFamily="18" charset="0"/>
              </a:rPr>
              <a:t>вне медицинской организации</a:t>
            </a:r>
            <a:r>
              <a:rPr lang="ru-RU" sz="12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(по месту вызова бригады скорой, в том числе скорой специализированной, медицинской помощи, а также в транспортном средстве при медицинской эвакуации);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2) амбулаторно (в условиях, не предусматривающих круглосуточного медицинского наблюдения и лечения), в том числе на дому при вызове медицинского работника;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3) в дневном стационаре (в условиях, предусматривающих медицинское наблюдение и лечение в дневное время, но не требующих круглосуточного медицинского наблюдения и лечения);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4) стационарно (в условиях, обеспечивающих круглосуточное медицинское наблюдение и лечение)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476" y="3023612"/>
            <a:ext cx="950846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latin typeface="Century Gothic" pitchFamily="34" charset="0"/>
                <a:cs typeface="Times New Roman" pitchFamily="18" charset="0"/>
              </a:rPr>
              <a:t>Приказ Министерства здравоохранения Российской  Федерации № 388н от 20 июня 2013  г</a:t>
            </a:r>
            <a:r>
              <a:rPr lang="ru-RU" sz="1200" b="1" dirty="0" smtClean="0">
                <a:latin typeface="Century Gothic" pitchFamily="34" charset="0"/>
                <a:cs typeface="Times New Roman" pitchFamily="18" charset="0"/>
              </a:rPr>
              <a:t>. «</a:t>
            </a:r>
            <a:r>
              <a:rPr lang="ru-RU" sz="1200" b="1" dirty="0">
                <a:latin typeface="Century Gothic" pitchFamily="34" charset="0"/>
                <a:cs typeface="Times New Roman" pitchFamily="18" charset="0"/>
              </a:rPr>
              <a:t>Об утверждении порядка оказания скорой, в том числе скорой специализированной, медицинской помощи» (в редакции приказа Министерства здравоохранения Российской Федерации № 33н от 22 января 2016 г.)</a:t>
            </a:r>
            <a:endParaRPr lang="en-US" sz="12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9268" y="3859130"/>
            <a:ext cx="93226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Скорая, в том числе скорая специализированная, медицинская помощь</a:t>
            </a: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оказывается при заболеваниях, несчастных случаях, травмах, отравлениях и других состояниях, требующих срочного медицинского вмешательства вне медицинской организации, в амбулаторных и стационарных условиях.</a:t>
            </a:r>
          </a:p>
          <a:p>
            <a:pPr algn="just">
              <a:lnSpc>
                <a:spcPct val="80000"/>
              </a:lnSpc>
            </a:pPr>
            <a:endParaRPr lang="ru-RU" sz="1200" dirty="0">
              <a:latin typeface="Century Gothic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Скорая медицинская помощь осуществляется на основе стандартов медицинской помощи и с учетом клинических рекомендаций (протоколов лечения).</a:t>
            </a:r>
          </a:p>
          <a:p>
            <a:pPr algn="just">
              <a:lnSpc>
                <a:spcPct val="80000"/>
              </a:lnSpc>
            </a:pPr>
            <a:endParaRPr lang="ru-RU" sz="1200" dirty="0">
              <a:latin typeface="Century Gothic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Вне медицинской организации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осуществляется медицинскими работниками выездных бригад скорой медицинской помощи по месту вызова бригады, а также в транспортном средстве при медицинской эвакуации.</a:t>
            </a:r>
          </a:p>
          <a:p>
            <a:pPr algn="just">
              <a:lnSpc>
                <a:spcPct val="80000"/>
              </a:lnSpc>
            </a:pPr>
            <a:endParaRPr lang="ru-RU" sz="1200" dirty="0">
              <a:latin typeface="Century Gothic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В амбулаторных условиях оказывается скорая, в том числе скорая специализированная, медицинская помощь пациентам, которым не требуется круглосуточного медицинского наблюдения и лечения.</a:t>
            </a:r>
          </a:p>
          <a:p>
            <a:pPr algn="just">
              <a:lnSpc>
                <a:spcPct val="80000"/>
              </a:lnSpc>
            </a:pPr>
            <a:endParaRPr lang="ru-RU" sz="1200" dirty="0">
              <a:latin typeface="Century Gothic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В стационарных условиях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скорая, в том числе скорая специализированная, медицинская помощь осуществляется медицинскими работниками стационарного отделения скорой медицинской помощи. При поступлении пациента в медицинскую организацию для оказания скорой медицинской помощи в стационарных условиях в стационарном отделении скорой медицинской помощи осуществляется уточнение диагноза, диагностика, динамическое наблюдение и проведение лечебно-диагностических мероприятий на койках скорой медицинской помощи суточного пребывания и, при наличии медицинских показаний, краткосрочное лечение длительностью не более 3 суток</a:t>
            </a: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.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34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0DA31C-D111-42A9-A7E6-91BD5C79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66" y="107722"/>
            <a:ext cx="7538400" cy="864982"/>
          </a:xfrm>
        </p:spPr>
        <p:txBody>
          <a:bodyPr>
            <a:normAutofit/>
          </a:bodyPr>
          <a:lstStyle/>
          <a:p>
            <a:r>
              <a:rPr lang="ru-RU" sz="1600" dirty="0"/>
              <a:t>18. Оснащение основным технологическим оборудованием </a:t>
            </a:r>
            <a:br>
              <a:rPr lang="ru-RU" sz="1600" dirty="0"/>
            </a:br>
            <a:r>
              <a:rPr lang="ru-RU" sz="1600" dirty="0"/>
              <a:t>патолого-анатомического бюро (отделения)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3201" y="21021"/>
            <a:ext cx="32686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9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72359" y="2188068"/>
            <a:ext cx="874460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Значения графы 3 должны быть равны сумме значений граф 4-6 по всем строкам.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В строку 12 «Микроскопы световые бинокулярные рабочие» включаются сведения о   наличии бинокулярных микроскопов, в заводской комплектации которых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не предусмотрены дополнительные исследовательские функции.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В строку 13 «Микроскопы световые бинокулярные универсальные» включаются сведения о наличии бинокулярных микроскопов, в заводской комплектации которых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предусмотрены дополнительные исследовательские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функции (исследование в поляризованном свете, флуоресцентная микроскопия,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эпиосвещение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, цифровая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фотофиксация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видеофиксация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и другие).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В строку 15 «Оборудование для поляризационной микроскопии» включаются сведения о наличии приставок (приспособлений) для исследований в поляризованном свете,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не входящих в заводскую комплектацию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имеющихся рабочих микроскопов.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В строку 16 «Оборудование для цифровой микроскопии» включаются сведения о наличии приставок (приспособлений) для цифровой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фотофиксации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изображений микроскопов, не входящих в заводскую комплектацию имеющихся рабочих микроскопов.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F2B21A0-752F-4F6A-BD03-29D975D435B0}"/>
              </a:ext>
            </a:extLst>
          </p:cNvPr>
          <p:cNvSpPr/>
          <p:nvPr/>
        </p:nvSpPr>
        <p:spPr>
          <a:xfrm>
            <a:off x="537068" y="1215838"/>
            <a:ext cx="2531953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latin typeface="Century Gothic" charset="0"/>
                <a:ea typeface="Century Gothic" charset="0"/>
                <a:cs typeface="Century Gothic" charset="0"/>
              </a:rPr>
              <a:t>Таблица (</a:t>
            </a:r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5460)</a:t>
            </a:r>
          </a:p>
          <a:p>
            <a:pPr lvl="0"/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Инструкция </a:t>
            </a:r>
            <a:r>
              <a:rPr lang="ru-RU" sz="1100" b="1" dirty="0">
                <a:latin typeface="Century Gothic" charset="0"/>
                <a:ea typeface="Century Gothic" charset="0"/>
                <a:cs typeface="Century Gothic" charset="0"/>
              </a:rPr>
              <a:t>к заполнению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140395"/>
              </p:ext>
            </p:extLst>
          </p:nvPr>
        </p:nvGraphicFramePr>
        <p:xfrm>
          <a:off x="605488" y="2191299"/>
          <a:ext cx="9361486" cy="3929715"/>
        </p:xfrm>
        <a:graphic>
          <a:graphicData uri="http://schemas.openxmlformats.org/drawingml/2006/table">
            <a:tbl>
              <a:tblPr/>
              <a:tblGrid>
                <a:gridCol w="3840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2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2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39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39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39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39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397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5598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11717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Наименование показателя</a:t>
                      </a:r>
                    </a:p>
                  </a:txBody>
                  <a:tcPr marL="49316" marR="49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№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строки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Прижизненные патолого-анатомические исследования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биопсийного и операционного материала 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Всего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в том числе (из гр. 3) по категориям сложности: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в том числе 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/>
                      </a:r>
                      <a:br>
                        <a:rPr lang="en-US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</a:b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(из гр. 3) по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прикрепленным медицинским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организациям 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II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III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IV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V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585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</a:t>
                      </a:r>
                    </a:p>
                  </a:txBody>
                  <a:tcPr marL="49316" marR="49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7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8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9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1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Число пациентов, которым выполнены прижизненные патолого-анатомические исследования</a:t>
                      </a:r>
                    </a:p>
                  </a:txBody>
                  <a:tcPr marL="49316" marR="49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5858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из них (из стр. 1) повторные</a:t>
                      </a:r>
                    </a:p>
                  </a:txBody>
                  <a:tcPr marL="49316" marR="49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62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Число случаев прижизненных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патолого-анатомических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исследований</a:t>
                      </a:r>
                    </a:p>
                  </a:txBody>
                  <a:tcPr marL="49316" marR="49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62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Число объектов биопсийного и операционного материала, включая последы </a:t>
                      </a:r>
                    </a:p>
                  </a:txBody>
                  <a:tcPr marL="49316" marR="49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15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Число дополнительных окрасок, постановок реакций, определений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из стр. 4)</a:t>
                      </a:r>
                    </a:p>
                  </a:txBody>
                  <a:tcPr marL="49316" marR="49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73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Число пациентов, которым выполнены прижизненные цитологические исследования</a:t>
                      </a:r>
                    </a:p>
                  </a:txBody>
                  <a:tcPr marL="49316" marR="49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5858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из них (из стр. 6) повторные</a:t>
                      </a:r>
                    </a:p>
                  </a:txBody>
                  <a:tcPr marL="49316" marR="49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7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585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Число случаев прижизненных цитологических исследований</a:t>
                      </a:r>
                    </a:p>
                  </a:txBody>
                  <a:tcPr marL="49316" marR="49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8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585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Число объектов прижизненных цитологических исследований</a:t>
                      </a:r>
                    </a:p>
                  </a:txBody>
                  <a:tcPr marL="49316" marR="49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9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015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Число дополнительных окрасок, постановок реакций, определений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из стр. 9) </a:t>
                      </a:r>
                    </a:p>
                  </a:txBody>
                  <a:tcPr marL="49316" marR="49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10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9316" marR="4931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B76092C-5723-4E6C-B52B-0A5D9046C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238" y="176021"/>
            <a:ext cx="8909761" cy="864982"/>
          </a:xfrm>
        </p:spPr>
        <p:txBody>
          <a:bodyPr>
            <a:normAutofit/>
          </a:bodyPr>
          <a:lstStyle/>
          <a:p>
            <a:r>
              <a:rPr lang="ru-RU" sz="1600" dirty="0"/>
              <a:t>19. Деятельность патолого-анатомического бюро (отделения)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A8CF1F4-89D9-4CD5-A937-FD8EC2F37C9E}"/>
              </a:ext>
            </a:extLst>
          </p:cNvPr>
          <p:cNvSpPr/>
          <p:nvPr/>
        </p:nvSpPr>
        <p:spPr>
          <a:xfrm>
            <a:off x="464233" y="1372805"/>
            <a:ext cx="9625809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Century Gothic" charset="0"/>
                <a:ea typeface="Century Gothic" charset="0"/>
                <a:cs typeface="Century Gothic" charset="0"/>
              </a:rPr>
              <a:t>19.1 Прижизненные патолого-анатомические исследования </a:t>
            </a:r>
            <a:r>
              <a:rPr lang="ru-RU" sz="1400" b="1" dirty="0" err="1">
                <a:latin typeface="Century Gothic" charset="0"/>
                <a:ea typeface="Century Gothic" charset="0"/>
                <a:cs typeface="Century Gothic" charset="0"/>
              </a:rPr>
              <a:t>биопсийного</a:t>
            </a:r>
            <a:r>
              <a:rPr lang="ru-RU" sz="1400" b="1" dirty="0">
                <a:latin typeface="Century Gothic" charset="0"/>
                <a:ea typeface="Century Gothic" charset="0"/>
                <a:cs typeface="Century Gothic" charset="0"/>
              </a:rPr>
              <a:t> (операционного) </a:t>
            </a: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материала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(5500)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Коды по ОКЕИ: человек – 792, единица – 642</a:t>
            </a:r>
            <a:endParaRPr lang="ru-RU" sz="1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8855" y="65867"/>
            <a:ext cx="47429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8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B76092C-5723-4E6C-B52B-0A5D9046C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08" y="215444"/>
            <a:ext cx="10026650" cy="864982"/>
          </a:xfrm>
        </p:spPr>
        <p:txBody>
          <a:bodyPr>
            <a:normAutofit/>
          </a:bodyPr>
          <a:lstStyle/>
          <a:p>
            <a:r>
              <a:rPr lang="ru-RU" sz="1600" dirty="0"/>
              <a:t>19. Деятельность патолого-анатомического бюро (отделения)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90289" y="76377"/>
            <a:ext cx="43015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2B21A0-752F-4F6A-BD03-29D975D435B0}"/>
              </a:ext>
            </a:extLst>
          </p:cNvPr>
          <p:cNvSpPr/>
          <p:nvPr/>
        </p:nvSpPr>
        <p:spPr>
          <a:xfrm>
            <a:off x="350672" y="1123018"/>
            <a:ext cx="2585025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Таблица (5500)</a:t>
            </a:r>
          </a:p>
          <a:p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Инструкция к заполнению</a:t>
            </a:r>
          </a:p>
          <a:p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ru-RU" sz="11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04190" y="1946481"/>
            <a:ext cx="960645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 dirty="0" smtClean="0">
                <a:latin typeface="Century Gothic" pitchFamily="34" charset="0"/>
              </a:rPr>
              <a:t>Приказ Минздрава России от 24 марта 2016 г. № 179н «О Правилах проведения </a:t>
            </a:r>
            <a:r>
              <a:rPr lang="ru-RU" sz="1200" b="1" dirty="0" err="1" smtClean="0">
                <a:latin typeface="Century Gothic" pitchFamily="34" charset="0"/>
              </a:rPr>
              <a:t>патолого-анатомических</a:t>
            </a:r>
            <a:r>
              <a:rPr lang="ru-RU" sz="1200" b="1" dirty="0" smtClean="0">
                <a:latin typeface="Century Gothic" pitchFamily="34" charset="0"/>
              </a:rPr>
              <a:t> исследований» (зарегистрирован Минюстом России от 14 апреля 2016 г., </a:t>
            </a:r>
            <a:r>
              <a:rPr lang="ru-RU" sz="1200" b="1" dirty="0" err="1" smtClean="0">
                <a:latin typeface="Century Gothic" pitchFamily="34" charset="0"/>
              </a:rPr>
              <a:t>рег</a:t>
            </a:r>
            <a:r>
              <a:rPr lang="ru-RU" sz="1200" b="1" dirty="0" smtClean="0">
                <a:latin typeface="Century Gothic" pitchFamily="34" charset="0"/>
              </a:rPr>
              <a:t>. № 41799)</a:t>
            </a:r>
          </a:p>
          <a:p>
            <a:endParaRPr lang="ru-RU" sz="1200" dirty="0" smtClean="0">
              <a:latin typeface="Century Gothic" pitchFamily="34" charset="0"/>
            </a:endParaRPr>
          </a:p>
          <a:p>
            <a:r>
              <a:rPr lang="ru-RU" sz="1200" dirty="0" smtClean="0">
                <a:latin typeface="Century Gothic" pitchFamily="34" charset="0"/>
              </a:rPr>
              <a:t>Форма № 014/у «Направление на прижизненное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патолого-анатомическое</a:t>
            </a:r>
            <a:r>
              <a:rPr lang="ru-RU" sz="1200" dirty="0" smtClean="0">
                <a:latin typeface="Century Gothic" pitchFamily="34" charset="0"/>
              </a:rPr>
              <a:t> исследование </a:t>
            </a:r>
            <a:r>
              <a:rPr lang="ru-RU" sz="1200" dirty="0" err="1" smtClean="0">
                <a:latin typeface="Century Gothic" pitchFamily="34" charset="0"/>
              </a:rPr>
              <a:t>биопсийного</a:t>
            </a:r>
            <a:r>
              <a:rPr lang="ru-RU" sz="1200" dirty="0" smtClean="0">
                <a:latin typeface="Century Gothic" pitchFamily="34" charset="0"/>
              </a:rPr>
              <a:t> (операционного) материала» согласно приложению № 2</a:t>
            </a:r>
          </a:p>
          <a:p>
            <a:r>
              <a:rPr lang="ru-RU" sz="1200" dirty="0" smtClean="0">
                <a:latin typeface="Century Gothic" pitchFamily="34" charset="0"/>
              </a:rPr>
              <a:t>Форма № 014-1/у «Протокол прижизненного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патолого-анатомического</a:t>
            </a:r>
            <a:r>
              <a:rPr lang="ru-RU" sz="1200" dirty="0" smtClean="0">
                <a:latin typeface="Century Gothic" pitchFamily="34" charset="0"/>
              </a:rPr>
              <a:t> исследования </a:t>
            </a:r>
            <a:r>
              <a:rPr lang="ru-RU" sz="1200" dirty="0" err="1" smtClean="0">
                <a:latin typeface="Century Gothic" pitchFamily="34" charset="0"/>
              </a:rPr>
              <a:t>биопсийного</a:t>
            </a:r>
            <a:r>
              <a:rPr lang="ru-RU" sz="1200" dirty="0" smtClean="0">
                <a:latin typeface="Century Gothic" pitchFamily="34" charset="0"/>
              </a:rPr>
              <a:t> (операционного) материала» согласно приложению № 3</a:t>
            </a:r>
          </a:p>
          <a:p>
            <a:r>
              <a:rPr lang="ru-RU" sz="1200" dirty="0" smtClean="0">
                <a:latin typeface="Century Gothic" pitchFamily="34" charset="0"/>
              </a:rPr>
              <a:t>Форма № 014-2/у «Журнал регистрации поступления </a:t>
            </a:r>
            <a:r>
              <a:rPr lang="ru-RU" sz="1200" dirty="0" err="1" smtClean="0">
                <a:latin typeface="Century Gothic" pitchFamily="34" charset="0"/>
              </a:rPr>
              <a:t>биопсийного</a:t>
            </a:r>
            <a:r>
              <a:rPr lang="ru-RU" sz="1200" dirty="0" smtClean="0">
                <a:latin typeface="Century Gothic" pitchFamily="34" charset="0"/>
              </a:rPr>
              <a:t> (операционного) материала и выдачи результатов прижизненных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патолого-анатомических</a:t>
            </a:r>
            <a:r>
              <a:rPr lang="ru-RU" sz="1200" dirty="0" smtClean="0">
                <a:latin typeface="Century Gothic" pitchFamily="34" charset="0"/>
              </a:rPr>
              <a:t> исследований» согласно приложению № 4</a:t>
            </a:r>
          </a:p>
          <a:p>
            <a:endParaRPr lang="ru-RU" sz="1200" dirty="0" smtClean="0">
              <a:latin typeface="Century Gothic" pitchFamily="34" charset="0"/>
            </a:endParaRPr>
          </a:p>
          <a:p>
            <a:r>
              <a:rPr lang="ru-RU" sz="1200" b="1" dirty="0" smtClean="0">
                <a:latin typeface="Century Gothic" pitchFamily="34" charset="0"/>
              </a:rPr>
              <a:t>Учет</a:t>
            </a:r>
            <a:r>
              <a:rPr lang="ru-RU" sz="1200" dirty="0" smtClean="0">
                <a:latin typeface="Century Gothic" pitchFamily="34" charset="0"/>
              </a:rPr>
              <a:t> числа проведенных прижизненных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патолого-анатомическихисследований</a:t>
            </a:r>
            <a:r>
              <a:rPr lang="ru-RU" sz="1200" dirty="0" smtClean="0">
                <a:latin typeface="Century Gothic" pitchFamily="34" charset="0"/>
              </a:rPr>
              <a:t> и связанных с ним показателей производится </a:t>
            </a:r>
            <a:r>
              <a:rPr lang="ru-RU" sz="1200" b="1" dirty="0" smtClean="0">
                <a:latin typeface="Century Gothic" pitchFamily="34" charset="0"/>
              </a:rPr>
              <a:t>по числу случаев </a:t>
            </a:r>
            <a:r>
              <a:rPr lang="ru-RU" sz="1200" dirty="0" smtClean="0">
                <a:latin typeface="Century Gothic" pitchFamily="34" charset="0"/>
              </a:rPr>
              <a:t>исследования на основании оформленных Протоколов. </a:t>
            </a:r>
          </a:p>
          <a:p>
            <a:endParaRPr lang="ru-RU" sz="1200" dirty="0" smtClean="0">
              <a:latin typeface="Century Gothic" pitchFamily="34" charset="0"/>
            </a:endParaRPr>
          </a:p>
          <a:p>
            <a:r>
              <a:rPr lang="ru-RU" sz="1200" dirty="0" smtClean="0">
                <a:latin typeface="Century Gothic" pitchFamily="34" charset="0"/>
              </a:rPr>
              <a:t>Под </a:t>
            </a:r>
            <a:r>
              <a:rPr lang="ru-RU" sz="1200" b="1" dirty="0" smtClean="0">
                <a:latin typeface="Century Gothic" pitchFamily="34" charset="0"/>
              </a:rPr>
              <a:t>случаем </a:t>
            </a:r>
            <a:r>
              <a:rPr lang="ru-RU" sz="1200" dirty="0" smtClean="0">
                <a:latin typeface="Century Gothic" pitchFamily="34" charset="0"/>
              </a:rPr>
              <a:t>понимается исследование </a:t>
            </a:r>
            <a:r>
              <a:rPr lang="ru-RU" sz="1200" dirty="0" err="1" smtClean="0">
                <a:latin typeface="Century Gothic" pitchFamily="34" charset="0"/>
              </a:rPr>
              <a:t>биопсийного</a:t>
            </a:r>
            <a:r>
              <a:rPr lang="ru-RU" sz="1200" dirty="0" smtClean="0">
                <a:latin typeface="Century Gothic" pitchFamily="34" charset="0"/>
              </a:rPr>
              <a:t> (операционного) материала, полученного от пациента в рамках одного посещения (обращения, госпитализации) по поводу одного заболевания, включающее все этапы, указанные в пункте 16 настоящих Правил, и дополнительные методы исследования, указанные в пункте 17 настоящих Правил (в случае, если данные методы назначены врачом-патологоанатомом)</a:t>
            </a:r>
          </a:p>
          <a:p>
            <a:endParaRPr lang="ru-RU" sz="1200" dirty="0" smtClean="0">
              <a:latin typeface="Century Gothic" pitchFamily="34" charset="0"/>
            </a:endParaRPr>
          </a:p>
          <a:p>
            <a:r>
              <a:rPr lang="ru-RU" sz="1200" dirty="0" smtClean="0">
                <a:latin typeface="Century Gothic" pitchFamily="34" charset="0"/>
              </a:rPr>
              <a:t>Понятие </a:t>
            </a:r>
            <a:r>
              <a:rPr lang="ru-RU" sz="1200" b="1" i="1" dirty="0" smtClean="0">
                <a:latin typeface="Century Gothic" pitchFamily="34" charset="0"/>
              </a:rPr>
              <a:t>пациент</a:t>
            </a:r>
            <a:r>
              <a:rPr lang="ru-RU" sz="1200" b="1" dirty="0" smtClean="0">
                <a:latin typeface="Century Gothic" pitchFamily="34" charset="0"/>
              </a:rPr>
              <a:t> </a:t>
            </a:r>
            <a:r>
              <a:rPr lang="ru-RU" sz="1200" dirty="0" smtClean="0">
                <a:latin typeface="Century Gothic" pitchFamily="34" charset="0"/>
              </a:rPr>
              <a:t>определено пунктом 9 статьи 2 федерального закона от 21 ноября 2011 г. № 323-ФЗ «Об основах охраны здоровья граждан в Российской Федерации». </a:t>
            </a:r>
          </a:p>
          <a:p>
            <a:endParaRPr lang="ru-RU" sz="1200" dirty="0" smtClean="0">
              <a:latin typeface="Century Gothic" pitchFamily="34" charset="0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B76092C-5723-4E6C-B52B-0A5D9046C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38" y="193203"/>
            <a:ext cx="10026650" cy="864982"/>
          </a:xfrm>
        </p:spPr>
        <p:txBody>
          <a:bodyPr>
            <a:normAutofit/>
          </a:bodyPr>
          <a:lstStyle/>
          <a:p>
            <a:r>
              <a:rPr lang="ru-RU" sz="1600" dirty="0"/>
              <a:t>19. Деятельность патолого-анатомического бюро (отделения)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4463" y="0"/>
            <a:ext cx="54673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2B21A0-752F-4F6A-BD03-29D975D435B0}"/>
              </a:ext>
            </a:extLst>
          </p:cNvPr>
          <p:cNvSpPr/>
          <p:nvPr/>
        </p:nvSpPr>
        <p:spPr>
          <a:xfrm>
            <a:off x="308633" y="1058185"/>
            <a:ext cx="2278829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Таблица (5500) </a:t>
            </a:r>
          </a:p>
          <a:p>
            <a:pPr lvl="0"/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Инструкция к заполнению </a:t>
            </a:r>
          </a:p>
          <a:p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ru-RU" sz="11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36331" y="1966251"/>
            <a:ext cx="991125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 dirty="0" smtClean="0">
                <a:latin typeface="Century Gothic" pitchFamily="34" charset="0"/>
              </a:rPr>
              <a:t>Приказ Минздрава России от 24 марта 2016 г. № 179н «О Правилах проведения </a:t>
            </a:r>
            <a:r>
              <a:rPr lang="ru-RU" sz="1200" b="1" dirty="0" err="1" smtClean="0">
                <a:latin typeface="Century Gothic" pitchFamily="34" charset="0"/>
              </a:rPr>
              <a:t>патолого-анатомических</a:t>
            </a:r>
            <a:r>
              <a:rPr lang="ru-RU" sz="1200" b="1" dirty="0" smtClean="0">
                <a:latin typeface="Century Gothic" pitchFamily="34" charset="0"/>
              </a:rPr>
              <a:t> исследований» (зарегистрирован Минюстом России от 14 апреля 2016 г., </a:t>
            </a:r>
            <a:r>
              <a:rPr lang="ru-RU" sz="1200" b="1" dirty="0" err="1" smtClean="0">
                <a:latin typeface="Century Gothic" pitchFamily="34" charset="0"/>
              </a:rPr>
              <a:t>рег</a:t>
            </a:r>
            <a:r>
              <a:rPr lang="ru-RU" sz="1200" b="1" dirty="0" smtClean="0">
                <a:latin typeface="Century Gothic" pitchFamily="34" charset="0"/>
              </a:rPr>
              <a:t>. № 41799). </a:t>
            </a:r>
          </a:p>
          <a:p>
            <a:endParaRPr lang="ru-RU" sz="1200" dirty="0" smtClean="0">
              <a:latin typeface="Century Gothic" pitchFamily="34" charset="0"/>
            </a:endParaRPr>
          </a:p>
          <a:p>
            <a:r>
              <a:rPr lang="ru-RU" altLang="ru-RU" sz="1200" dirty="0" smtClean="0">
                <a:latin typeface="Century Gothic" pitchFamily="34" charset="0"/>
              </a:rPr>
              <a:t>Материал из одной и более локализаций, от одного пациента, доставленный в лабораторию </a:t>
            </a:r>
            <a:r>
              <a:rPr lang="ru-RU" altLang="ru-RU" sz="1200" dirty="0" err="1" smtClean="0">
                <a:latin typeface="Century Gothic" pitchFamily="34" charset="0"/>
              </a:rPr>
              <a:t>одномоментно</a:t>
            </a:r>
            <a:r>
              <a:rPr lang="ru-RU" altLang="ru-RU" sz="1200" dirty="0" smtClean="0">
                <a:latin typeface="Century Gothic" pitchFamily="34" charset="0"/>
              </a:rPr>
              <a:t>, с одним направлением, одним клиническим диагнозом, и которому </a:t>
            </a:r>
            <a:r>
              <a:rPr lang="ru-RU" altLang="ru-RU" sz="1200" b="1" dirty="0" smtClean="0">
                <a:latin typeface="Century Gothic" pitchFamily="34" charset="0"/>
              </a:rPr>
              <a:t>присвоен один уникальный регистрационный номер </a:t>
            </a:r>
            <a:r>
              <a:rPr lang="ru-RU" altLang="ru-RU" sz="1200" dirty="0" smtClean="0">
                <a:latin typeface="Century Gothic" pitchFamily="34" charset="0"/>
              </a:rPr>
              <a:t>(включая материал обширных резекций, в том числе – с лимфатическими узлами региональных и отдаленных групп, полученный от одной операции), </a:t>
            </a:r>
            <a:r>
              <a:rPr lang="ru-RU" altLang="ru-RU" sz="1200" b="1" dirty="0" smtClean="0">
                <a:latin typeface="Century Gothic" pitchFamily="34" charset="0"/>
              </a:rPr>
              <a:t>учитывается как одно направление от одного пациента (случая). </a:t>
            </a:r>
          </a:p>
          <a:p>
            <a:endParaRPr lang="ru-RU" altLang="ru-RU" sz="1200" dirty="0" smtClean="0">
              <a:latin typeface="Century Gothic" pitchFamily="34" charset="0"/>
            </a:endParaRPr>
          </a:p>
          <a:p>
            <a:r>
              <a:rPr lang="ru-RU" altLang="ru-RU" sz="1200" dirty="0" smtClean="0">
                <a:latin typeface="Century Gothic" pitchFamily="34" charset="0"/>
              </a:rPr>
              <a:t>Материал из двух (или более) локализаций, от одного пациента, доставленный в </a:t>
            </a:r>
            <a:r>
              <a:rPr lang="ru-RU" altLang="ru-RU" sz="1200" b="1" dirty="0" smtClean="0">
                <a:latin typeface="Century Gothic" pitchFamily="34" charset="0"/>
              </a:rPr>
              <a:t>лабораторию в разные сроки в течение </a:t>
            </a:r>
            <a:r>
              <a:rPr lang="ru-RU" altLang="ru-RU" sz="1200" dirty="0" smtClean="0">
                <a:latin typeface="Century Gothic" pitchFamily="34" charset="0"/>
              </a:rPr>
              <a:t>данного календарного года, </a:t>
            </a:r>
            <a:r>
              <a:rPr lang="ru-RU" altLang="ru-RU" sz="1200" b="1" dirty="0" smtClean="0">
                <a:latin typeface="Century Gothic" pitchFamily="34" charset="0"/>
              </a:rPr>
              <a:t>с разными направлениями, но одинаковыми клиническими диагнозами (повторные биопсии), учитывается по числу направлений от одного пациента (случая)</a:t>
            </a:r>
          </a:p>
          <a:p>
            <a:endParaRPr lang="ru-RU" altLang="ru-RU" sz="1200" dirty="0" smtClean="0">
              <a:latin typeface="Century Gothic" pitchFamily="34" charset="0"/>
            </a:endParaRPr>
          </a:p>
          <a:p>
            <a:r>
              <a:rPr lang="ru-RU" altLang="ru-RU" sz="1200" dirty="0" smtClean="0">
                <a:latin typeface="Century Gothic" pitchFamily="34" charset="0"/>
              </a:rPr>
              <a:t>Материал из двух и более локализаций, от одного пациента, доставленный в лабораторию </a:t>
            </a:r>
            <a:r>
              <a:rPr lang="ru-RU" altLang="ru-RU" sz="1200" dirty="0" err="1" smtClean="0">
                <a:latin typeface="Century Gothic" pitchFamily="34" charset="0"/>
              </a:rPr>
              <a:t>одномоментно</a:t>
            </a:r>
            <a:r>
              <a:rPr lang="ru-RU" altLang="ru-RU" sz="1200" dirty="0" smtClean="0">
                <a:latin typeface="Century Gothic" pitchFamily="34" charset="0"/>
              </a:rPr>
              <a:t> или в разные сроки в течение данного календарного года, каждый с отдельным направлением, </a:t>
            </a:r>
            <a:r>
              <a:rPr lang="ru-RU" altLang="ru-RU" sz="1200" b="1" dirty="0" smtClean="0">
                <a:latin typeface="Century Gothic" pitchFamily="34" charset="0"/>
              </a:rPr>
              <a:t>разными клиническими диагнозами, учитывается по числу направлений как разные случаи</a:t>
            </a:r>
            <a:endParaRPr lang="ru-RU" sz="1200" b="1" dirty="0" smtClean="0">
              <a:latin typeface="Century Gothic" pitchFamily="34" charset="0"/>
            </a:endParaRPr>
          </a:p>
          <a:p>
            <a:endParaRPr lang="ru-RU" sz="1200" dirty="0" smtClean="0">
              <a:latin typeface="Century Gothic" pitchFamily="34" charset="0"/>
            </a:endParaRPr>
          </a:p>
          <a:p>
            <a:r>
              <a:rPr lang="ru-RU" altLang="ru-RU" sz="1200" i="1" dirty="0" smtClean="0">
                <a:latin typeface="Century Gothic" pitchFamily="34" charset="0"/>
              </a:rPr>
              <a:t>Под </a:t>
            </a:r>
            <a:r>
              <a:rPr lang="ru-RU" altLang="ru-RU" sz="1200" b="1" i="1" dirty="0" smtClean="0">
                <a:latin typeface="Century Gothic" pitchFamily="34" charset="0"/>
              </a:rPr>
              <a:t>объектом</a:t>
            </a:r>
            <a:r>
              <a:rPr lang="ru-RU" altLang="ru-RU" sz="1200" i="1" dirty="0" smtClean="0">
                <a:latin typeface="Century Gothic" pitchFamily="34" charset="0"/>
              </a:rPr>
              <a:t> следует понимать один кусочек ткани, полученный в результате однократной диагностической или лечебной манипуляции, или операции, проведенной у пациента, залитый в один парафиновый или замороженный блок. </a:t>
            </a:r>
          </a:p>
          <a:p>
            <a:r>
              <a:rPr lang="ru-RU" altLang="ru-RU" sz="1200" i="1" dirty="0" smtClean="0">
                <a:latin typeface="Century Gothic" pitchFamily="34" charset="0"/>
              </a:rPr>
              <a:t>Парафиновый блок, в который залито более одного кусочка ткани, учитывается как один объект.</a:t>
            </a:r>
            <a:r>
              <a:rPr lang="ru-RU" altLang="ru-RU" sz="1200" dirty="0" smtClean="0">
                <a:latin typeface="Century Gothic" pitchFamily="34" charset="0"/>
              </a:rPr>
              <a:t> </a:t>
            </a:r>
          </a:p>
          <a:p>
            <a:r>
              <a:rPr lang="ru-RU" altLang="ru-RU" sz="1200" i="1" dirty="0" smtClean="0">
                <a:latin typeface="Century Gothic" pitchFamily="34" charset="0"/>
              </a:rPr>
              <a:t>Под </a:t>
            </a:r>
            <a:r>
              <a:rPr lang="ru-RU" altLang="ru-RU" sz="1200" b="1" i="1" dirty="0" smtClean="0">
                <a:latin typeface="Century Gothic" pitchFamily="34" charset="0"/>
              </a:rPr>
              <a:t>исследованием </a:t>
            </a:r>
            <a:r>
              <a:rPr lang="ru-RU" altLang="ru-RU" sz="1200" i="1" dirty="0" smtClean="0">
                <a:latin typeface="Century Gothic" pitchFamily="34" charset="0"/>
              </a:rPr>
              <a:t>следует понимать объект, обработанный одной окраской или реакцией.</a:t>
            </a:r>
          </a:p>
          <a:p>
            <a:endParaRPr lang="ru-RU" sz="1200" i="1" dirty="0" smtClean="0">
              <a:latin typeface="Century Gothic" pitchFamily="34" charset="0"/>
            </a:endParaRPr>
          </a:p>
          <a:p>
            <a:endParaRPr lang="ru-RU" sz="1200" dirty="0" smtClean="0"/>
          </a:p>
        </p:txBody>
      </p:sp>
      <p:sp>
        <p:nvSpPr>
          <p:cNvPr id="6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B76092C-5723-4E6C-B52B-0A5D9046C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38" y="153771"/>
            <a:ext cx="10026650" cy="864982"/>
          </a:xfrm>
        </p:spPr>
        <p:txBody>
          <a:bodyPr>
            <a:normAutofit/>
          </a:bodyPr>
          <a:lstStyle/>
          <a:p>
            <a:r>
              <a:rPr lang="ru-RU" sz="1600" dirty="0"/>
              <a:t>19. Деятельность патолого-анатомического бюро (отделения)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4463" y="0"/>
            <a:ext cx="54673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36028" y="3928584"/>
            <a:ext cx="9701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 i="1" dirty="0" smtClean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F2B21A0-752F-4F6A-BD03-29D975D435B0}"/>
              </a:ext>
            </a:extLst>
          </p:cNvPr>
          <p:cNvSpPr/>
          <p:nvPr/>
        </p:nvSpPr>
        <p:spPr>
          <a:xfrm>
            <a:off x="266591" y="1018753"/>
            <a:ext cx="2278829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Таблица (5500) </a:t>
            </a:r>
          </a:p>
          <a:p>
            <a:pPr lvl="0"/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Инструкция к заполнению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1565" y="1674829"/>
            <a:ext cx="96657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 Gothic" pitchFamily="34" charset="0"/>
              </a:rPr>
              <a:t>Приказ Минздрава России от 24 марта 2016 г. № 179н «О Правилах проведения </a:t>
            </a:r>
            <a:r>
              <a:rPr lang="ru-RU" sz="1200" b="1" dirty="0" err="1" smtClean="0">
                <a:latin typeface="Century Gothic" pitchFamily="34" charset="0"/>
              </a:rPr>
              <a:t>патолого-анатомических</a:t>
            </a:r>
            <a:r>
              <a:rPr lang="ru-RU" sz="1200" b="1" dirty="0" smtClean="0">
                <a:latin typeface="Century Gothic" pitchFamily="34" charset="0"/>
              </a:rPr>
              <a:t> исследований»</a:t>
            </a:r>
            <a:endParaRPr lang="ru-RU" sz="1200" dirty="0" smtClean="0"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1798" y="2534639"/>
            <a:ext cx="9035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entury Gothic" pitchFamily="34" charset="0"/>
              </a:rPr>
              <a:t>При проведении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патолого-анатомического</a:t>
            </a:r>
            <a:r>
              <a:rPr lang="ru-RU" sz="1200" dirty="0" smtClean="0">
                <a:latin typeface="Century Gothic" pitchFamily="34" charset="0"/>
              </a:rPr>
              <a:t> исследования в целях уточнения диагноза заболевания (состояния) с учетом требований стандартов медицинской помощи и клинических рекомендаций (протоколов лечения)</a:t>
            </a:r>
          </a:p>
          <a:p>
            <a:endParaRPr lang="ru-RU" sz="1200" dirty="0" smtClean="0">
              <a:latin typeface="Century Gothic" pitchFamily="34" charset="0"/>
            </a:endParaRPr>
          </a:p>
          <a:p>
            <a:r>
              <a:rPr lang="ru-RU" sz="1200" dirty="0" smtClean="0">
                <a:latin typeface="Century Gothic" pitchFamily="34" charset="0"/>
              </a:rPr>
              <a:t>По вопросам оказания медицинской помощи на этапе микроскопии </a:t>
            </a:r>
            <a:r>
              <a:rPr lang="ru-RU" sz="1200" dirty="0" err="1" smtClean="0">
                <a:latin typeface="Century Gothic" pitchFamily="34" charset="0"/>
              </a:rPr>
              <a:t>биопсийного</a:t>
            </a:r>
            <a:r>
              <a:rPr lang="ru-RU" sz="1200" dirty="0" smtClean="0">
                <a:latin typeface="Century Gothic" pitchFamily="34" charset="0"/>
              </a:rPr>
              <a:t> (операционного) материала врачом-патологоанатомом дополнительно может быть назначено проведение:</a:t>
            </a:r>
          </a:p>
          <a:p>
            <a:endParaRPr lang="ru-RU" sz="1200" dirty="0" smtClean="0">
              <a:latin typeface="Century Gothic" pitchFamily="34" charset="0"/>
            </a:endParaRPr>
          </a:p>
          <a:p>
            <a:r>
              <a:rPr lang="ru-RU" sz="1200" dirty="0" smtClean="0">
                <a:latin typeface="Century Gothic" pitchFamily="34" charset="0"/>
              </a:rPr>
              <a:t>1) дополнительных методов окраски микропрепаратов (постановки реакции, определения) — гистохимических, </a:t>
            </a:r>
            <a:r>
              <a:rPr lang="ru-RU" sz="1200" dirty="0" err="1" smtClean="0">
                <a:latin typeface="Century Gothic" pitchFamily="34" charset="0"/>
              </a:rPr>
              <a:t>иммуногистохимических</a:t>
            </a:r>
            <a:r>
              <a:rPr lang="ru-RU" sz="1200" dirty="0" smtClean="0">
                <a:latin typeface="Century Gothic" pitchFamily="34" charset="0"/>
              </a:rPr>
              <a:t>, электронно-микроскопических, молекулярно-биологических, генетических и иных методов;</a:t>
            </a:r>
          </a:p>
          <a:p>
            <a:endParaRPr lang="ru-RU" sz="1200" dirty="0" smtClean="0">
              <a:latin typeface="Century Gothic" pitchFamily="34" charset="0"/>
            </a:endParaRPr>
          </a:p>
          <a:p>
            <a:r>
              <a:rPr lang="ru-RU" sz="1200" dirty="0" smtClean="0">
                <a:latin typeface="Century Gothic" pitchFamily="34" charset="0"/>
              </a:rPr>
              <a:t>2) дополнительных методов микроскопии - поляризационной, флуоресцентной, трансмиссионной или сканирующей электронной и иных методов.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B76092C-5723-4E6C-B52B-0A5D9046C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85" y="138499"/>
            <a:ext cx="10026650" cy="864982"/>
          </a:xfrm>
        </p:spPr>
        <p:txBody>
          <a:bodyPr>
            <a:normAutofit/>
          </a:bodyPr>
          <a:lstStyle/>
          <a:p>
            <a:r>
              <a:rPr lang="ru-RU" sz="1600" dirty="0"/>
              <a:t>19. Деятельность патолого-анатомического бюро (отделения)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4463" y="0"/>
            <a:ext cx="54673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36028" y="1620260"/>
            <a:ext cx="97010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 i="1" dirty="0" smtClean="0"/>
          </a:p>
          <a:p>
            <a:endParaRPr lang="ru-RU" sz="1200" dirty="0" smtClean="0"/>
          </a:p>
          <a:p>
            <a:r>
              <a:rPr lang="ru-RU" sz="1200" b="1" i="1" dirty="0" smtClean="0">
                <a:latin typeface="Century Gothic" pitchFamily="34" charset="0"/>
              </a:rPr>
              <a:t>Категории сложности </a:t>
            </a:r>
            <a:r>
              <a:rPr lang="ru-RU" sz="1200" b="1" i="1" dirty="0" err="1" smtClean="0">
                <a:latin typeface="Century Gothic" pitchFamily="34" charset="0"/>
              </a:rPr>
              <a:t>биопсийного</a:t>
            </a:r>
            <a:r>
              <a:rPr lang="ru-RU" sz="1200" b="1" i="1" dirty="0" smtClean="0">
                <a:latin typeface="Century Gothic" pitchFamily="34" charset="0"/>
              </a:rPr>
              <a:t> (операционного) материала</a:t>
            </a:r>
            <a:r>
              <a:rPr lang="ru-RU" sz="1200" i="1" dirty="0" smtClean="0">
                <a:latin typeface="Century Gothic" pitchFamily="34" charset="0"/>
              </a:rPr>
              <a:t> </a:t>
            </a:r>
            <a:r>
              <a:rPr lang="ru-RU" sz="1200" dirty="0" smtClean="0">
                <a:latin typeface="Century Gothic" pitchFamily="34" charset="0"/>
              </a:rPr>
              <a:t>для значений граф 4-8 определяются в соответствии с пунктом 25 Правил проведения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патолого-анатомических</a:t>
            </a:r>
            <a:r>
              <a:rPr lang="ru-RU" sz="1200" dirty="0" smtClean="0">
                <a:latin typeface="Century Gothic" pitchFamily="34" charset="0"/>
              </a:rPr>
              <a:t> исследований</a:t>
            </a:r>
          </a:p>
          <a:p>
            <a:r>
              <a:rPr lang="ru-RU" sz="1200" i="1" dirty="0" smtClean="0">
                <a:latin typeface="Century Gothic" pitchFamily="34" charset="0"/>
              </a:rPr>
              <a:t>1</a:t>
            </a:r>
            <a:r>
              <a:rPr lang="ru-RU" sz="1200" b="1" i="1" dirty="0" smtClean="0">
                <a:latin typeface="Century Gothic" pitchFamily="34" charset="0"/>
              </a:rPr>
              <a:t>) прижизненные </a:t>
            </a:r>
            <a:r>
              <a:rPr lang="ru-RU" sz="1200" b="1" i="1" dirty="0" err="1" smtClean="0">
                <a:latin typeface="Century Gothic" pitchFamily="34" charset="0"/>
              </a:rPr>
              <a:t>патолого-анатомические</a:t>
            </a:r>
            <a:r>
              <a:rPr lang="ru-RU" sz="1200" b="1" i="1" dirty="0" smtClean="0">
                <a:latin typeface="Century Gothic" pitchFamily="34" charset="0"/>
              </a:rPr>
              <a:t> исследования первой категории сложности </a:t>
            </a:r>
            <a:r>
              <a:rPr lang="ru-RU" sz="1200" dirty="0" smtClean="0">
                <a:latin typeface="Century Gothic" pitchFamily="34" charset="0"/>
              </a:rPr>
              <a:t>— прижизненные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патолого-анатомические</a:t>
            </a:r>
            <a:r>
              <a:rPr lang="ru-RU" sz="1200" dirty="0" smtClean="0">
                <a:latin typeface="Century Gothic" pitchFamily="34" charset="0"/>
              </a:rPr>
              <a:t> исследования </a:t>
            </a:r>
            <a:r>
              <a:rPr lang="ru-RU" sz="1200" dirty="0" err="1" smtClean="0">
                <a:latin typeface="Century Gothic" pitchFamily="34" charset="0"/>
              </a:rPr>
              <a:t>биопсийного</a:t>
            </a:r>
            <a:r>
              <a:rPr lang="ru-RU" sz="1200" dirty="0" smtClean="0">
                <a:latin typeface="Century Gothic" pitchFamily="34" charset="0"/>
              </a:rPr>
              <a:t> (операционного) материала, полученного от пациентов с </a:t>
            </a:r>
            <a:r>
              <a:rPr lang="ru-RU" sz="1200" dirty="0" err="1" smtClean="0">
                <a:latin typeface="Century Gothic" pitchFamily="34" charset="0"/>
              </a:rPr>
              <a:t>неосложненными</a:t>
            </a:r>
            <a:r>
              <a:rPr lang="ru-RU" sz="1200" dirty="0" smtClean="0">
                <a:latin typeface="Century Gothic" pitchFamily="34" charset="0"/>
              </a:rPr>
              <a:t> формами неспецифического острого или хронического воспаления или дистрофическими процессами;</a:t>
            </a:r>
          </a:p>
          <a:p>
            <a:r>
              <a:rPr lang="ru-RU" sz="1200" i="1" dirty="0" smtClean="0">
                <a:latin typeface="Century Gothic" pitchFamily="34" charset="0"/>
              </a:rPr>
              <a:t>2</a:t>
            </a:r>
            <a:r>
              <a:rPr lang="ru-RU" sz="1200" b="1" i="1" dirty="0" smtClean="0">
                <a:latin typeface="Century Gothic" pitchFamily="34" charset="0"/>
              </a:rPr>
              <a:t>) прижизненные </a:t>
            </a:r>
            <a:r>
              <a:rPr lang="ru-RU" sz="1200" b="1" i="1" dirty="0" err="1" smtClean="0">
                <a:latin typeface="Century Gothic" pitchFamily="34" charset="0"/>
              </a:rPr>
              <a:t>патолого-анатомические</a:t>
            </a:r>
            <a:r>
              <a:rPr lang="ru-RU" sz="1200" b="1" i="1" dirty="0" smtClean="0">
                <a:latin typeface="Century Gothic" pitchFamily="34" charset="0"/>
              </a:rPr>
              <a:t> исследования второй категории сложности </a:t>
            </a:r>
            <a:r>
              <a:rPr lang="ru-RU" sz="1200" dirty="0" smtClean="0">
                <a:latin typeface="Century Gothic" pitchFamily="34" charset="0"/>
              </a:rPr>
              <a:t>- прижизненные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патолого-анатомические</a:t>
            </a:r>
            <a:r>
              <a:rPr lang="ru-RU" sz="1200" dirty="0" smtClean="0">
                <a:latin typeface="Century Gothic" pitchFamily="34" charset="0"/>
              </a:rPr>
              <a:t> исследования </a:t>
            </a:r>
            <a:r>
              <a:rPr lang="ru-RU" sz="1200" dirty="0" err="1" smtClean="0">
                <a:latin typeface="Century Gothic" pitchFamily="34" charset="0"/>
              </a:rPr>
              <a:t>биопсийного</a:t>
            </a:r>
            <a:r>
              <a:rPr lang="ru-RU" sz="1200" dirty="0" smtClean="0">
                <a:latin typeface="Century Gothic" pitchFamily="34" charset="0"/>
              </a:rPr>
              <a:t> (операционного) материала, полученного от пациентов с осложненными формами неспецифического острого или хронического воспаления, дистрофическими процессами и пороками развития, последов;</a:t>
            </a:r>
          </a:p>
          <a:p>
            <a:r>
              <a:rPr lang="ru-RU" sz="1200" i="1" dirty="0" smtClean="0">
                <a:latin typeface="Century Gothic" pitchFamily="34" charset="0"/>
              </a:rPr>
              <a:t>3) </a:t>
            </a:r>
            <a:r>
              <a:rPr lang="ru-RU" sz="1200" b="1" i="1" dirty="0" smtClean="0">
                <a:latin typeface="Century Gothic" pitchFamily="34" charset="0"/>
              </a:rPr>
              <a:t>прижизненные </a:t>
            </a:r>
            <a:r>
              <a:rPr lang="ru-RU" sz="1200" b="1" i="1" dirty="0" err="1" smtClean="0">
                <a:latin typeface="Century Gothic" pitchFamily="34" charset="0"/>
              </a:rPr>
              <a:t>патолого-анатомические</a:t>
            </a:r>
            <a:r>
              <a:rPr lang="ru-RU" sz="1200" b="1" i="1" dirty="0" smtClean="0">
                <a:latin typeface="Century Gothic" pitchFamily="34" charset="0"/>
              </a:rPr>
              <a:t> исследования третьей категории сложности </a:t>
            </a:r>
            <a:r>
              <a:rPr lang="ru-RU" sz="1200" dirty="0" smtClean="0">
                <a:latin typeface="Century Gothic" pitchFamily="34" charset="0"/>
              </a:rPr>
              <a:t>— прижизненные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патолого-анатомические</a:t>
            </a:r>
            <a:r>
              <a:rPr lang="ru-RU" sz="1200" dirty="0" smtClean="0">
                <a:latin typeface="Century Gothic" pitchFamily="34" charset="0"/>
              </a:rPr>
              <a:t> исследования </a:t>
            </a:r>
            <a:r>
              <a:rPr lang="ru-RU" sz="1200" dirty="0" err="1" smtClean="0">
                <a:latin typeface="Century Gothic" pitchFamily="34" charset="0"/>
              </a:rPr>
              <a:t>биопсийного</a:t>
            </a:r>
            <a:r>
              <a:rPr lang="ru-RU" sz="1200" dirty="0" smtClean="0">
                <a:latin typeface="Century Gothic" pitchFamily="34" charset="0"/>
              </a:rPr>
              <a:t> (операционного) материала, полученного от пациентов с инфекционными заболеваниями, в том числе сопровождающиеся гранулематозным воспалением, болезнями, связанными с нарушением обмена веществ, доброкачественными опухолями при наличии гистологической верификации, опухолеподобными процессами, неонкологическими заболеваниями глаза, соскобов эндометрия;</a:t>
            </a:r>
          </a:p>
          <a:p>
            <a:r>
              <a:rPr lang="ru-RU" sz="1200" i="1" dirty="0" smtClean="0">
                <a:latin typeface="Century Gothic" pitchFamily="34" charset="0"/>
              </a:rPr>
              <a:t>4) </a:t>
            </a:r>
            <a:r>
              <a:rPr lang="ru-RU" sz="1200" b="1" i="1" dirty="0" smtClean="0">
                <a:latin typeface="Century Gothic" pitchFamily="34" charset="0"/>
              </a:rPr>
              <a:t>прижизненные </a:t>
            </a:r>
            <a:r>
              <a:rPr lang="ru-RU" sz="1200" b="1" i="1" dirty="0" err="1" smtClean="0">
                <a:latin typeface="Century Gothic" pitchFamily="34" charset="0"/>
              </a:rPr>
              <a:t>патолого-анатомические</a:t>
            </a:r>
            <a:r>
              <a:rPr lang="ru-RU" sz="1200" b="1" i="1" dirty="0" smtClean="0">
                <a:latin typeface="Century Gothic" pitchFamily="34" charset="0"/>
              </a:rPr>
              <a:t> исследования четвертой категории сложности </a:t>
            </a:r>
            <a:r>
              <a:rPr lang="ru-RU" sz="1200" dirty="0" smtClean="0">
                <a:latin typeface="Century Gothic" pitchFamily="34" charset="0"/>
              </a:rPr>
              <a:t>- прижизненные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патолого-анатомические</a:t>
            </a:r>
            <a:r>
              <a:rPr lang="ru-RU" sz="1200" dirty="0" smtClean="0">
                <a:latin typeface="Century Gothic" pitchFamily="34" charset="0"/>
              </a:rPr>
              <a:t> исследования </a:t>
            </a:r>
            <a:r>
              <a:rPr lang="ru-RU" sz="1200" dirty="0" err="1" smtClean="0">
                <a:latin typeface="Century Gothic" pitchFamily="34" charset="0"/>
              </a:rPr>
              <a:t>биопсийного</a:t>
            </a:r>
            <a:r>
              <a:rPr lang="ru-RU" sz="1200" dirty="0" smtClean="0">
                <a:latin typeface="Century Gothic" pitchFamily="34" charset="0"/>
              </a:rPr>
              <a:t> (операционного) материала, полученного от пациентов с </a:t>
            </a:r>
            <a:r>
              <a:rPr lang="ru-RU" sz="1200" dirty="0" err="1" smtClean="0">
                <a:latin typeface="Century Gothic" pitchFamily="34" charset="0"/>
              </a:rPr>
              <a:t>диспластическими</a:t>
            </a:r>
            <a:r>
              <a:rPr lang="ru-RU" sz="1200" dirty="0" smtClean="0">
                <a:latin typeface="Century Gothic" pitchFamily="34" charset="0"/>
              </a:rPr>
              <a:t> (неопластическими) процессами, </a:t>
            </a:r>
            <a:r>
              <a:rPr lang="ru-RU" sz="1200" dirty="0" err="1" smtClean="0">
                <a:latin typeface="Century Gothic" pitchFamily="34" charset="0"/>
              </a:rPr>
              <a:t>пограничными,и</a:t>
            </a:r>
            <a:r>
              <a:rPr lang="ru-RU" sz="1200" dirty="0" smtClean="0">
                <a:latin typeface="Century Gothic" pitchFamily="34" charset="0"/>
              </a:rPr>
              <a:t> злокачественными опухолями при наличии гистологической верификации, а также полученного при срочных </a:t>
            </a:r>
            <a:r>
              <a:rPr lang="ru-RU" sz="1200" dirty="0" err="1" smtClean="0">
                <a:latin typeface="Century Gothic" pitchFamily="34" charset="0"/>
              </a:rPr>
              <a:t>интраоперационных</a:t>
            </a:r>
            <a:r>
              <a:rPr lang="ru-RU" sz="1200" dirty="0" smtClean="0">
                <a:latin typeface="Century Gothic" pitchFamily="34" charset="0"/>
              </a:rPr>
              <a:t> или эндоскопических биопсиях;</a:t>
            </a:r>
          </a:p>
          <a:p>
            <a:r>
              <a:rPr lang="ru-RU" sz="1200" i="1" dirty="0" smtClean="0">
                <a:latin typeface="Century Gothic" pitchFamily="34" charset="0"/>
              </a:rPr>
              <a:t>5) </a:t>
            </a:r>
            <a:r>
              <a:rPr lang="ru-RU" sz="1200" b="1" i="1" dirty="0" smtClean="0">
                <a:latin typeface="Century Gothic" pitchFamily="34" charset="0"/>
              </a:rPr>
              <a:t>прижизненные </a:t>
            </a:r>
            <a:r>
              <a:rPr lang="ru-RU" sz="1200" b="1" i="1" dirty="0" err="1" smtClean="0">
                <a:latin typeface="Century Gothic" pitchFamily="34" charset="0"/>
              </a:rPr>
              <a:t>патолого-анатомические</a:t>
            </a:r>
            <a:r>
              <a:rPr lang="ru-RU" sz="1200" b="1" i="1" dirty="0" smtClean="0">
                <a:latin typeface="Century Gothic" pitchFamily="34" charset="0"/>
              </a:rPr>
              <a:t> исследования пятой категории сложности </a:t>
            </a:r>
            <a:r>
              <a:rPr lang="ru-RU" sz="1200" dirty="0" smtClean="0">
                <a:latin typeface="Century Gothic" pitchFamily="34" charset="0"/>
              </a:rPr>
              <a:t>- прижизненные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патолого-анатомические</a:t>
            </a:r>
            <a:r>
              <a:rPr lang="ru-RU" sz="1200" dirty="0" smtClean="0">
                <a:latin typeface="Century Gothic" pitchFamily="34" charset="0"/>
              </a:rPr>
              <a:t> исследования </a:t>
            </a:r>
            <a:r>
              <a:rPr lang="ru-RU" sz="1200" dirty="0" err="1" smtClean="0">
                <a:latin typeface="Century Gothic" pitchFamily="34" charset="0"/>
              </a:rPr>
              <a:t>биопсийного</a:t>
            </a:r>
            <a:r>
              <a:rPr lang="ru-RU" sz="1200" dirty="0" smtClean="0">
                <a:latin typeface="Century Gothic" pitchFamily="34" charset="0"/>
              </a:rPr>
              <a:t> (операционного) материала, полученного от пациентов с иммунопатологическими процессами, опухолями и опухолеподобными процессами при отсутствии гистологической верификации, болезнями системы крови и кроветворных органов, полученного при пункционных биопсиях, или любого иного </a:t>
            </a:r>
            <a:r>
              <a:rPr lang="ru-RU" sz="1200" dirty="0" err="1" smtClean="0">
                <a:latin typeface="Century Gothic" pitchFamily="34" charset="0"/>
              </a:rPr>
              <a:t>биопсийного</a:t>
            </a:r>
            <a:r>
              <a:rPr lang="ru-RU" sz="1200" dirty="0" smtClean="0">
                <a:latin typeface="Century Gothic" pitchFamily="34" charset="0"/>
              </a:rPr>
              <a:t> (операционного) материала, требующего применения декальцинации и (или) дополнительных методов, указанных в пункте 17 настоящих Правил.</a:t>
            </a:r>
          </a:p>
          <a:p>
            <a:endParaRPr lang="ru-RU" sz="1200" dirty="0" smtClean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F2B21A0-752F-4F6A-BD03-29D975D435B0}"/>
              </a:ext>
            </a:extLst>
          </p:cNvPr>
          <p:cNvSpPr/>
          <p:nvPr/>
        </p:nvSpPr>
        <p:spPr>
          <a:xfrm>
            <a:off x="266590" y="1005633"/>
            <a:ext cx="2278829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Таблица (5500) </a:t>
            </a:r>
          </a:p>
          <a:p>
            <a:pPr lvl="0"/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Инструкция к заполнению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9240" y="1611767"/>
            <a:ext cx="96657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 Gothic" pitchFamily="34" charset="0"/>
              </a:rPr>
              <a:t>Приказ Минздрава России от 24 марта 2016 г. № 179н «О Правилах проведения </a:t>
            </a:r>
            <a:r>
              <a:rPr lang="ru-RU" sz="1200" b="1" dirty="0" err="1" smtClean="0">
                <a:latin typeface="Century Gothic" pitchFamily="34" charset="0"/>
              </a:rPr>
              <a:t>патолого-анатомических</a:t>
            </a:r>
            <a:r>
              <a:rPr lang="ru-RU" sz="1200" b="1" dirty="0" smtClean="0">
                <a:latin typeface="Century Gothic" pitchFamily="34" charset="0"/>
              </a:rPr>
              <a:t> исследований»</a:t>
            </a:r>
            <a:endParaRPr lang="ru-RU" sz="1200" dirty="0" smtClean="0">
              <a:latin typeface="Century Gothic" pitchFamily="34" charset="0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B76092C-5723-4E6C-B52B-0A5D9046C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43" y="159520"/>
            <a:ext cx="10026650" cy="864982"/>
          </a:xfrm>
        </p:spPr>
        <p:txBody>
          <a:bodyPr>
            <a:normAutofit/>
          </a:bodyPr>
          <a:lstStyle/>
          <a:p>
            <a:r>
              <a:rPr lang="ru-RU" sz="1600" dirty="0"/>
              <a:t>19. Деятельность патолого-анатомического бюро (отделения)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4463" y="0"/>
            <a:ext cx="54673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2B21A0-752F-4F6A-BD03-29D975D435B0}"/>
              </a:ext>
            </a:extLst>
          </p:cNvPr>
          <p:cNvSpPr/>
          <p:nvPr/>
        </p:nvSpPr>
        <p:spPr>
          <a:xfrm>
            <a:off x="295329" y="1037162"/>
            <a:ext cx="2248173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Таблица (5500)</a:t>
            </a:r>
          </a:p>
          <a:p>
            <a:pPr lvl="0"/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 Инструкция к заполнению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1945" y="1725208"/>
            <a:ext cx="970104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 dirty="0" smtClean="0">
                <a:latin typeface="Century Gothic" pitchFamily="34" charset="0"/>
              </a:rPr>
              <a:t>В строках 1-5 </a:t>
            </a:r>
            <a:r>
              <a:rPr lang="ru-RU" sz="1200" dirty="0" smtClean="0">
                <a:latin typeface="Century Gothic" pitchFamily="34" charset="0"/>
              </a:rPr>
              <a:t>учитывают диагностические прижизненные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патолого-анатомические</a:t>
            </a:r>
            <a:r>
              <a:rPr lang="ru-RU" sz="1200" dirty="0" smtClean="0">
                <a:latin typeface="Century Gothic" pitchFamily="34" charset="0"/>
              </a:rPr>
              <a:t> исследования </a:t>
            </a:r>
            <a:r>
              <a:rPr lang="ru-RU" sz="1200" dirty="0" err="1" smtClean="0">
                <a:latin typeface="Century Gothic" pitchFamily="34" charset="0"/>
              </a:rPr>
              <a:t>биопсийного</a:t>
            </a:r>
            <a:r>
              <a:rPr lang="ru-RU" sz="1200" dirty="0" smtClean="0">
                <a:latin typeface="Century Gothic" pitchFamily="34" charset="0"/>
              </a:rPr>
              <a:t> (операционного) материала, направляемые в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патолого-анатомическое</a:t>
            </a:r>
            <a:r>
              <a:rPr lang="ru-RU" sz="1200" dirty="0" smtClean="0">
                <a:latin typeface="Century Gothic" pitchFamily="34" charset="0"/>
              </a:rPr>
              <a:t> бюро (отделение) с «Направлением на прижизненное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патолого-анатомическое</a:t>
            </a:r>
            <a:r>
              <a:rPr lang="ru-RU" sz="1200" dirty="0" smtClean="0">
                <a:latin typeface="Century Gothic" pitchFamily="34" charset="0"/>
              </a:rPr>
              <a:t> исследование </a:t>
            </a:r>
            <a:r>
              <a:rPr lang="ru-RU" sz="1200" dirty="0" err="1" smtClean="0">
                <a:latin typeface="Century Gothic" pitchFamily="34" charset="0"/>
              </a:rPr>
              <a:t>биопсийного</a:t>
            </a:r>
            <a:r>
              <a:rPr lang="ru-RU" sz="1200" dirty="0" smtClean="0">
                <a:latin typeface="Century Gothic" pitchFamily="34" charset="0"/>
              </a:rPr>
              <a:t> (операционного) материала» (форма № 014/у) по базовой и прикрепленным медицинским организациям. </a:t>
            </a:r>
          </a:p>
          <a:p>
            <a:endParaRPr lang="ru-RU" sz="1200" dirty="0" smtClean="0">
              <a:latin typeface="Century Gothic" pitchFamily="34" charset="0"/>
            </a:endParaRPr>
          </a:p>
          <a:p>
            <a:r>
              <a:rPr lang="ru-RU" sz="1200" b="1" dirty="0" smtClean="0">
                <a:latin typeface="Century Gothic" pitchFamily="34" charset="0"/>
              </a:rPr>
              <a:t>В строке 1</a:t>
            </a:r>
            <a:r>
              <a:rPr lang="ru-RU" sz="1200" dirty="0" smtClean="0">
                <a:latin typeface="Century Gothic" pitchFamily="34" charset="0"/>
              </a:rPr>
              <a:t> «Число пациентов, которым выполнены прижизненные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патолого-анатомические</a:t>
            </a:r>
            <a:r>
              <a:rPr lang="ru-RU" sz="1200" dirty="0" smtClean="0">
                <a:latin typeface="Century Gothic" pitchFamily="34" charset="0"/>
              </a:rPr>
              <a:t> исследования» учитывается число </a:t>
            </a:r>
            <a:r>
              <a:rPr lang="ru-RU" sz="1200" b="1" dirty="0" smtClean="0">
                <a:latin typeface="Century Gothic" pitchFamily="34" charset="0"/>
              </a:rPr>
              <a:t>пациентов</a:t>
            </a:r>
            <a:r>
              <a:rPr lang="ru-RU" sz="1200" dirty="0" smtClean="0">
                <a:latin typeface="Century Gothic" pitchFamily="34" charset="0"/>
              </a:rPr>
              <a:t>, которым проведены диагностические прижизненные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патолого-анатомические</a:t>
            </a:r>
            <a:r>
              <a:rPr lang="ru-RU" sz="1200" dirty="0" smtClean="0">
                <a:latin typeface="Century Gothic" pitchFamily="34" charset="0"/>
              </a:rPr>
              <a:t> исследования </a:t>
            </a:r>
            <a:r>
              <a:rPr lang="ru-RU" sz="1200" dirty="0" err="1" smtClean="0">
                <a:latin typeface="Century Gothic" pitchFamily="34" charset="0"/>
              </a:rPr>
              <a:t>биопсийного</a:t>
            </a:r>
            <a:r>
              <a:rPr lang="ru-RU" sz="1200" dirty="0" smtClean="0">
                <a:latin typeface="Century Gothic" pitchFamily="34" charset="0"/>
              </a:rPr>
              <a:t> (операционного) материала, включая последы. Учетной единицей является пациент.</a:t>
            </a:r>
          </a:p>
          <a:p>
            <a:r>
              <a:rPr lang="ru-RU" sz="1200" b="1" dirty="0" smtClean="0">
                <a:latin typeface="Century Gothic" pitchFamily="34" charset="0"/>
              </a:rPr>
              <a:t>В строке 2 </a:t>
            </a:r>
            <a:r>
              <a:rPr lang="ru-RU" sz="1200" dirty="0" smtClean="0">
                <a:latin typeface="Century Gothic" pitchFamily="34" charset="0"/>
              </a:rPr>
              <a:t>«из них (стр. 1) повторные» учитывается число </a:t>
            </a:r>
            <a:r>
              <a:rPr lang="ru-RU" sz="1200" b="1" dirty="0" smtClean="0">
                <a:latin typeface="Century Gothic" pitchFamily="34" charset="0"/>
              </a:rPr>
              <a:t>пациентов</a:t>
            </a:r>
            <a:r>
              <a:rPr lang="ru-RU" sz="1200" dirty="0" smtClean="0">
                <a:latin typeface="Century Gothic" pitchFamily="34" charset="0"/>
              </a:rPr>
              <a:t>, которым проведены повторные (более одного раза по поводу одного заболевания в течение календарного года) диагностические прижизненные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патолого-анатомические</a:t>
            </a:r>
            <a:r>
              <a:rPr lang="ru-RU" sz="1200" dirty="0" smtClean="0">
                <a:latin typeface="Century Gothic" pitchFamily="34" charset="0"/>
              </a:rPr>
              <a:t> исследования </a:t>
            </a:r>
            <a:r>
              <a:rPr lang="ru-RU" sz="1200" dirty="0" err="1" smtClean="0">
                <a:latin typeface="Century Gothic" pitchFamily="34" charset="0"/>
              </a:rPr>
              <a:t>биопсийного</a:t>
            </a:r>
            <a:r>
              <a:rPr lang="ru-RU" sz="1200" dirty="0" smtClean="0">
                <a:latin typeface="Century Gothic" pitchFamily="34" charset="0"/>
              </a:rPr>
              <a:t> и операционного материала для уточнения диагноза, оценки динамики развития патологического процесса и эффективности лечения. Учетной единицей является пациент.</a:t>
            </a:r>
          </a:p>
          <a:p>
            <a:r>
              <a:rPr lang="ru-RU" sz="1200" b="1" dirty="0" smtClean="0">
                <a:latin typeface="Century Gothic" pitchFamily="34" charset="0"/>
              </a:rPr>
              <a:t>В строке 3 </a:t>
            </a:r>
            <a:r>
              <a:rPr lang="ru-RU" sz="1200" dirty="0" smtClean="0">
                <a:latin typeface="Century Gothic" pitchFamily="34" charset="0"/>
              </a:rPr>
              <a:t>«Число случаев прижизненных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патолого-анатомических</a:t>
            </a:r>
            <a:r>
              <a:rPr lang="ru-RU" sz="1200" dirty="0" smtClean="0">
                <a:latin typeface="Century Gothic" pitchFamily="34" charset="0"/>
              </a:rPr>
              <a:t> исследований» учитывается число </a:t>
            </a:r>
            <a:r>
              <a:rPr lang="ru-RU" sz="1200" b="1" dirty="0" smtClean="0">
                <a:latin typeface="Century Gothic" pitchFamily="34" charset="0"/>
              </a:rPr>
              <a:t>случаев</a:t>
            </a:r>
            <a:r>
              <a:rPr lang="ru-RU" sz="1200" dirty="0" smtClean="0">
                <a:latin typeface="Century Gothic" pitchFamily="34" charset="0"/>
              </a:rPr>
              <a:t> прижизненных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патолого-анатомических</a:t>
            </a:r>
            <a:r>
              <a:rPr lang="ru-RU" sz="1200" dirty="0" smtClean="0">
                <a:latin typeface="Century Gothic" pitchFamily="34" charset="0"/>
              </a:rPr>
              <a:t> исследований </a:t>
            </a:r>
            <a:r>
              <a:rPr lang="ru-RU" sz="1200" dirty="0" err="1" smtClean="0">
                <a:latin typeface="Century Gothic" pitchFamily="34" charset="0"/>
              </a:rPr>
              <a:t>биопсийного</a:t>
            </a:r>
            <a:r>
              <a:rPr lang="ru-RU" sz="1200" dirty="0" smtClean="0">
                <a:latin typeface="Century Gothic" pitchFamily="34" charset="0"/>
              </a:rPr>
              <a:t> (операционного) материала. Учетной единицей является «Направление на прижизненное </a:t>
            </a:r>
            <a:r>
              <a:rPr lang="ru-RU" sz="1200" dirty="0" err="1" smtClean="0">
                <a:latin typeface="Century Gothic" pitchFamily="34" charset="0"/>
              </a:rPr>
              <a:t>патолого-анатомическое</a:t>
            </a:r>
            <a:r>
              <a:rPr lang="ru-RU" sz="1200" dirty="0" smtClean="0">
                <a:latin typeface="Century Gothic" pitchFamily="34" charset="0"/>
              </a:rPr>
              <a:t> исследование </a:t>
            </a:r>
            <a:r>
              <a:rPr lang="ru-RU" sz="1200" dirty="0" err="1" smtClean="0">
                <a:latin typeface="Century Gothic" pitchFamily="34" charset="0"/>
              </a:rPr>
              <a:t>биопсийного</a:t>
            </a:r>
            <a:r>
              <a:rPr lang="ru-RU" sz="1200" dirty="0" smtClean="0">
                <a:latin typeface="Century Gothic" pitchFamily="34" charset="0"/>
              </a:rPr>
              <a:t> (операционного) материала» по форме №014/у.</a:t>
            </a:r>
          </a:p>
          <a:p>
            <a:r>
              <a:rPr lang="ru-RU" sz="1200" b="1" dirty="0" smtClean="0">
                <a:latin typeface="Century Gothic" pitchFamily="34" charset="0"/>
              </a:rPr>
              <a:t>В строке 4 </a:t>
            </a:r>
            <a:r>
              <a:rPr lang="ru-RU" sz="1200" dirty="0" smtClean="0">
                <a:latin typeface="Century Gothic" pitchFamily="34" charset="0"/>
              </a:rPr>
              <a:t>«Число объектов </a:t>
            </a:r>
            <a:r>
              <a:rPr lang="ru-RU" sz="1200" dirty="0" err="1" smtClean="0">
                <a:latin typeface="Century Gothic" pitchFamily="34" charset="0"/>
              </a:rPr>
              <a:t>биопсийного</a:t>
            </a:r>
            <a:r>
              <a:rPr lang="ru-RU" sz="1200" dirty="0" smtClean="0">
                <a:latin typeface="Century Gothic" pitchFamily="34" charset="0"/>
              </a:rPr>
              <a:t> (операционного) материала, включая последы» учитывается число </a:t>
            </a:r>
            <a:r>
              <a:rPr lang="ru-RU" sz="1200" b="1" dirty="0" smtClean="0">
                <a:latin typeface="Century Gothic" pitchFamily="34" charset="0"/>
              </a:rPr>
              <a:t>объектов</a:t>
            </a:r>
            <a:r>
              <a:rPr lang="ru-RU" sz="1200" dirty="0" smtClean="0">
                <a:latin typeface="Century Gothic" pitchFamily="34" charset="0"/>
              </a:rPr>
              <a:t> </a:t>
            </a:r>
            <a:r>
              <a:rPr lang="ru-RU" sz="1200" dirty="0" err="1" smtClean="0">
                <a:latin typeface="Century Gothic" pitchFamily="34" charset="0"/>
              </a:rPr>
              <a:t>биопсийного</a:t>
            </a:r>
            <a:r>
              <a:rPr lang="ru-RU" sz="1200" dirty="0" smtClean="0">
                <a:latin typeface="Century Gothic" pitchFamily="34" charset="0"/>
              </a:rPr>
              <a:t> (операционного) материала, включая последы. Учетной единицей является тканевой образец, залитый в один парафиновый блок (код по ОКЕИ: единица – 642). </a:t>
            </a:r>
          </a:p>
          <a:p>
            <a:r>
              <a:rPr lang="ru-RU" sz="1200" b="1" dirty="0" smtClean="0">
                <a:latin typeface="Century Gothic" pitchFamily="34" charset="0"/>
              </a:rPr>
              <a:t>В строке 5 </a:t>
            </a:r>
            <a:r>
              <a:rPr lang="ru-RU" sz="1200" dirty="0" smtClean="0">
                <a:latin typeface="Century Gothic" pitchFamily="34" charset="0"/>
              </a:rPr>
              <a:t>«Число дополнительных окрасок, постановок реакций, определений (из стр. 4)» учитывается число </a:t>
            </a:r>
            <a:r>
              <a:rPr lang="ru-RU" sz="1200" b="1" dirty="0" smtClean="0">
                <a:latin typeface="Century Gothic" pitchFamily="34" charset="0"/>
              </a:rPr>
              <a:t>дополнительных окрасок, постановок реакций, определений</a:t>
            </a:r>
            <a:r>
              <a:rPr lang="ru-RU" sz="1200" dirty="0" smtClean="0">
                <a:latin typeface="Century Gothic" pitchFamily="34" charset="0"/>
              </a:rPr>
              <a:t>. Первый микропрепарат, изготовленный с каждой кассеты, и окрашенный одной обзорной окраской (окраска гематоксилином и эозином), в значения строки 5 не включаются. В значение строки 5 включается каждый дополнительный микропрепарат, изготовленный одной кассеты, и окрашенный одной дополнительной окраской, или обработанный одной дополнительной реакцией (определением). Учетной единицей является дополнительный микропрепарат, обработанный одной дополнительной окраской, или реакцией, или определением (код по ОКЕИ: единица – 642).</a:t>
            </a:r>
          </a:p>
          <a:p>
            <a:endParaRPr lang="ru-RU" altLang="ru-RU" sz="1200" i="1" dirty="0" smtClean="0">
              <a:latin typeface="Century Gothic" pitchFamily="34" charset="0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B76092C-5723-4E6C-B52B-0A5D9046C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38" y="240478"/>
            <a:ext cx="10026650" cy="864982"/>
          </a:xfrm>
        </p:spPr>
        <p:txBody>
          <a:bodyPr>
            <a:normAutofit/>
          </a:bodyPr>
          <a:lstStyle/>
          <a:p>
            <a:r>
              <a:rPr lang="ru-RU" sz="1600" dirty="0"/>
              <a:t>19. Деятельность патолого-анатомического бюро (отделения)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4463" y="0"/>
            <a:ext cx="54673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2B21A0-752F-4F6A-BD03-29D975D435B0}"/>
              </a:ext>
            </a:extLst>
          </p:cNvPr>
          <p:cNvSpPr/>
          <p:nvPr/>
        </p:nvSpPr>
        <p:spPr>
          <a:xfrm>
            <a:off x="295329" y="1210564"/>
            <a:ext cx="2111539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Таблица (5500)</a:t>
            </a:r>
          </a:p>
          <a:p>
            <a:pPr lvl="0"/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 Инструкция к заполнению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1945" y="1517059"/>
            <a:ext cx="970104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 i="1" dirty="0" smtClean="0"/>
          </a:p>
          <a:p>
            <a:endParaRPr lang="ru-RU" sz="1200" dirty="0" smtClean="0"/>
          </a:p>
          <a:p>
            <a:r>
              <a:rPr lang="ru-RU" sz="1000" b="1" dirty="0" smtClean="0">
                <a:latin typeface="Century Gothic" pitchFamily="34" charset="0"/>
              </a:rPr>
              <a:t>В строках 6-10 </a:t>
            </a:r>
            <a:r>
              <a:rPr lang="ru-RU" sz="1000" dirty="0" smtClean="0">
                <a:latin typeface="Century Gothic" pitchFamily="34" charset="0"/>
              </a:rPr>
              <a:t>учитываются диагностические цитологические исследования</a:t>
            </a:r>
            <a:r>
              <a:rPr lang="ru-RU" altLang="ru-RU" sz="1000" dirty="0" smtClean="0">
                <a:latin typeface="Century Gothic" pitchFamily="34" charset="0"/>
              </a:rPr>
              <a:t> (эндоскопические, </a:t>
            </a:r>
            <a:r>
              <a:rPr lang="ru-RU" altLang="ru-RU" sz="1000" dirty="0" err="1" smtClean="0">
                <a:latin typeface="Century Gothic" pitchFamily="34" charset="0"/>
              </a:rPr>
              <a:t>браш</a:t>
            </a:r>
            <a:r>
              <a:rPr lang="ru-RU" altLang="ru-RU" sz="1000" dirty="0" smtClean="0">
                <a:latin typeface="Century Gothic" pitchFamily="34" charset="0"/>
              </a:rPr>
              <a:t>-, пункционные, </a:t>
            </a:r>
            <a:r>
              <a:rPr lang="ru-RU" altLang="ru-RU" sz="1000" dirty="0" err="1" smtClean="0">
                <a:latin typeface="Century Gothic" pitchFamily="34" charset="0"/>
              </a:rPr>
              <a:t>тонкоигольные</a:t>
            </a:r>
            <a:r>
              <a:rPr lang="ru-RU" altLang="ru-RU" sz="1000" dirty="0" smtClean="0">
                <a:latin typeface="Century Gothic" pitchFamily="34" charset="0"/>
              </a:rPr>
              <a:t> биопсии, прочие диагностические цитологические )</a:t>
            </a:r>
            <a:r>
              <a:rPr lang="ru-RU" sz="1000" dirty="0" smtClean="0">
                <a:latin typeface="Century Gothic" pitchFamily="34" charset="0"/>
              </a:rPr>
              <a:t>, направляемые в </a:t>
            </a:r>
            <a:r>
              <a:rPr lang="ru-RU" sz="1000" dirty="0" err="1" smtClean="0">
                <a:latin typeface="Century Gothic" pitchFamily="34" charset="0"/>
              </a:rPr>
              <a:t>патолого-анатомическое</a:t>
            </a:r>
            <a:r>
              <a:rPr lang="ru-RU" sz="1000" dirty="0" smtClean="0">
                <a:latin typeface="Century Gothic" pitchFamily="34" charset="0"/>
              </a:rPr>
              <a:t> бюро (отделение) с «Направлением на цитологическое диагностическое исследование» (форма № 203/у-02) по базовой и прикрепленным медицинским организациям. </a:t>
            </a:r>
          </a:p>
          <a:p>
            <a:r>
              <a:rPr lang="ru-RU" sz="1000" dirty="0" smtClean="0">
                <a:latin typeface="Century Gothic" pitchFamily="34" charset="0"/>
              </a:rPr>
              <a:t>Не учитываются цитологические исследования, включенные в строку 1.3 таблицы 5300 «Деятельность лаборатории».</a:t>
            </a:r>
          </a:p>
          <a:p>
            <a:r>
              <a:rPr lang="ru-RU" sz="1000" b="1" dirty="0" smtClean="0">
                <a:latin typeface="Century Gothic" pitchFamily="34" charset="0"/>
              </a:rPr>
              <a:t>Этот раздел заполняется при наличии следующих условий: </a:t>
            </a:r>
          </a:p>
          <a:p>
            <a:r>
              <a:rPr lang="ru-RU" sz="1000" dirty="0" smtClean="0">
                <a:latin typeface="Century Gothic" pitchFamily="34" charset="0"/>
              </a:rPr>
              <a:t>       1) в </a:t>
            </a:r>
            <a:r>
              <a:rPr lang="ru-RU" sz="1000" dirty="0" err="1" smtClean="0">
                <a:latin typeface="Century Gothic" pitchFamily="34" charset="0"/>
              </a:rPr>
              <a:t>патолого-анатомическом</a:t>
            </a:r>
            <a:r>
              <a:rPr lang="ru-RU" sz="1000" dirty="0" smtClean="0">
                <a:latin typeface="Century Gothic" pitchFamily="34" charset="0"/>
              </a:rPr>
              <a:t> бюро – если в его организационно-штатной структуре имеется клинико-диагностическая лаборатория, выполняющая цитологические диагностические исследования; </a:t>
            </a:r>
          </a:p>
          <a:p>
            <a:r>
              <a:rPr lang="ru-RU" sz="1000" dirty="0" smtClean="0">
                <a:latin typeface="Century Gothic" pitchFamily="34" charset="0"/>
              </a:rPr>
              <a:t>       2) в </a:t>
            </a:r>
            <a:r>
              <a:rPr lang="ru-RU" sz="1000" dirty="0" err="1" smtClean="0">
                <a:latin typeface="Century Gothic" pitchFamily="34" charset="0"/>
              </a:rPr>
              <a:t>патолого-анатомическом</a:t>
            </a:r>
            <a:r>
              <a:rPr lang="ru-RU" sz="1000" dirty="0" smtClean="0">
                <a:latin typeface="Century Gothic" pitchFamily="34" charset="0"/>
              </a:rPr>
              <a:t> отделении медицинской организации – если клинико-диагностическая лаборатория, выполняющая цитологические диагностические исследования, по организационно-штатной структуре включена в состав </a:t>
            </a:r>
            <a:r>
              <a:rPr lang="ru-RU" sz="1000" dirty="0" err="1" smtClean="0">
                <a:latin typeface="Century Gothic" pitchFamily="34" charset="0"/>
              </a:rPr>
              <a:t>патолого-анатомического</a:t>
            </a:r>
            <a:r>
              <a:rPr lang="ru-RU" sz="1000" dirty="0" smtClean="0">
                <a:latin typeface="Century Gothic" pitchFamily="34" charset="0"/>
              </a:rPr>
              <a:t> отделения. </a:t>
            </a:r>
          </a:p>
          <a:p>
            <a:endParaRPr lang="ru-RU" sz="1000" dirty="0" smtClean="0">
              <a:latin typeface="Century Gothic" pitchFamily="34" charset="0"/>
            </a:endParaRPr>
          </a:p>
          <a:p>
            <a:r>
              <a:rPr lang="ru-RU" altLang="ru-RU" sz="1000" b="1" i="1" dirty="0" smtClean="0">
                <a:latin typeface="Century Gothic" pitchFamily="34" charset="0"/>
              </a:rPr>
              <a:t>Не включаются цитологические исследования, относящиеся к клинической лабораторной диагностике, учитываемые в графе 5 таблицы 5300 формы № 30 «Сведения о деятельности медицинской организации» федерального статистического наблюдения</a:t>
            </a:r>
          </a:p>
          <a:p>
            <a:endParaRPr lang="ru-RU" altLang="ru-RU" sz="1000" i="1" dirty="0" smtClean="0">
              <a:latin typeface="Century Gothic" pitchFamily="34" charset="0"/>
            </a:endParaRPr>
          </a:p>
          <a:p>
            <a:r>
              <a:rPr lang="ru-RU" altLang="ru-RU" sz="1000" i="1" dirty="0" smtClean="0">
                <a:latin typeface="Century Gothic" pitchFamily="34" charset="0"/>
              </a:rPr>
              <a:t>Под </a:t>
            </a:r>
            <a:r>
              <a:rPr lang="ru-RU" altLang="ru-RU" sz="1000" b="1" i="1" dirty="0" smtClean="0">
                <a:latin typeface="Century Gothic" pitchFamily="34" charset="0"/>
              </a:rPr>
              <a:t>объектом</a:t>
            </a:r>
            <a:r>
              <a:rPr lang="ru-RU" altLang="ru-RU" sz="1000" i="1" dirty="0" smtClean="0">
                <a:latin typeface="Century Gothic" pitchFamily="34" charset="0"/>
              </a:rPr>
              <a:t> следует понимать один цитологический мазок, полученный в результате однократной диагностической или лечебной манипуляции, или операции, проведенной у пациента.</a:t>
            </a:r>
          </a:p>
          <a:p>
            <a:r>
              <a:rPr lang="ru-RU" altLang="ru-RU" sz="1000" i="1" dirty="0" smtClean="0">
                <a:latin typeface="Century Gothic" pitchFamily="34" charset="0"/>
              </a:rPr>
              <a:t>Под </a:t>
            </a:r>
            <a:r>
              <a:rPr lang="ru-RU" altLang="ru-RU" sz="1000" b="1" dirty="0" smtClean="0">
                <a:latin typeface="Century Gothic" pitchFamily="34" charset="0"/>
              </a:rPr>
              <a:t>исследованием</a:t>
            </a:r>
            <a:r>
              <a:rPr lang="ru-RU" altLang="ru-RU" sz="1000" i="1" dirty="0" smtClean="0">
                <a:latin typeface="Century Gothic" pitchFamily="34" charset="0"/>
              </a:rPr>
              <a:t> следует понимать один объект, обработанный одним методом (реакцией). </a:t>
            </a:r>
          </a:p>
          <a:p>
            <a:endParaRPr lang="ru-RU" altLang="ru-RU" sz="1000" i="1" dirty="0" smtClean="0">
              <a:latin typeface="Century Gothic" pitchFamily="34" charset="0"/>
            </a:endParaRPr>
          </a:p>
          <a:p>
            <a:r>
              <a:rPr lang="ru-RU" altLang="ru-RU" sz="1000" i="1" dirty="0" smtClean="0">
                <a:latin typeface="Century Gothic" pitchFamily="34" charset="0"/>
              </a:rPr>
              <a:t>Категории сложности цитологического материала для значений граф 4-8 для целей данного статистического инструментария определяются по аналогии с пунктом 25 Правил проведения </a:t>
            </a:r>
            <a:r>
              <a:rPr lang="ru-RU" altLang="ru-RU" sz="1000" i="1" dirty="0" err="1" smtClean="0">
                <a:latin typeface="Century Gothic" pitchFamily="34" charset="0"/>
              </a:rPr>
              <a:t>патолого-анатомические</a:t>
            </a:r>
            <a:r>
              <a:rPr lang="ru-RU" altLang="ru-RU" sz="1000" i="1" dirty="0" smtClean="0">
                <a:latin typeface="Century Gothic" pitchFamily="34" charset="0"/>
              </a:rPr>
              <a:t> исследования </a:t>
            </a:r>
            <a:r>
              <a:rPr lang="ru-RU" altLang="ru-RU" sz="1000" i="1" dirty="0" err="1" smtClean="0">
                <a:latin typeface="Century Gothic" pitchFamily="34" charset="0"/>
              </a:rPr>
              <a:t>биопсийного</a:t>
            </a:r>
            <a:r>
              <a:rPr lang="ru-RU" altLang="ru-RU" sz="1000" i="1" dirty="0" smtClean="0">
                <a:latin typeface="Century Gothic" pitchFamily="34" charset="0"/>
              </a:rPr>
              <a:t> (операционного) материала</a:t>
            </a:r>
          </a:p>
          <a:p>
            <a:endParaRPr lang="ru-RU" sz="1000" dirty="0" smtClean="0">
              <a:latin typeface="Century Gothic" pitchFamily="34" charset="0"/>
            </a:endParaRPr>
          </a:p>
          <a:p>
            <a:r>
              <a:rPr lang="ru-RU" sz="1000" b="1" dirty="0" smtClean="0">
                <a:latin typeface="Century Gothic" pitchFamily="34" charset="0"/>
              </a:rPr>
              <a:t>В строке 6</a:t>
            </a:r>
            <a:r>
              <a:rPr lang="ru-RU" sz="1000" dirty="0" smtClean="0">
                <a:latin typeface="Century Gothic" pitchFamily="34" charset="0"/>
              </a:rPr>
              <a:t> «Число пациентов, которым выполнены прижизненные цитологические исследования» учитывается число </a:t>
            </a:r>
            <a:r>
              <a:rPr lang="ru-RU" sz="1000" b="1" dirty="0" smtClean="0">
                <a:latin typeface="Century Gothic" pitchFamily="34" charset="0"/>
              </a:rPr>
              <a:t>пациентов</a:t>
            </a:r>
            <a:r>
              <a:rPr lang="ru-RU" sz="1000" dirty="0" smtClean="0">
                <a:latin typeface="Century Gothic" pitchFamily="34" charset="0"/>
              </a:rPr>
              <a:t>, которым проведены диагностические прижизненные цитологические исследования. Учетной единицей является пациент.</a:t>
            </a:r>
          </a:p>
          <a:p>
            <a:r>
              <a:rPr lang="ru-RU" sz="1000" b="1" dirty="0" smtClean="0">
                <a:latin typeface="Century Gothic" pitchFamily="34" charset="0"/>
              </a:rPr>
              <a:t>В строке 7 </a:t>
            </a:r>
            <a:r>
              <a:rPr lang="ru-RU" sz="1000" dirty="0" smtClean="0">
                <a:latin typeface="Century Gothic" pitchFamily="34" charset="0"/>
              </a:rPr>
              <a:t>«из них (стр. 1) повторные» учитывается число </a:t>
            </a:r>
            <a:r>
              <a:rPr lang="ru-RU" sz="1000" b="1" dirty="0" smtClean="0">
                <a:latin typeface="Century Gothic" pitchFamily="34" charset="0"/>
              </a:rPr>
              <a:t>пациентов</a:t>
            </a:r>
            <a:r>
              <a:rPr lang="ru-RU" sz="1000" dirty="0" smtClean="0">
                <a:latin typeface="Century Gothic" pitchFamily="34" charset="0"/>
              </a:rPr>
              <a:t>, которым проведены повторные (более одного раза по поводу одного заболевания в течение календарного года) диагностические цитологические исследования. Учетной единицей является пациент.</a:t>
            </a:r>
          </a:p>
          <a:p>
            <a:r>
              <a:rPr lang="ru-RU" sz="1000" b="1" dirty="0" smtClean="0">
                <a:latin typeface="Century Gothic" pitchFamily="34" charset="0"/>
              </a:rPr>
              <a:t>В строке 8 </a:t>
            </a:r>
            <a:r>
              <a:rPr lang="ru-RU" sz="1000" dirty="0" smtClean="0">
                <a:latin typeface="Century Gothic" pitchFamily="34" charset="0"/>
              </a:rPr>
              <a:t>«Число случаев прижизненных цитологических исследований» учитывается число </a:t>
            </a:r>
            <a:r>
              <a:rPr lang="ru-RU" sz="1000" b="1" dirty="0" smtClean="0">
                <a:latin typeface="Century Gothic" pitchFamily="34" charset="0"/>
              </a:rPr>
              <a:t>случаев</a:t>
            </a:r>
            <a:r>
              <a:rPr lang="ru-RU" sz="1000" dirty="0" smtClean="0">
                <a:latin typeface="Century Gothic" pitchFamily="34" charset="0"/>
              </a:rPr>
              <a:t> прижизненных цитологических исследований. Учетной единицей является «Направление на цитологическое диагностическое исследование» по форме № 203/у-02 (код по ОКЕИ: единица – 642).</a:t>
            </a:r>
          </a:p>
          <a:p>
            <a:r>
              <a:rPr lang="ru-RU" sz="1000" b="1" dirty="0" smtClean="0">
                <a:latin typeface="Century Gothic" pitchFamily="34" charset="0"/>
              </a:rPr>
              <a:t>В строке 9</a:t>
            </a:r>
            <a:r>
              <a:rPr lang="ru-RU" sz="1000" dirty="0" smtClean="0">
                <a:latin typeface="Century Gothic" pitchFamily="34" charset="0"/>
              </a:rPr>
              <a:t> «Число объектов прижизненных цитологических исследований» учитывается число </a:t>
            </a:r>
            <a:r>
              <a:rPr lang="ru-RU" sz="1000" b="1" dirty="0" smtClean="0">
                <a:latin typeface="Century Gothic" pitchFamily="34" charset="0"/>
              </a:rPr>
              <a:t>объектов</a:t>
            </a:r>
            <a:r>
              <a:rPr lang="ru-RU" sz="1000" dirty="0" smtClean="0">
                <a:latin typeface="Century Gothic" pitchFamily="34" charset="0"/>
              </a:rPr>
              <a:t>. Учетной единицей является цитологический микропрепарат. Цитологический микропрепарат, на котором размещено несколько мазков, учитывается как один объект.</a:t>
            </a:r>
          </a:p>
          <a:p>
            <a:r>
              <a:rPr lang="ru-RU" sz="1000" b="1" dirty="0" smtClean="0">
                <a:latin typeface="Century Gothic" pitchFamily="34" charset="0"/>
              </a:rPr>
              <a:t>В строке 10 </a:t>
            </a:r>
            <a:r>
              <a:rPr lang="ru-RU" sz="1000" dirty="0" smtClean="0">
                <a:latin typeface="Century Gothic" pitchFamily="34" charset="0"/>
              </a:rPr>
              <a:t>«Число дополнительных окрасок, постановок реакций, определений (из стр. 9)» учитывается число </a:t>
            </a:r>
            <a:r>
              <a:rPr lang="ru-RU" sz="1000" b="1" dirty="0" smtClean="0">
                <a:latin typeface="Century Gothic" pitchFamily="34" charset="0"/>
              </a:rPr>
              <a:t>дополнительных окрасок, постановок реакций, определений</a:t>
            </a:r>
            <a:r>
              <a:rPr lang="ru-RU" sz="1000" dirty="0" smtClean="0">
                <a:latin typeface="Century Gothic" pitchFamily="34" charset="0"/>
              </a:rPr>
              <a:t>. Учетной единицей является дополнительный цитологический микропрепарат, обработанный одной дополнительной окраской, или реакцией, или определением.</a:t>
            </a:r>
          </a:p>
          <a:p>
            <a:endParaRPr lang="ru-RU" sz="1000" dirty="0" smtClean="0">
              <a:latin typeface="Century Gothic" pitchFamily="34" charset="0"/>
            </a:endParaRPr>
          </a:p>
          <a:p>
            <a:endParaRPr lang="ru-RU" altLang="ru-RU" sz="1000" i="1" dirty="0" smtClean="0">
              <a:latin typeface="Century Gothic" pitchFamily="34" charset="0"/>
            </a:endParaRPr>
          </a:p>
          <a:p>
            <a:endParaRPr lang="ru-RU" sz="1000" i="1" dirty="0" smtClean="0">
              <a:latin typeface="Century Gothic" pitchFamily="34" charset="0"/>
            </a:endParaRPr>
          </a:p>
          <a:p>
            <a:endParaRPr lang="ru-RU" sz="1000" dirty="0" smtClean="0">
              <a:latin typeface="Century Gothic" pitchFamily="34" charset="0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B76092C-5723-4E6C-B52B-0A5D9046C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894" y="276999"/>
            <a:ext cx="10026650" cy="864982"/>
          </a:xfrm>
        </p:spPr>
        <p:txBody>
          <a:bodyPr>
            <a:normAutofit/>
          </a:bodyPr>
          <a:lstStyle/>
          <a:p>
            <a:r>
              <a:rPr lang="ru-RU" sz="1600" dirty="0"/>
              <a:t>19. Деятельность патолого-анатомического бюро (отделения)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4463" y="0"/>
            <a:ext cx="54673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6440" y="3836231"/>
            <a:ext cx="87971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1400" dirty="0" smtClean="0">
                <a:latin typeface="Century Gothic" pitchFamily="34" charset="0"/>
                <a:ea typeface="Century Gothic" charset="0"/>
                <a:cs typeface="Century Gothic" charset="0"/>
              </a:rPr>
              <a:t>Заполняют медицинские организации, имеющие в своем составе патолого-анатомические отделения, которые проводят  прижизненные патолого-анатомические исследования </a:t>
            </a:r>
            <a:r>
              <a:rPr lang="ru-RU" sz="1400" dirty="0" err="1" smtClean="0">
                <a:latin typeface="Century Gothic" pitchFamily="34" charset="0"/>
                <a:ea typeface="Century Gothic" charset="0"/>
                <a:cs typeface="Century Gothic" charset="0"/>
              </a:rPr>
              <a:t>биопсийного</a:t>
            </a:r>
            <a:r>
              <a:rPr lang="ru-RU" sz="1400" dirty="0" smtClean="0">
                <a:latin typeface="Century Gothic" pitchFamily="34" charset="0"/>
                <a:ea typeface="Century Gothic" charset="0"/>
                <a:cs typeface="Century Gothic" charset="0"/>
              </a:rPr>
              <a:t> и операционного, а также прижизненные цитологические исследования материала по базовой и прикрепленным медицинским организациям по фактически существующему распределению  </a:t>
            </a:r>
          </a:p>
          <a:p>
            <a:endParaRPr lang="ru-RU" sz="1400" dirty="0" smtClean="0">
              <a:latin typeface="Century Gothic" pitchFamily="34" charset="0"/>
              <a:ea typeface="Century Gothic" charset="0"/>
              <a:cs typeface="Century Gothic" charset="0"/>
            </a:endParaRPr>
          </a:p>
          <a:p>
            <a:r>
              <a:rPr lang="ru-RU" sz="14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Фактически существующее распределение (прикрепление): </a:t>
            </a:r>
          </a:p>
          <a:p>
            <a:r>
              <a:rPr lang="ru-RU" sz="1400" dirty="0" smtClean="0">
                <a:latin typeface="Century Gothic" pitchFamily="34" charset="0"/>
                <a:ea typeface="Century Gothic" charset="0"/>
                <a:cs typeface="Century Gothic" charset="0"/>
              </a:rPr>
              <a:t>1. Приказ № 554 от 18.06.2014 г ДЗМ  с дополнениями (для учреждений подведомственных ДЗМ)</a:t>
            </a:r>
          </a:p>
          <a:p>
            <a:r>
              <a:rPr lang="ru-RU" sz="1400" dirty="0" smtClean="0">
                <a:latin typeface="Century Gothic" pitchFamily="34" charset="0"/>
                <a:ea typeface="Century Gothic" charset="0"/>
                <a:cs typeface="Century Gothic" charset="0"/>
              </a:rPr>
              <a:t>2. Договора</a:t>
            </a:r>
            <a:r>
              <a:rPr lang="ru-RU" sz="1400" b="1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</a:p>
          <a:p>
            <a:endParaRPr lang="ru-RU" sz="14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Century Gothic" pitchFamily="34" charset="0"/>
              </a:rPr>
              <a:t>Какую помощь оказывает медицинская организация? </a:t>
            </a:r>
          </a:p>
          <a:p>
            <a:r>
              <a:rPr lang="ru-RU" sz="1400" dirty="0" smtClean="0">
                <a:latin typeface="Century Gothic" pitchFamily="34" charset="0"/>
                <a:ea typeface="Century Gothic" charset="0"/>
                <a:cs typeface="Century Gothic" charset="0"/>
              </a:rPr>
              <a:t>Форма №30 «Сведения о медицинской организации», т 1100, </a:t>
            </a:r>
            <a:r>
              <a:rPr lang="ru-RU" sz="1400" dirty="0" err="1" smtClean="0">
                <a:latin typeface="Century Gothic" pitchFamily="34" charset="0"/>
                <a:ea typeface="Century Gothic" charset="0"/>
                <a:cs typeface="Century Gothic" charset="0"/>
              </a:rPr>
              <a:t>гр</a:t>
            </a:r>
            <a:r>
              <a:rPr lang="ru-RU" sz="1400" dirty="0" smtClean="0">
                <a:latin typeface="Century Gothic" pitchFamily="34" charset="0"/>
                <a:ea typeface="Century Gothic" charset="0"/>
                <a:cs typeface="Century Gothic" charset="0"/>
              </a:rPr>
              <a:t> 5 и </a:t>
            </a:r>
            <a:r>
              <a:rPr lang="ru-RU" sz="1400" dirty="0" err="1" smtClean="0">
                <a:latin typeface="Century Gothic" pitchFamily="34" charset="0"/>
                <a:ea typeface="Century Gothic" charset="0"/>
                <a:cs typeface="Century Gothic" charset="0"/>
              </a:rPr>
              <a:t>гр</a:t>
            </a:r>
            <a:r>
              <a:rPr lang="ru-RU" sz="1400" dirty="0" smtClean="0">
                <a:latin typeface="Century Gothic" pitchFamily="34" charset="0"/>
                <a:ea typeface="Century Gothic" charset="0"/>
                <a:cs typeface="Century Gothic" charset="0"/>
              </a:rPr>
              <a:t> 7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A694943-7E18-4E0C-A160-9674452C6ECE}"/>
              </a:ext>
            </a:extLst>
          </p:cNvPr>
          <p:cNvSpPr/>
          <p:nvPr/>
        </p:nvSpPr>
        <p:spPr>
          <a:xfrm>
            <a:off x="605487" y="1211212"/>
            <a:ext cx="936148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 Gothic" charset="0"/>
                <a:ea typeface="Century Gothic" charset="0"/>
                <a:cs typeface="Century Gothic" charset="0"/>
              </a:rPr>
              <a:t>Таблица (5502) Коды </a:t>
            </a:r>
            <a:r>
              <a:rPr lang="ru-RU" sz="1200" b="1" dirty="0">
                <a:latin typeface="Century Gothic" charset="0"/>
                <a:ea typeface="Century Gothic" charset="0"/>
                <a:cs typeface="Century Gothic" charset="0"/>
              </a:rPr>
              <a:t>по ОКЕИ: единица – 642</a:t>
            </a:r>
          </a:p>
          <a:p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Число обслуживаемых медицинских организаций по прижизненным патолого-анатомическим исследованиям </a:t>
            </a:r>
            <a:r>
              <a:rPr lang="ru-RU" sz="1200" dirty="0" err="1">
                <a:latin typeface="Century Gothic" charset="0"/>
                <a:ea typeface="Century Gothic" charset="0"/>
                <a:cs typeface="Century Gothic" charset="0"/>
              </a:rPr>
              <a:t>биопсийного</a:t>
            </a:r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 и операционного </a:t>
            </a:r>
            <a:r>
              <a:rPr lang="ru-RU" sz="1200" dirty="0" smtClean="0">
                <a:latin typeface="Century Gothic" charset="0"/>
                <a:ea typeface="Century Gothic" charset="0"/>
                <a:cs typeface="Century Gothic" charset="0"/>
              </a:rPr>
              <a:t>материала 1 __________, </a:t>
            </a:r>
          </a:p>
          <a:p>
            <a:r>
              <a:rPr lang="ru-RU" sz="1200" dirty="0" smtClean="0">
                <a:latin typeface="Century Gothic" charset="0"/>
                <a:ea typeface="Century Gothic" charset="0"/>
                <a:cs typeface="Century Gothic" charset="0"/>
              </a:rPr>
              <a:t>из </a:t>
            </a:r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них: медицинских организаций, оказывающих медицинскую помощь в амбулаторных </a:t>
            </a:r>
            <a:r>
              <a:rPr lang="ru-RU" sz="1200" dirty="0" smtClean="0">
                <a:latin typeface="Century Gothic" charset="0"/>
                <a:ea typeface="Century Gothic" charset="0"/>
                <a:cs typeface="Century Gothic" charset="0"/>
              </a:rPr>
              <a:t>условиях 2 __________, </a:t>
            </a:r>
          </a:p>
          <a:p>
            <a:r>
              <a:rPr lang="ru-RU" sz="1200" dirty="0" smtClean="0">
                <a:latin typeface="Century Gothic" charset="0"/>
                <a:ea typeface="Century Gothic" charset="0"/>
                <a:cs typeface="Century Gothic" charset="0"/>
              </a:rPr>
              <a:t>Число </a:t>
            </a:r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обслуживаемых медицинских организаций по прижизненным цитологическим </a:t>
            </a:r>
            <a:r>
              <a:rPr lang="ru-RU" sz="1200" dirty="0" smtClean="0">
                <a:latin typeface="Century Gothic" charset="0"/>
                <a:ea typeface="Century Gothic" charset="0"/>
                <a:cs typeface="Century Gothic" charset="0"/>
              </a:rPr>
              <a:t>исследованиям 3 __________, </a:t>
            </a:r>
          </a:p>
          <a:p>
            <a:r>
              <a:rPr lang="ru-RU" sz="12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из них: медицинских организаций, оказывающих медицинскую помощь в амбулаторных </a:t>
            </a:r>
            <a:r>
              <a:rPr lang="ru-RU" sz="1200" dirty="0" smtClean="0">
                <a:latin typeface="Century Gothic" charset="0"/>
                <a:ea typeface="Century Gothic" charset="0"/>
                <a:cs typeface="Century Gothic" charset="0"/>
              </a:rPr>
              <a:t>условиях	4 __________.</a:t>
            </a:r>
            <a:endParaRPr lang="ru-RU" sz="1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F2B21A0-752F-4F6A-BD03-29D975D435B0}"/>
              </a:ext>
            </a:extLst>
          </p:cNvPr>
          <p:cNvSpPr/>
          <p:nvPr/>
        </p:nvSpPr>
        <p:spPr>
          <a:xfrm>
            <a:off x="605487" y="3174753"/>
            <a:ext cx="2248173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Таблица (5502)</a:t>
            </a:r>
          </a:p>
          <a:p>
            <a:pPr lvl="0"/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 Инструкция к заполнению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8EB3F0-93E5-4955-B255-602002C78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38" y="138219"/>
            <a:ext cx="10026650" cy="864982"/>
          </a:xfrm>
        </p:spPr>
        <p:txBody>
          <a:bodyPr>
            <a:normAutofit/>
          </a:bodyPr>
          <a:lstStyle/>
          <a:p>
            <a:r>
              <a:rPr lang="ru-RU" sz="1600" dirty="0"/>
              <a:t>19. Деятельность патолого-анатомического бюро (отделения)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ABC90AC-E99A-4157-B0D8-683885B34560}"/>
              </a:ext>
            </a:extLst>
          </p:cNvPr>
          <p:cNvSpPr/>
          <p:nvPr/>
        </p:nvSpPr>
        <p:spPr>
          <a:xfrm>
            <a:off x="543719" y="1049649"/>
            <a:ext cx="9361488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b="1" dirty="0">
                <a:latin typeface="Century Gothic" charset="0"/>
                <a:ea typeface="Century Gothic" charset="0"/>
                <a:cs typeface="Century Gothic" charset="0"/>
              </a:rPr>
              <a:t>19.2 Посмертные патолого-анатомические исследования (вскрытия)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081838" algn="l"/>
              </a:tabLst>
            </a:pPr>
            <a:r>
              <a:rPr lang="ru-RU" sz="1400" b="1" dirty="0"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550</a:t>
            </a:r>
            <a:r>
              <a:rPr lang="en-US" sz="1400" b="1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  <a:r>
              <a:rPr lang="ru-RU" sz="14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Коды </a:t>
            </a:r>
            <a:r>
              <a:rPr lang="ru-RU" sz="1400" dirty="0">
                <a:latin typeface="Century Gothic" charset="0"/>
                <a:ea typeface="Century Gothic" charset="0"/>
                <a:cs typeface="Century Gothic" charset="0"/>
              </a:rPr>
              <a:t>по ОКЕИ: человек – 792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105441"/>
              </p:ext>
            </p:extLst>
          </p:nvPr>
        </p:nvGraphicFramePr>
        <p:xfrm>
          <a:off x="386064" y="1572869"/>
          <a:ext cx="10022764" cy="5098106"/>
        </p:xfrm>
        <a:graphic>
          <a:graphicData uri="http://schemas.openxmlformats.org/drawingml/2006/table">
            <a:tbl>
              <a:tblPr/>
              <a:tblGrid>
                <a:gridCol w="4183005"/>
                <a:gridCol w="667725"/>
                <a:gridCol w="475329"/>
                <a:gridCol w="215030"/>
                <a:gridCol w="192395"/>
                <a:gridCol w="260299"/>
                <a:gridCol w="294250"/>
                <a:gridCol w="788248"/>
                <a:gridCol w="977462"/>
                <a:gridCol w="746235"/>
                <a:gridCol w="1222786"/>
              </a:tblGrid>
              <a:tr h="521735">
                <a:tc rowSpan="2"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Наименование показателя</a:t>
                      </a:r>
                      <a:endParaRPr lang="ru-RU" sz="8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№ строки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Всего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Патологоанатомические вскрытия по категориям сложности (из графы 3)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из гр.3 умерло вне медицинских организаций, оказывающих медицинскую помощь в стационарных условиях</a:t>
                      </a:r>
                      <a:b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</a:b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(на дому и в машине СМП)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из гр.3 умерло в медицинских организаций, оказывающих медицинскую помощь в стационарных условиях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II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III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IV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V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всего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из гр.10 умерло в медицинских организаций, оказывающих медицинскую помощь в стационарных условиях, имеющих в составе ПАО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</a:tr>
              <a:tr h="129912"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7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8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9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10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11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</a:tr>
              <a:tr h="129912"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Число патологоанатомических вскрытий, всего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 (1)</a:t>
                      </a:r>
                      <a:endParaRPr lang="ru-RU" sz="800" kern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9912"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в том числе:   умерших</a:t>
                      </a:r>
                    </a:p>
                  </a:txBody>
                  <a:tcPr marL="58056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 (1.1)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9912"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     в том числе:  детей (0–17 лет включительно)        </a:t>
                      </a:r>
                    </a:p>
                  </a:txBody>
                  <a:tcPr marL="58056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 (1.1.1)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9413"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           из них:  новорожденных, умерших в возрасте 0–6 суток</a:t>
                      </a:r>
                    </a:p>
                  </a:txBody>
                  <a:tcPr marL="58056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 (1.1.1.1)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397"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           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из них: родившихся в сроке беременности 22-27 недель</a:t>
                      </a:r>
                    </a:p>
                  </a:txBody>
                  <a:tcPr marL="58056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 (1.1.1.1.1)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211"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                детей, умерших в возрасте 7 дней – 11 месяцев 29 дней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 (1.1.1.2)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211"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                детей, умерших в возрасте 1–4 года включительно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7 (1.1.1.3)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211"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                детей, умерших в возрасте 5–14 лет включительно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8 (1.1.1.4)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211"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                детей, умерших в возрасте 15–17 лет включительно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9 (1.1.1.5)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397"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             лиц в трудоспособном возрасте (жен.: 18–54 г. включительно; муж.: 18–59 лет включительно)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10 (1.1.2)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9912"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             лиц в возрасте старше трудоспособного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11 (1.1.3)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9912"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    мертворожденных 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12 (1.2)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397"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         из них мертворожденных при сроке беременности 22–27 недель 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13 (1.2.1)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397"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    выкидышей при сроке беременности менее 22 недель и массой менее 500 грамм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14 (1.3)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9738"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Число объектов посмертного патолого-анатомического </a:t>
                      </a:r>
                      <a:b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</a:b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исследования материала патолого-анатомических вскрытий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15 (2)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118"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Показатель: Среднее число объектов посмертного патолого-анатомического </a:t>
                      </a:r>
                      <a:r>
                        <a:rPr lang="ru-RU" sz="800" kern="1200" dirty="0" smtClean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исследования </a:t>
                      </a:r>
                      <a:r>
                        <a:rPr lang="ru-RU" sz="8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на одно вскрытие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16 (3)</a:t>
                      </a: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80808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24463" y="0"/>
            <a:ext cx="54673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8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0DA31C-D111-42A9-A7E6-91BD5C79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758" y="89320"/>
            <a:ext cx="7538400" cy="864982"/>
          </a:xfrm>
        </p:spPr>
        <p:txBody>
          <a:bodyPr>
            <a:normAutofit/>
          </a:bodyPr>
          <a:lstStyle/>
          <a:p>
            <a:r>
              <a:rPr lang="ru-RU" sz="1600" dirty="0"/>
              <a:t>Заполнение сведений о работе скорой медицинской помощи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3201" y="21021"/>
            <a:ext cx="32686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9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12" name="Прямоугольник 11"/>
          <p:cNvSpPr/>
          <p:nvPr/>
        </p:nvSpPr>
        <p:spPr>
          <a:xfrm>
            <a:off x="927642" y="1170989"/>
            <a:ext cx="869205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buClr>
                <a:schemeClr val="bg2"/>
              </a:buClr>
              <a:buSzPct val="75000"/>
            </a:pPr>
            <a:r>
              <a:rPr lang="ru-RU" sz="1400" dirty="0" smtClean="0">
                <a:latin typeface="Century Gothic" pitchFamily="34" charset="0"/>
              </a:rPr>
              <a:t>Заполняются </a:t>
            </a:r>
            <a:r>
              <a:rPr lang="ru-RU" sz="1400" dirty="0">
                <a:latin typeface="Century Gothic" pitchFamily="34" charset="0"/>
              </a:rPr>
              <a:t>станциями скорой медицинской помощи, являющимися самостоятельными медицинскими организациями, а также медицинскими организациями, имеющими в своем составе отделения скорой медицинской помощи, больницами скорой медицинской помощи, имеющими в своем составе станции скорой медицинской помощи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97876" y="5559106"/>
            <a:ext cx="8157610" cy="1335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>
              <a:buClr>
                <a:schemeClr val="bg2"/>
              </a:buClr>
              <a:buSzPct val="75000"/>
            </a:pPr>
            <a:r>
              <a:rPr lang="ru-RU" sz="1200" b="1" dirty="0">
                <a:solidFill>
                  <a:schemeClr val="tx1"/>
                </a:solidFill>
                <a:latin typeface="Century Gothic" pitchFamily="34" charset="0"/>
              </a:rPr>
              <a:t>Отчёт составляется на основании учетных форм:   </a:t>
            </a:r>
          </a:p>
          <a:p>
            <a:pPr algn="just" eaLnBrk="0" hangingPunct="0">
              <a:buClr>
                <a:schemeClr val="bg2"/>
              </a:buClr>
              <a:buSzPct val="75000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№ 074/у «Журнале регистрации амбулаторных пациентов»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 eaLnBrk="0" hangingPunct="0">
              <a:buClr>
                <a:schemeClr val="bg2"/>
              </a:buClr>
              <a:buSzPct val="75000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№ 109/у «Журнал записи вызовов скорой медицинской помощи» </a:t>
            </a:r>
          </a:p>
          <a:p>
            <a:pPr algn="just" eaLnBrk="0" hangingPunct="0">
              <a:buClr>
                <a:schemeClr val="bg2"/>
              </a:buClr>
              <a:buSzPct val="75000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№ 110/у «Карта вызова скорой медицинской помощи»</a:t>
            </a:r>
          </a:p>
          <a:p>
            <a:pPr algn="just" eaLnBrk="0" hangingPunct="0">
              <a:buClr>
                <a:schemeClr val="bg2"/>
              </a:buClr>
              <a:buSzPct val="75000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№ 114/у «Сопроводительный лист станции (отделения) скорой медицинской помощи и талон к нему»</a:t>
            </a:r>
          </a:p>
          <a:p>
            <a:pPr algn="just" eaLnBrk="0" hangingPunct="0">
              <a:buClr>
                <a:schemeClr val="bg2"/>
              </a:buClr>
              <a:buSzPct val="75000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№ 115/у «Дневник работы станции скорой медицинской помощи»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6" y="2501471"/>
            <a:ext cx="2207173" cy="2438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45" y="2847438"/>
            <a:ext cx="2916352" cy="271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71" y="2407317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55" y="3169344"/>
            <a:ext cx="2431997" cy="2264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971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B76092C-5723-4E6C-B52B-0A5D9046C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872" y="236354"/>
            <a:ext cx="10026650" cy="864982"/>
          </a:xfrm>
        </p:spPr>
        <p:txBody>
          <a:bodyPr/>
          <a:lstStyle/>
          <a:p>
            <a:r>
              <a:rPr lang="ru-RU" sz="1600" dirty="0"/>
              <a:t>19. Деятельность патолого-анатомического бюро (отделения</a:t>
            </a:r>
            <a:r>
              <a:rPr lang="ru-RU" dirty="0"/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4463" y="0"/>
            <a:ext cx="54673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55474" y="1320905"/>
            <a:ext cx="970104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 i="1" dirty="0" smtClean="0"/>
          </a:p>
          <a:p>
            <a:r>
              <a:rPr lang="ru-RU" sz="1200" b="1" dirty="0">
                <a:latin typeface="Century Gothic" pitchFamily="34" charset="0"/>
              </a:rPr>
              <a:t>Приказ Минздрава России от 6 июня  2013 г. № 354н «О Правилах проведения патолого-анатомических исследований»</a:t>
            </a:r>
            <a:endParaRPr lang="ru-RU" sz="1200" dirty="0">
              <a:latin typeface="Century Gothic" pitchFamily="34" charset="0"/>
            </a:endParaRPr>
          </a:p>
          <a:p>
            <a:endParaRPr lang="ru-RU" sz="1200" dirty="0" smtClean="0"/>
          </a:p>
          <a:p>
            <a:r>
              <a:rPr lang="ru-RU" sz="1200" i="1" dirty="0" smtClean="0">
                <a:latin typeface="Century Gothic" pitchFamily="34" charset="0"/>
              </a:rPr>
              <a:t>Категории сложности патолого-анатомических вскрытий</a:t>
            </a:r>
          </a:p>
          <a:p>
            <a:r>
              <a:rPr lang="ru-RU" sz="1200" i="1" dirty="0" smtClean="0">
                <a:latin typeface="Century Gothic" pitchFamily="34" charset="0"/>
              </a:rPr>
              <a:t> 1. </a:t>
            </a:r>
            <a:r>
              <a:rPr lang="ru-RU" sz="1200" i="1" dirty="0" smtClean="0"/>
              <a:t>патолого-анатомическое </a:t>
            </a:r>
            <a:r>
              <a:rPr lang="ru-RU" sz="1200" i="1" dirty="0"/>
              <a:t>вскрытие первой категории сложности </a:t>
            </a:r>
            <a:r>
              <a:rPr lang="ru-RU" sz="1200" dirty="0"/>
              <a:t>– патолого- анатомическое вскрытие (макроскопическое исследование) без проведения гистологического исследования;</a:t>
            </a:r>
          </a:p>
          <a:p>
            <a:r>
              <a:rPr lang="ru-RU" sz="1200" i="1" dirty="0" smtClean="0"/>
              <a:t>2. патолого-анатомическое </a:t>
            </a:r>
            <a:r>
              <a:rPr lang="ru-RU" sz="1200" i="1" dirty="0"/>
              <a:t>вскрытие второй категории сложности </a:t>
            </a:r>
            <a:r>
              <a:rPr lang="ru-RU" sz="1200" dirty="0"/>
              <a:t>– патолого- анатомическое вскрытие плода, мертворожденного или новорожденного, а также патолого-анатомическое вскрытие при установленном клиническом диагнозе, включая осложнения основного заболевания, при отсутствии трудностей в трактовке механизмов и причины смерти (в том числе при ишемической болезни сердца, ревматических поражениях клапанов сердца вне обострения, инфаркте головного мозга, новообразованиях, подтвержденных </a:t>
            </a:r>
            <a:r>
              <a:rPr lang="ru-RU" sz="1200" dirty="0" err="1"/>
              <a:t>гистологически</a:t>
            </a:r>
            <a:r>
              <a:rPr lang="ru-RU" sz="1200" dirty="0"/>
              <a:t>, циррозе печени, язве желудка и двенадцатиперстной кишки, аппендиците, холецистите, желчнокаменной болезни, аневризме аорты);</a:t>
            </a:r>
          </a:p>
          <a:p>
            <a:r>
              <a:rPr lang="ru-RU" sz="1200" i="1" dirty="0" smtClean="0"/>
              <a:t>3. патолого-анатомическое </a:t>
            </a:r>
            <a:r>
              <a:rPr lang="ru-RU" sz="1200" i="1" dirty="0"/>
              <a:t>вскрытие третьей категории сложности </a:t>
            </a:r>
            <a:r>
              <a:rPr lang="ru-RU" sz="1200" dirty="0"/>
              <a:t>– патолого- анатомическое вскрытие при установленном клиническом диагнозе, включая осложнения основного заболевания, а также в случаях смерти после оперативных вмешательств (за исключением случаев, предусмотренных подпунктами 4 и 5 настоящего пункта), когда возникают трудности в трактовке сущности патологического процесса, механизмов и причины смерти, что требует применения дополнительных гистологических и гистохимических окрасок, </a:t>
            </a:r>
            <a:r>
              <a:rPr lang="ru-RU" sz="1200" dirty="0" err="1"/>
              <a:t>бактериоскопического</a:t>
            </a:r>
            <a:r>
              <a:rPr lang="ru-RU" sz="1200" dirty="0"/>
              <a:t>, бактериологического, биохимического и других исследований (в том числе при </a:t>
            </a:r>
            <a:r>
              <a:rPr lang="ru-RU" sz="1200" dirty="0" err="1"/>
              <a:t>кардиомиопатиях</a:t>
            </a:r>
            <a:r>
              <a:rPr lang="ru-RU" sz="1200" dirty="0"/>
              <a:t>, перикардитах, миокардитах, эндокардитах, цереброваскулярных заболеваниях, сосудистой недостаточности кишечника, кишечной непроходимости, вирусных гепатитах, пиелонефритах, мочекаменной болезни, </a:t>
            </a:r>
            <a:r>
              <a:rPr lang="ru-RU" sz="1200" dirty="0" err="1"/>
              <a:t>обструктивных</a:t>
            </a:r>
            <a:r>
              <a:rPr lang="ru-RU" sz="1200" dirty="0"/>
              <a:t> болезнях легкого, сосудистой недостаточности конечностей, психических и нервных болезнях, алкоголизме, панкреатитах, амилоидозе);</a:t>
            </a:r>
          </a:p>
          <a:p>
            <a:r>
              <a:rPr lang="ru-RU" sz="1200" i="1" dirty="0" smtClean="0"/>
              <a:t>4. патолого-анатомическое </a:t>
            </a:r>
            <a:r>
              <a:rPr lang="ru-RU" sz="1200" i="1" dirty="0"/>
              <a:t>вскрытие четвертой категории сложности </a:t>
            </a:r>
            <a:r>
              <a:rPr lang="ru-RU" sz="1200" dirty="0"/>
              <a:t>– патолого-анатомическое вскрытие при комбинированном основном заболевании или </a:t>
            </a:r>
            <a:r>
              <a:rPr lang="ru-RU" sz="1200" dirty="0" err="1"/>
              <a:t>полипатии</a:t>
            </a:r>
            <a:r>
              <a:rPr lang="ru-RU" sz="1200" dirty="0"/>
              <a:t>, при наличии дефектов диагностики и лечения, что вызвало трудности в трактовке характера патологического процесса, механизмов и причины смерти (в том числе при </a:t>
            </a:r>
            <a:r>
              <a:rPr lang="ru-RU" sz="1200" dirty="0" err="1"/>
              <a:t>интраоперационной</a:t>
            </a:r>
            <a:r>
              <a:rPr lang="ru-RU" sz="1200" dirty="0"/>
              <a:t> или ранней послеоперационной смерти, инфекционных заболеваниях (кроме ВИЧ-инфекции, особо опасных инфекций), заболеваниях беременных, рожениц и родильниц, при гнойно-воспалительных осложнениях, не диагностированных при жизни, сепсисе, болезнях крови и кроветворных органов, ревматических болезнях, заболеваниях спинного мозга, болезнях кожи и костно- мышечной системы, профессиональных заболеваниях, в том числе пневмокониозах, интерстициальных болезнях легких, болезнях эндокринной системы, болезнях накопления);</a:t>
            </a:r>
          </a:p>
          <a:p>
            <a:r>
              <a:rPr lang="ru-RU" sz="1200" i="1" dirty="0" smtClean="0"/>
              <a:t>5. патолого-анатомическое </a:t>
            </a:r>
            <a:r>
              <a:rPr lang="ru-RU" sz="1200" i="1" dirty="0"/>
              <a:t>вскрытие пятой категории сложности </a:t>
            </a:r>
            <a:r>
              <a:rPr lang="ru-RU" sz="1200" dirty="0"/>
              <a:t>– патолого- анатомическое вскрытие при неустановленном клиническом диагнозе основного заболевания, когда имеются трудности в трактовке характера патологического процесса и причины смерти или необходимо применение дополнительных </a:t>
            </a:r>
            <a:r>
              <a:rPr lang="ru-RU" sz="1200" dirty="0" err="1"/>
              <a:t>иммуногистохимических</a:t>
            </a:r>
            <a:r>
              <a:rPr lang="ru-RU" sz="1200" dirty="0"/>
              <a:t>, молекулярно-биологических, электронно-микроскопических методов исследования (в том числе при новообразованиях неустановленного гистогенеза, особо опасных</a:t>
            </a:r>
          </a:p>
          <a:p>
            <a:r>
              <a:rPr lang="ru-RU" sz="1200" dirty="0"/>
              <a:t>инфекционных болезнях, ВИЧ-инфекции</a:t>
            </a:r>
            <a:r>
              <a:rPr lang="ru-RU" sz="1200" dirty="0" smtClean="0"/>
              <a:t>).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F2B21A0-752F-4F6A-BD03-29D975D435B0}"/>
              </a:ext>
            </a:extLst>
          </p:cNvPr>
          <p:cNvSpPr/>
          <p:nvPr/>
        </p:nvSpPr>
        <p:spPr>
          <a:xfrm>
            <a:off x="497819" y="1059295"/>
            <a:ext cx="2278829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Таблица (5503) </a:t>
            </a:r>
          </a:p>
          <a:p>
            <a:pPr lvl="0"/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Инструкция к заполнению</a:t>
            </a:r>
          </a:p>
        </p:txBody>
      </p:sp>
      <p:sp>
        <p:nvSpPr>
          <p:cNvPr id="8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</p:spTree>
    <p:extLst>
      <p:ext uri="{BB962C8B-B14F-4D97-AF65-F5344CB8AC3E}">
        <p14:creationId xmlns:p14="http://schemas.microsoft.com/office/powerpoint/2010/main" val="2690019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2A0C39D-3DDB-4681-9D64-C178EEB41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1" y="138499"/>
            <a:ext cx="9639299" cy="864982"/>
          </a:xfrm>
        </p:spPr>
        <p:txBody>
          <a:bodyPr>
            <a:normAutofit/>
          </a:bodyPr>
          <a:lstStyle/>
          <a:p>
            <a:r>
              <a:rPr lang="ru-RU" altLang="ru-RU" sz="1600" dirty="0"/>
              <a:t>ПЕРЕКРЕСТНЫЕ ПРОВЕРКИ КОНТРОЛЬНЫХ </a:t>
            </a:r>
            <a:r>
              <a:rPr lang="ru-RU" altLang="ru-RU" sz="1600" dirty="0" smtClean="0"/>
              <a:t>СУММ</a:t>
            </a:r>
            <a:endParaRPr lang="ru-RU" sz="16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4DFA3D29-0AED-414A-98DD-001912D11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766749"/>
              </p:ext>
            </p:extLst>
          </p:nvPr>
        </p:nvGraphicFramePr>
        <p:xfrm>
          <a:off x="680353" y="1286238"/>
          <a:ext cx="9361488" cy="4024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8343"/>
                <a:gridCol w="8643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60038">
                <a:tc>
                  <a:txBody>
                    <a:bodyPr/>
                    <a:lstStyle/>
                    <a:p>
                      <a:pPr algn="ctr" defTabSz="1069122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</a:pPr>
                      <a:r>
                        <a:rPr lang="ru-RU" sz="2400" spc="-30" baseline="0" dirty="0" smtClean="0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</a:t>
                      </a:r>
                      <a:endParaRPr lang="ru-RU" sz="2400" spc="-30" baseline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100" dirty="0" smtClean="0"/>
                        <a:t>Табл. 2514 «Целевые осмотры на </a:t>
                      </a:r>
                      <a:r>
                        <a:rPr lang="ru-RU" altLang="ru-RU" sz="1100" dirty="0" err="1" smtClean="0"/>
                        <a:t>онкопатологию</a:t>
                      </a:r>
                      <a:r>
                        <a:rPr lang="ru-RU" altLang="ru-RU" sz="1100" dirty="0" smtClean="0"/>
                        <a:t>»</a:t>
                      </a:r>
                    </a:p>
                    <a:p>
                      <a:r>
                        <a:rPr lang="ru-RU" altLang="ru-RU" sz="1100" dirty="0" smtClean="0"/>
                        <a:t>	сумма значений граф 3-4 по строкам 7-8 </a:t>
                      </a:r>
                    </a:p>
                    <a:p>
                      <a:pPr defTabSz="1069122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</a:pPr>
                      <a:endParaRPr lang="ru-RU" sz="1100" spc="-30" baseline="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0253388"/>
                  </a:ext>
                </a:extLst>
              </a:tr>
              <a:tr h="728968">
                <a:tc>
                  <a:txBody>
                    <a:bodyPr/>
                    <a:lstStyle/>
                    <a:p>
                      <a:pPr algn="ctr" defTabSz="1069122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</a:pPr>
                      <a:r>
                        <a:rPr lang="ru-RU" sz="2400" spc="-30" baseline="0" dirty="0" smtClean="0" bmk="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</a:t>
                      </a:r>
                      <a:endParaRPr lang="ru-RU" sz="2400" spc="-30" baseline="0" dirty="0" bmk="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100" dirty="0" smtClean="0"/>
                        <a:t>Табл. 2800 «Хирургическая работа медицинской организации в амбулаторных условиях»</a:t>
                      </a:r>
                    </a:p>
                    <a:p>
                      <a:r>
                        <a:rPr lang="ru-RU" altLang="ru-RU" sz="1100" dirty="0" smtClean="0"/>
                        <a:t>	сумма значений графы 7 по всем строкам	</a:t>
                      </a:r>
                    </a:p>
                    <a:p>
                      <a:pPr defTabSz="1069122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</a:pPr>
                      <a:endParaRPr lang="ru-RU" sz="1100" spc="-30" baseline="0" dirty="0" bmk="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9500441"/>
                  </a:ext>
                </a:extLst>
              </a:tr>
              <a:tr h="684769">
                <a:tc>
                  <a:txBody>
                    <a:bodyPr/>
                    <a:lstStyle/>
                    <a:p>
                      <a:pPr algn="ctr" defTabSz="1069122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</a:pPr>
                      <a:r>
                        <a:rPr lang="ru-RU" sz="2400" spc="-30" baseline="0" dirty="0" smtClean="0" bmk="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</a:t>
                      </a:r>
                      <a:endParaRPr lang="ru-RU" sz="2400" spc="-30" baseline="0" dirty="0" bmk="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100" dirty="0" smtClean="0"/>
                        <a:t>Табл. 2801 «Хирургическая работа медицинской организации в амбулаторных условиях»</a:t>
                      </a:r>
                    </a:p>
                    <a:p>
                      <a:r>
                        <a:rPr lang="ru-RU" altLang="ru-RU" sz="1100" dirty="0" smtClean="0"/>
                        <a:t>	сумма значений графы 4 по строкам 5-9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5205853"/>
                  </a:ext>
                </a:extLst>
              </a:tr>
              <a:tr h="5600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30" baseline="0" dirty="0" smtClean="0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</a:t>
                      </a:r>
                      <a:endParaRPr lang="ru-RU" sz="2400" spc="-30" baseline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100" dirty="0" smtClean="0"/>
                        <a:t>Табл. 3100 «Коечный фонд и его использование»</a:t>
                      </a:r>
                    </a:p>
                    <a:p>
                      <a:r>
                        <a:rPr lang="ru-RU" altLang="ru-RU" sz="1100" dirty="0" smtClean="0"/>
                        <a:t>	сумма значений графы 13 «Умерло всего» по всем строкам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spc="-30" baseline="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2723381"/>
                  </a:ext>
                </a:extLst>
              </a:tr>
              <a:tr h="684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30" baseline="0" dirty="0" smtClean="0" bmk="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</a:t>
                      </a:r>
                      <a:endParaRPr lang="ru-RU" sz="2400" spc="-30" baseline="0" dirty="0" bmk="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100" dirty="0" smtClean="0"/>
                        <a:t>Табл. 5115 «Ультразвуковые исследования»</a:t>
                      </a:r>
                    </a:p>
                    <a:p>
                      <a:r>
                        <a:rPr lang="ru-RU" altLang="ru-RU" sz="1100" dirty="0" smtClean="0"/>
                        <a:t>	значение графы 6 и графы по строке 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1590337"/>
                  </a:ext>
                </a:extLst>
              </a:tr>
              <a:tr h="728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30" baseline="0" dirty="0" smtClean="0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</a:t>
                      </a:r>
                      <a:endParaRPr lang="ru-RU" sz="2400" spc="-30" baseline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100" dirty="0" smtClean="0"/>
                        <a:t>Табл. 5125 «Деятельность эндоскопических отделений (кабинетов)»</a:t>
                      </a:r>
                    </a:p>
                    <a:p>
                      <a:r>
                        <a:rPr lang="ru-RU" altLang="ru-RU" sz="1100" dirty="0" smtClean="0"/>
                        <a:t>	значение графы 3 «Всего» по строке 5 </a:t>
                      </a:r>
                    </a:p>
                    <a:p>
                      <a:endParaRPr lang="ru-RU" altLang="ru-RU" sz="1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spc="-30" baseline="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744229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24463" y="0"/>
            <a:ext cx="54673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5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F53745E-02BE-403A-B9EC-B61CA0FCBD46}"/>
              </a:ext>
            </a:extLst>
          </p:cNvPr>
          <p:cNvSpPr/>
          <p:nvPr/>
        </p:nvSpPr>
        <p:spPr>
          <a:xfrm>
            <a:off x="683554" y="5856752"/>
            <a:ext cx="936148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ru-RU" sz="1200" b="1" dirty="0" smtClean="0">
                <a:latin typeface="Century Gothic" charset="0"/>
                <a:ea typeface="Century Gothic" charset="0"/>
                <a:cs typeface="Century Gothic" charset="0"/>
              </a:rPr>
              <a:t>ВНИМАНИЕ!</a:t>
            </a:r>
          </a:p>
          <a:p>
            <a:r>
              <a:rPr lang="ru-RU" sz="1200" dirty="0" smtClean="0">
                <a:latin typeface="Century Gothic" charset="0"/>
                <a:ea typeface="Century Gothic" charset="0"/>
                <a:cs typeface="Century Gothic" charset="0"/>
              </a:rPr>
              <a:t>Данные должны корреспондироваться</a:t>
            </a:r>
          </a:p>
        </p:txBody>
      </p:sp>
    </p:spTree>
    <p:extLst>
      <p:ext uri="{BB962C8B-B14F-4D97-AF65-F5344CB8AC3E}">
        <p14:creationId xmlns:p14="http://schemas.microsoft.com/office/powerpoint/2010/main" val="2033597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2A0C39D-3DDB-4681-9D64-C178EEB41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924" y="276999"/>
            <a:ext cx="9639299" cy="864982"/>
          </a:xfrm>
        </p:spPr>
        <p:txBody>
          <a:bodyPr>
            <a:normAutofit/>
          </a:bodyPr>
          <a:lstStyle/>
          <a:p>
            <a:r>
              <a:rPr lang="ru-RU" altLang="ru-RU" sz="1600" dirty="0"/>
              <a:t>ПЕРЕКРЕСТНЫЕ ПРОВЕРКИ КОНТРОЛЬНЫХ </a:t>
            </a:r>
            <a:r>
              <a:rPr lang="ru-RU" altLang="ru-RU" sz="1600" dirty="0" smtClean="0"/>
              <a:t>СУММ</a:t>
            </a:r>
            <a:endParaRPr lang="ru-RU" sz="16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4DFA3D29-0AED-414A-98DD-001912D11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051701"/>
              </p:ext>
            </p:extLst>
          </p:nvPr>
        </p:nvGraphicFramePr>
        <p:xfrm>
          <a:off x="696694" y="1836244"/>
          <a:ext cx="9361488" cy="42453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8343"/>
                <a:gridCol w="8643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62733">
                <a:tc>
                  <a:txBody>
                    <a:bodyPr/>
                    <a:lstStyle/>
                    <a:p>
                      <a:pPr algn="ctr" defTabSz="1069122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</a:pPr>
                      <a:r>
                        <a:rPr lang="ru-RU" sz="2400" spc="-30" baseline="0" dirty="0" smtClean="0" bmk="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</a:t>
                      </a:r>
                      <a:endParaRPr lang="ru-RU" sz="2400" spc="-30" baseline="0" dirty="0" bmk="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defTabSz="1069122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</a:pPr>
                      <a:r>
                        <a:rPr lang="ru-RU" sz="1100" spc="-3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Значение строки 4 (1.1.1.1, для целей обеспечения контроля присвоен код 300) по графе 3 таблицы 5503 формы № 30 должно быть равно сумме значений строки 6 по графе 3 таблицы 2400</a:t>
                      </a:r>
                      <a:r>
                        <a:rPr lang="ru-RU" sz="1100" spc="-30" baseline="0" dirty="0" bmk="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строки 3 по графе 3 таблицы 2245 формы № 32, строки 1 по графе 6 таблицы 3000 формы № 14 и строки 1 по графе 9 таблицы 3000 формы № 14 :</a:t>
                      </a:r>
                      <a:r>
                        <a:rPr lang="en-US" sz="1100" spc="-30" baseline="0" dirty="0" bmk="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ru-RU" sz="1100" spc="-30" baseline="0" dirty="0" bmk="">
                          <a:solidFill>
                            <a:srgbClr val="0000FF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0330,5503,300,03=30,2400,6,03+32,2245,3,03+14,3000,1,06+14,3000,1,09*</a:t>
                      </a:r>
                      <a:endParaRPr lang="ru-RU" sz="1100" spc="-30" baseline="0" dirty="0" bmk="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9500441"/>
                  </a:ext>
                </a:extLst>
              </a:tr>
              <a:tr h="716487">
                <a:tc>
                  <a:txBody>
                    <a:bodyPr/>
                    <a:lstStyle/>
                    <a:p>
                      <a:pPr algn="ctr" defTabSz="1069122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</a:pPr>
                      <a:r>
                        <a:rPr lang="ru-RU" sz="2400" spc="-30" baseline="0" dirty="0" smtClean="0" bmk="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</a:t>
                      </a:r>
                      <a:endParaRPr lang="ru-RU" sz="2400" spc="-30" baseline="0" dirty="0" bmk="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defTabSz="1069122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</a:pPr>
                      <a:r>
                        <a:rPr lang="ru-RU" sz="1100" spc="-30" baseline="0" dirty="0" bmk="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Значение строки 12 (1.2, для целей обеспечения контроля присвоен код 12) по графе 3 таблицы 5503 формы № 30 должно быть равно сумме значений строки 5 по графе 3 таблицы 2245 формы № 32 и строки 9 по графе 3 таблицы 2400 формы </a:t>
                      </a:r>
                      <a:r>
                        <a:rPr lang="ru-RU" sz="1100" spc="-30" baseline="0" dirty="0" smtClean="0" bmk="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№30</a:t>
                      </a:r>
                      <a:r>
                        <a:rPr lang="ru-RU" sz="1100" spc="-30" baseline="0" dirty="0" bmk="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:</a:t>
                      </a:r>
                      <a:r>
                        <a:rPr lang="en-US" sz="1100" spc="-30" baseline="0" dirty="0" bmk="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ru-RU" sz="1100" spc="-30" baseline="0" dirty="0" smtClean="0" bmk="">
                          <a:solidFill>
                            <a:srgbClr val="0000FF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0330,5503,12,03=32,2245,5,03+30,2400,9,03</a:t>
                      </a:r>
                      <a:r>
                        <a:rPr lang="ru-RU" sz="1100" spc="-30" baseline="0" dirty="0" bmk="">
                          <a:solidFill>
                            <a:srgbClr val="0000FF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*</a:t>
                      </a:r>
                      <a:endParaRPr lang="ru-RU" sz="1100" spc="-30" baseline="0" dirty="0" bmk="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5205853"/>
                  </a:ext>
                </a:extLst>
              </a:tr>
              <a:tr h="92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30" baseline="0" dirty="0" smtClean="0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</a:t>
                      </a:r>
                      <a:endParaRPr lang="ru-RU" sz="2400" spc="-30" baseline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30" baseline="0" dirty="0" bmk="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Разница между значениями строки 2 (1.1, для целей обеспечения контроля присвоен код 11) по графам 3 и 9 таблицы 5503 формы № 30 должна быть равна сумме значений строки 1.0 (для целей обеспечения контроля присвоен код 10) по графе 9 таблицы 2000 формы № 14 и строки 1.0 (для целей обеспечения контроля присвоен код 10) по графе 29 таблицы 2000 формы № 14:</a:t>
                      </a:r>
                      <a:r>
                        <a:rPr lang="en-US" sz="1100" spc="-30" baseline="0" dirty="0" bmk="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ru-RU" sz="1100" spc="-30" baseline="0" dirty="0" bmk="">
                          <a:solidFill>
                            <a:srgbClr val="0000FF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03(30,5503,11,03–30,5503,11,09)=(14,2000,10,09+14,2000,10,29)*</a:t>
                      </a:r>
                      <a:endParaRPr lang="ru-RU" sz="1100" spc="-30" baseline="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2723381"/>
                  </a:ext>
                </a:extLst>
              </a:tr>
              <a:tr h="11275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30" baseline="0" dirty="0" smtClean="0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</a:t>
                      </a:r>
                      <a:endParaRPr lang="ru-RU" sz="2400" spc="-30" baseline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30" baseline="0" dirty="0" bmk="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Сумма значений строки 10 (1.1.2, для целей обеспечения контроля присвоен код 112) по графе 3 и строки 11 (1.1.3, для целей обеспечения контроля присвоен код 113) по графе 3 таблицы 5503 формы № 30, минус сумма значений строки 10 (1.1.2, для целей обеспечения контроля присвоен код 112) по графе 9 и строки 11 (1.1.3, для целей обеспечения контроля присвоен код 113) по графе 9 таблицы 5503 формы № 30, должно быть равно значению строки 1.0 (для целей обеспечения контроля присвоен код 10) по графе 9 таблицы 2000 формы № 14:</a:t>
                      </a:r>
                      <a:r>
                        <a:rPr lang="en-US" sz="1100" spc="-30" baseline="0" dirty="0" bmk="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ru-RU" sz="1100" spc="-30" baseline="0" dirty="0" smtClean="0" bmk="">
                          <a:solidFill>
                            <a:srgbClr val="0000FF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03(30,5503,112,03+30,5503,113,03)–(30,5503,112,09+30,5503,112,09</a:t>
                      </a:r>
                      <a:r>
                        <a:rPr lang="ru-RU" sz="1100" spc="-30" baseline="0" dirty="0" bmk="">
                          <a:solidFill>
                            <a:srgbClr val="0000FF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)=14,2000,10,09*</a:t>
                      </a:r>
                      <a:endParaRPr lang="ru-RU" sz="1100" spc="-30" baseline="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6963455"/>
                  </a:ext>
                </a:extLst>
              </a:tr>
              <a:tr h="716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30" baseline="0" dirty="0" smtClean="0" bmk="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</a:t>
                      </a:r>
                      <a:endParaRPr lang="ru-RU" sz="2400" spc="-30" baseline="0" dirty="0" bmk="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30" baseline="0" dirty="0" bmk="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Разница между значениями строки 11 (1.1.3, для целей обеспечения контроля присвоен код 113) по графам 3 и 9 должна быть равна значению строки 1.0 (для целей обеспечения контроля присвоен код 10) по графе 18 таблицы 2000 формы № 14:</a:t>
                      </a:r>
                      <a:r>
                        <a:rPr lang="en-US" sz="1100" spc="-30" baseline="0" dirty="0" bmk="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ru-RU" sz="1100" spc="-30" baseline="0" dirty="0" bmk="">
                          <a:solidFill>
                            <a:srgbClr val="0000FF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03(30,5503,113,03–30,5503,113,09)=14,2000,10,18*</a:t>
                      </a:r>
                      <a:endParaRPr lang="ru-RU" sz="1100" spc="-30" baseline="0" dirty="0" bmk="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159033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24463" y="0"/>
            <a:ext cx="54673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5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</p:spTree>
    <p:extLst>
      <p:ext uri="{BB962C8B-B14F-4D97-AF65-F5344CB8AC3E}">
        <p14:creationId xmlns:p14="http://schemas.microsoft.com/office/powerpoint/2010/main" val="1704291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6DA176-5C6F-479F-99DA-AC120FC86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59520"/>
            <a:ext cx="10026650" cy="864982"/>
          </a:xfrm>
        </p:spPr>
        <p:txBody>
          <a:bodyPr>
            <a:normAutofit/>
          </a:bodyPr>
          <a:lstStyle/>
          <a:p>
            <a:r>
              <a:rPr lang="ru-RU" altLang="ru-RU" sz="1600" dirty="0"/>
              <a:t>ПЕРЕКРЕСТНЫЕ ПРОВЕРКИ КОНТРОЛЬНЫХ СУММ</a:t>
            </a:r>
            <a:endParaRPr lang="ru-RU" sz="1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593C232-EFFF-4988-8F7F-8E149C73CE91}"/>
              </a:ext>
            </a:extLst>
          </p:cNvPr>
          <p:cNvSpPr/>
          <p:nvPr/>
        </p:nvSpPr>
        <p:spPr>
          <a:xfrm>
            <a:off x="893763" y="929453"/>
            <a:ext cx="9361487" cy="55399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b="1" dirty="0" smtClean="0">
                <a:latin typeface="Century Gothic" charset="0"/>
                <a:ea typeface="Century Gothic" charset="0"/>
                <a:cs typeface="Century Gothic" charset="0"/>
              </a:rPr>
              <a:t>Ф 30 19.2 Посмертные </a:t>
            </a:r>
            <a:r>
              <a:rPr lang="ru-RU" sz="1000" b="1" dirty="0" err="1" smtClean="0">
                <a:latin typeface="Century Gothic" charset="0"/>
                <a:ea typeface="Century Gothic" charset="0"/>
                <a:cs typeface="Century Gothic" charset="0"/>
              </a:rPr>
              <a:t>патолого-анатомические</a:t>
            </a:r>
            <a:r>
              <a:rPr lang="ru-RU" sz="1000" b="1" dirty="0" smtClean="0">
                <a:latin typeface="Century Gothic" charset="0"/>
                <a:ea typeface="Century Gothic" charset="0"/>
                <a:cs typeface="Century Gothic" charset="0"/>
              </a:rPr>
              <a:t> исследования (вскрытия)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081838" algn="l"/>
              </a:tabLst>
            </a:pPr>
            <a:r>
              <a:rPr lang="ru-RU" sz="1000" b="1" dirty="0" smtClean="0">
                <a:latin typeface="Century Gothic" charset="0"/>
                <a:ea typeface="Century Gothic" charset="0"/>
                <a:cs typeface="Century Gothic" charset="0"/>
              </a:rPr>
              <a:t>(550</a:t>
            </a:r>
            <a:r>
              <a:rPr lang="en-US" sz="1000" b="1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r>
              <a:rPr lang="ru-RU" sz="1000" b="1" dirty="0" smtClean="0">
                <a:latin typeface="Century Gothic" charset="0"/>
                <a:ea typeface="Century Gothic" charset="0"/>
                <a:cs typeface="Century Gothic" charset="0"/>
              </a:rPr>
              <a:t>) </a:t>
            </a:r>
            <a:r>
              <a:rPr lang="ru-RU" sz="1000" dirty="0" smtClean="0">
                <a:latin typeface="Century Gothic" charset="0"/>
                <a:ea typeface="Century Gothic" charset="0"/>
                <a:cs typeface="Century Gothic" charset="0"/>
              </a:rPr>
              <a:t>Таблица 5503 </a:t>
            </a:r>
            <a:r>
              <a:rPr lang="ru-RU" sz="1000" dirty="0">
                <a:latin typeface="Century Gothic" charset="0"/>
                <a:ea typeface="Century Gothic" charset="0"/>
                <a:cs typeface="Century Gothic" charset="0"/>
              </a:rPr>
              <a:t>Число обслуживаемых медицинских организаций по прижизненным  патолого-анатомическим исследованиям </a:t>
            </a:r>
            <a:r>
              <a:rPr lang="ru-RU" sz="1000" dirty="0" err="1">
                <a:latin typeface="Century Gothic" charset="0"/>
                <a:ea typeface="Century Gothic" charset="0"/>
                <a:cs typeface="Century Gothic" charset="0"/>
              </a:rPr>
              <a:t>биопсийного</a:t>
            </a:r>
            <a:r>
              <a:rPr lang="ru-RU" sz="1000" dirty="0">
                <a:latin typeface="Century Gothic" charset="0"/>
                <a:ea typeface="Century Gothic" charset="0"/>
                <a:cs typeface="Century Gothic" charset="0"/>
              </a:rPr>
              <a:t> и операционного материала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38213" y="3743325"/>
          <a:ext cx="7367587" cy="161925"/>
        </p:xfrm>
        <a:graphic>
          <a:graphicData uri="http://schemas.openxmlformats.org/drawingml/2006/table">
            <a:tbl>
              <a:tblPr/>
              <a:tblGrid>
                <a:gridCol w="7367587"/>
              </a:tblGrid>
              <a:tr h="107421">
                <a:tc>
                  <a:txBody>
                    <a:bodyPr/>
                    <a:lstStyle/>
                    <a:p>
                      <a:pPr marL="0" algn="l" defTabSz="457200" rtl="0" fontAlgn="b" latinLnBrk="0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Ф 14 Таблица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2000, Состав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пациентов в стационаре, сроки и исходы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52450" y="4103158"/>
          <a:ext cx="9563101" cy="1453515"/>
        </p:xfrm>
        <a:graphic>
          <a:graphicData uri="http://schemas.openxmlformats.org/drawingml/2006/table">
            <a:tbl>
              <a:tblPr/>
              <a:tblGrid>
                <a:gridCol w="548387"/>
                <a:gridCol w="625353"/>
                <a:gridCol w="452179"/>
                <a:gridCol w="471420"/>
                <a:gridCol w="971704"/>
                <a:gridCol w="692700"/>
                <a:gridCol w="663837"/>
                <a:gridCol w="702320"/>
                <a:gridCol w="1625919"/>
                <a:gridCol w="1012965"/>
                <a:gridCol w="888537"/>
                <a:gridCol w="907780"/>
              </a:tblGrid>
              <a:tr h="190500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Наименование болезни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№ строки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МКБ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А. Взрослые (18 лет и старше)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Выписано пациентов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Проведено выписанными койко-дней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Умерло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из них доставленных по экстренным показаниям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из них пациентов, доставленных скорой медицинской помощью (из гр.5)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из них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проведено</a:t>
                      </a:r>
                      <a:br>
                        <a:rPr lang="ru-RU" sz="700" b="0" i="0" u="none" strike="noStrike" dirty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</a:br>
                      <a:r>
                        <a:rPr lang="ru-RU" sz="700" b="0" i="0" u="none" strike="noStrike" dirty="0" err="1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паталого-анатомических</a:t>
                      </a:r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 вскрытий</a:t>
                      </a:r>
                      <a:br>
                        <a:rPr lang="ru-RU" sz="700" b="0" i="0" u="none" strike="noStrike" dirty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</a:br>
                      <a:endParaRPr lang="ru-RU" sz="700" b="0" i="0" u="none" strike="noStrike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из них установлено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расхождений диагнозов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проведено судебно-медицинских вскрытий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из них установлено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расхождений диагнозов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</a:tr>
              <a:tr h="1030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A00-T98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F53745E-02BE-403A-B9EC-B61CA0FCBD46}"/>
              </a:ext>
            </a:extLst>
          </p:cNvPr>
          <p:cNvSpPr/>
          <p:nvPr/>
        </p:nvSpPr>
        <p:spPr>
          <a:xfrm>
            <a:off x="893761" y="6018459"/>
            <a:ext cx="936148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ru-RU" sz="1200" b="1" dirty="0" smtClean="0">
                <a:latin typeface="Century Gothic" charset="0"/>
                <a:ea typeface="Century Gothic" charset="0"/>
                <a:cs typeface="Century Gothic" charset="0"/>
              </a:rPr>
              <a:t>ВНИМАНИЕ!</a:t>
            </a:r>
          </a:p>
          <a:p>
            <a:r>
              <a:rPr lang="ru-RU" sz="1200" dirty="0" smtClean="0">
                <a:latin typeface="Century Gothic" charset="0"/>
                <a:ea typeface="Century Gothic" charset="0"/>
                <a:cs typeface="Century Gothic" charset="0"/>
              </a:rPr>
              <a:t>Данные форм должны корреспондироваться.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81025" y="1588558"/>
          <a:ext cx="9505951" cy="1796895"/>
        </p:xfrm>
        <a:graphic>
          <a:graphicData uri="http://schemas.openxmlformats.org/drawingml/2006/table">
            <a:tbl>
              <a:tblPr/>
              <a:tblGrid>
                <a:gridCol w="1133813"/>
                <a:gridCol w="431343"/>
                <a:gridCol w="525827"/>
                <a:gridCol w="480637"/>
                <a:gridCol w="480637"/>
                <a:gridCol w="480637"/>
                <a:gridCol w="480637"/>
                <a:gridCol w="624420"/>
                <a:gridCol w="1150244"/>
                <a:gridCol w="1856824"/>
                <a:gridCol w="1860932"/>
              </a:tblGrid>
              <a:tr h="3926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Наименование показателя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№ строки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Патологоанатомические вскрытия по категориям сложности (из графы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из гр.3 умерло вне медицинских организаций, оказывающих медицинскую помощь в стационарных условиях (на дому и в машине СМП)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из гр.3 умерло в медицинских организаций, оказывающих медицинскую помощь в стационарных условиях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IV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Century Gothic"/>
                        </a:rPr>
                        <a:t>из гр.10 умерло в медицинских организаций, оказывающих медицинскую помощь в стационарных условиях, имеющих в составе ПАО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</a:tr>
              <a:tr h="1808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Century Gothic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EA"/>
                    </a:solidFill>
                  </a:tcPr>
                </a:tc>
              </a:tr>
              <a:tr h="39065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Число патологоанатомических вскрытий, всего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 (1)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28030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в том числе : умерших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2(1.1)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224463" y="0"/>
            <a:ext cx="54673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11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B76092C-5723-4E6C-B52B-0A5D9046C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894" y="207552"/>
            <a:ext cx="10026650" cy="864982"/>
          </a:xfrm>
        </p:spPr>
        <p:txBody>
          <a:bodyPr/>
          <a:lstStyle/>
          <a:p>
            <a:r>
              <a:rPr lang="ru-RU" sz="1600" dirty="0"/>
              <a:t>19. Деятельность патолого-анатомического бюро (отделения</a:t>
            </a:r>
            <a:r>
              <a:rPr lang="ru-RU" dirty="0"/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38647" y="65867"/>
            <a:ext cx="4953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04496" y="2388837"/>
            <a:ext cx="97010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 i="1" dirty="0" smtClean="0"/>
          </a:p>
          <a:p>
            <a:endParaRPr lang="ru-RU" sz="1200" dirty="0" smtClean="0"/>
          </a:p>
          <a:p>
            <a:endParaRPr lang="ru-RU" sz="1000" dirty="0" smtClean="0">
              <a:latin typeface="Century Gothic" pitchFamily="34" charset="0"/>
            </a:endParaRPr>
          </a:p>
          <a:p>
            <a:endParaRPr lang="ru-RU" altLang="ru-RU" sz="1000" i="1" dirty="0" smtClean="0">
              <a:latin typeface="Century Gothic" pitchFamily="34" charset="0"/>
            </a:endParaRPr>
          </a:p>
          <a:p>
            <a:endParaRPr lang="ru-RU" sz="1000" i="1" dirty="0" smtClean="0">
              <a:latin typeface="Century Gothic" pitchFamily="34" charset="0"/>
            </a:endParaRPr>
          </a:p>
          <a:p>
            <a:endParaRPr lang="ru-RU" sz="1000" dirty="0" smtClean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6440" y="3668066"/>
            <a:ext cx="879715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charset="0"/>
                <a:ea typeface="Century Gothic" charset="0"/>
                <a:cs typeface="Century Gothic" charset="0"/>
              </a:rPr>
              <a:t>Заполняют медицинские организации, имеющие в своем составе </a:t>
            </a:r>
            <a:r>
              <a:rPr lang="ru-RU" sz="1400" dirty="0">
                <a:latin typeface="Century Gothic" pitchFamily="34" charset="0"/>
                <a:ea typeface="Century Gothic" charset="0"/>
                <a:cs typeface="Century Gothic" charset="0"/>
              </a:rPr>
              <a:t>патолого-анатомические отделения </a:t>
            </a:r>
            <a:r>
              <a:rPr lang="ru-RU" sz="1400" dirty="0">
                <a:latin typeface="Century Gothic" charset="0"/>
                <a:ea typeface="Century Gothic" charset="0"/>
                <a:cs typeface="Century Gothic" charset="0"/>
              </a:rPr>
              <a:t>и выдающие медицинские свидетельства о смерти по базовой и прикрепленным медицинским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организациям по фактически существующему распределению</a:t>
            </a:r>
            <a:endParaRPr lang="ru-RU" sz="1400" b="1" dirty="0">
              <a:solidFill>
                <a:srgbClr val="000000"/>
              </a:solidFill>
              <a:latin typeface="Century Gothic" pitchFamily="34" charset="0"/>
            </a:endParaRPr>
          </a:p>
          <a:p>
            <a:endParaRPr lang="ru-RU" sz="1400" dirty="0" smtClean="0">
              <a:latin typeface="Century Gothic" pitchFamily="34" charset="0"/>
              <a:ea typeface="Century Gothic" charset="0"/>
              <a:cs typeface="Century Gothic" charset="0"/>
            </a:endParaRPr>
          </a:p>
          <a:p>
            <a:r>
              <a:rPr lang="ru-RU" sz="14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Фактически существующее распределение (прикрепление): </a:t>
            </a:r>
          </a:p>
          <a:p>
            <a:r>
              <a:rPr lang="ru-RU" sz="1400" dirty="0" smtClean="0">
                <a:latin typeface="Century Gothic" pitchFamily="34" charset="0"/>
                <a:ea typeface="Century Gothic" charset="0"/>
                <a:cs typeface="Century Gothic" charset="0"/>
              </a:rPr>
              <a:t>1.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Приказ </a:t>
            </a:r>
            <a:r>
              <a:rPr lang="ru-RU" sz="1400" dirty="0">
                <a:latin typeface="Century Gothic" charset="0"/>
                <a:ea typeface="Century Gothic" charset="0"/>
                <a:cs typeface="Century Gothic" charset="0"/>
              </a:rPr>
              <a:t>№ 1064 от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29.12.2016 г </a:t>
            </a:r>
            <a:r>
              <a:rPr lang="ru-RU" sz="1400" dirty="0">
                <a:latin typeface="Century Gothic" charset="0"/>
                <a:ea typeface="Century Gothic" charset="0"/>
                <a:cs typeface="Century Gothic" charset="0"/>
              </a:rPr>
              <a:t>ДЗМ </a:t>
            </a:r>
            <a:r>
              <a:rPr lang="ru-RU" sz="1400" dirty="0" smtClean="0">
                <a:latin typeface="Century Gothic" pitchFamily="34" charset="0"/>
                <a:ea typeface="Century Gothic" charset="0"/>
                <a:cs typeface="Century Gothic" charset="0"/>
              </a:rPr>
              <a:t>с дополнениями (для учреждений подведомственных ДЗМ)</a:t>
            </a:r>
          </a:p>
          <a:p>
            <a:r>
              <a:rPr lang="ru-RU" sz="1400" dirty="0" smtClean="0">
                <a:latin typeface="Century Gothic" pitchFamily="34" charset="0"/>
                <a:ea typeface="Century Gothic" charset="0"/>
                <a:cs typeface="Century Gothic" charset="0"/>
              </a:rPr>
              <a:t>2. Договора</a:t>
            </a:r>
            <a:r>
              <a:rPr lang="ru-RU" sz="1400" b="1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</a:p>
          <a:p>
            <a:endParaRPr lang="ru-RU" sz="14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Century Gothic" pitchFamily="34" charset="0"/>
              </a:rPr>
              <a:t>Какую помощь оказывает медицинская организация? </a:t>
            </a:r>
          </a:p>
          <a:p>
            <a:r>
              <a:rPr lang="ru-RU" sz="1400" dirty="0" smtClean="0">
                <a:latin typeface="Century Gothic" pitchFamily="34" charset="0"/>
                <a:ea typeface="Century Gothic" charset="0"/>
                <a:cs typeface="Century Gothic" charset="0"/>
              </a:rPr>
              <a:t>Форма №30 «Сведения о медицинской организации», т 1100, </a:t>
            </a:r>
            <a:r>
              <a:rPr lang="ru-RU" sz="1400" dirty="0" err="1" smtClean="0">
                <a:latin typeface="Century Gothic" pitchFamily="34" charset="0"/>
                <a:ea typeface="Century Gothic" charset="0"/>
                <a:cs typeface="Century Gothic" charset="0"/>
              </a:rPr>
              <a:t>гр</a:t>
            </a:r>
            <a:r>
              <a:rPr lang="ru-RU" sz="1400" dirty="0" smtClean="0">
                <a:latin typeface="Century Gothic" pitchFamily="34" charset="0"/>
                <a:ea typeface="Century Gothic" charset="0"/>
                <a:cs typeface="Century Gothic" charset="0"/>
              </a:rPr>
              <a:t> 5 и </a:t>
            </a:r>
            <a:r>
              <a:rPr lang="ru-RU" sz="1400" dirty="0" err="1" smtClean="0">
                <a:latin typeface="Century Gothic" pitchFamily="34" charset="0"/>
                <a:ea typeface="Century Gothic" charset="0"/>
                <a:cs typeface="Century Gothic" charset="0"/>
              </a:rPr>
              <a:t>гр</a:t>
            </a:r>
            <a:r>
              <a:rPr lang="ru-RU" sz="1400" dirty="0" smtClean="0">
                <a:latin typeface="Century Gothic" pitchFamily="34" charset="0"/>
                <a:ea typeface="Century Gothic" charset="0"/>
                <a:cs typeface="Century Gothic" charset="0"/>
              </a:rPr>
              <a:t> 7</a:t>
            </a:r>
          </a:p>
          <a:p>
            <a:endParaRPr lang="ru-RU" sz="1400" b="1" dirty="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2B21A0-752F-4F6A-BD03-29D975D435B0}"/>
              </a:ext>
            </a:extLst>
          </p:cNvPr>
          <p:cNvSpPr/>
          <p:nvPr/>
        </p:nvSpPr>
        <p:spPr>
          <a:xfrm>
            <a:off x="605485" y="1557840"/>
            <a:ext cx="936148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latin typeface="Century Gothic" charset="0"/>
                <a:ea typeface="Century Gothic" charset="0"/>
                <a:cs typeface="Century Gothic" charset="0"/>
              </a:rPr>
              <a:t>(550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  <a:r>
              <a:rPr lang="ru-RU" sz="1200" b="1" dirty="0" smtClean="0">
                <a:latin typeface="Century Gothic" charset="0"/>
                <a:ea typeface="Century Gothic" charset="0"/>
                <a:cs typeface="Century Gothic" charset="0"/>
              </a:rPr>
              <a:t>) Коды </a:t>
            </a:r>
            <a:r>
              <a:rPr lang="ru-RU" sz="1200" b="1" dirty="0">
                <a:latin typeface="Century Gothic" charset="0"/>
                <a:ea typeface="Century Gothic" charset="0"/>
                <a:cs typeface="Century Gothic" charset="0"/>
              </a:rPr>
              <a:t>по ОКЕИ: единица – 642</a:t>
            </a:r>
          </a:p>
          <a:p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Число обслуживаемых медицинских организаций по посмертным патолого-анатомическим </a:t>
            </a:r>
            <a:endParaRPr lang="ru-RU" sz="1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ru-RU" sz="1200" dirty="0" smtClean="0">
                <a:latin typeface="Century Gothic" charset="0"/>
                <a:ea typeface="Century Gothic" charset="0"/>
                <a:cs typeface="Century Gothic" charset="0"/>
              </a:rPr>
              <a:t>исследованиям </a:t>
            </a:r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всего  1 ___,</a:t>
            </a:r>
          </a:p>
          <a:p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из них: медицинских </a:t>
            </a:r>
            <a:r>
              <a:rPr lang="ru-RU" sz="1200" dirty="0" smtClean="0">
                <a:latin typeface="Century Gothic" charset="0"/>
                <a:ea typeface="Century Gothic" charset="0"/>
                <a:cs typeface="Century Gothic" charset="0"/>
              </a:rPr>
              <a:t>организаций, оказывающих </a:t>
            </a:r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медицинскую помощь в амбулаторных условиях 2______.</a:t>
            </a:r>
          </a:p>
        </p:txBody>
      </p:sp>
      <p:sp>
        <p:nvSpPr>
          <p:cNvPr id="12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F2B21A0-752F-4F6A-BD03-29D975D435B0}"/>
              </a:ext>
            </a:extLst>
          </p:cNvPr>
          <p:cNvSpPr/>
          <p:nvPr/>
        </p:nvSpPr>
        <p:spPr>
          <a:xfrm>
            <a:off x="605485" y="2959309"/>
            <a:ext cx="2248173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Таблица (5505)</a:t>
            </a:r>
          </a:p>
          <a:p>
            <a:pPr lvl="0"/>
            <a:r>
              <a:rPr lang="ru-RU" sz="1100" b="1" dirty="0" smtClean="0">
                <a:latin typeface="Century Gothic" charset="0"/>
                <a:ea typeface="Century Gothic" charset="0"/>
                <a:cs typeface="Century Gothic" charset="0"/>
              </a:rPr>
              <a:t> Инструкция к заполнению </a:t>
            </a:r>
          </a:p>
        </p:txBody>
      </p:sp>
    </p:spTree>
    <p:extLst>
      <p:ext uri="{BB962C8B-B14F-4D97-AF65-F5344CB8AC3E}">
        <p14:creationId xmlns:p14="http://schemas.microsoft.com/office/powerpoint/2010/main" val="1627227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CE831E2-B686-4CAA-9CB9-1BB3C3AF3C19}"/>
              </a:ext>
            </a:extLst>
          </p:cNvPr>
          <p:cNvSpPr/>
          <p:nvPr/>
        </p:nvSpPr>
        <p:spPr>
          <a:xfrm>
            <a:off x="301981" y="1148980"/>
            <a:ext cx="9361487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tabLst>
                <a:tab pos="5029200" algn="l"/>
              </a:tabLst>
            </a:pPr>
            <a:r>
              <a:rPr lang="ru-RU" sz="1400" b="1" dirty="0" smtClean="0">
                <a:latin typeface="Century Gothic" pitchFamily="34" charset="0"/>
              </a:rPr>
              <a:t>3.</a:t>
            </a:r>
            <a:r>
              <a:rPr lang="ru-RU" sz="1400" b="1" dirty="0">
                <a:latin typeface="Century Gothic" pitchFamily="34" charset="0"/>
                <a:ea typeface="Century Gothic" charset="0"/>
                <a:cs typeface="Century Gothic" charset="0"/>
              </a:rPr>
              <a:t> </a:t>
            </a:r>
            <a:r>
              <a:rPr lang="ru-RU" sz="1400" b="1" dirty="0" err="1">
                <a:latin typeface="Century Gothic" charset="0"/>
                <a:ea typeface="Century Gothic" charset="0"/>
                <a:cs typeface="Century Gothic" charset="0"/>
              </a:rPr>
              <a:t>Трансфузиологическая</a:t>
            </a:r>
            <a:r>
              <a:rPr lang="ru-RU" sz="1400" b="1" dirty="0">
                <a:latin typeface="Century Gothic" charset="0"/>
                <a:ea typeface="Century Gothic" charset="0"/>
                <a:cs typeface="Century Gothic" charset="0"/>
              </a:rPr>
              <a:t> помощь</a:t>
            </a:r>
          </a:p>
          <a:p>
            <a:pPr>
              <a:tabLst>
                <a:tab pos="5029200" algn="l"/>
              </a:tabLst>
            </a:pPr>
            <a:r>
              <a:rPr lang="ru-RU" sz="1400" b="1" dirty="0">
                <a:latin typeface="Century Gothic" charset="0"/>
                <a:ea typeface="Century Gothic" charset="0"/>
                <a:cs typeface="Century Gothic" charset="0"/>
              </a:rPr>
              <a:t>(3200) </a:t>
            </a:r>
            <a:r>
              <a:rPr lang="ru-RU" sz="1400" dirty="0">
                <a:latin typeface="Century Gothic" charset="0"/>
                <a:ea typeface="Century Gothic" charset="0"/>
                <a:cs typeface="Century Gothic" charset="0"/>
              </a:rPr>
              <a:t>Коды по ОКЕИ: человек – 792, единица – 642, литр-112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74188"/>
              </p:ext>
            </p:extLst>
          </p:nvPr>
        </p:nvGraphicFramePr>
        <p:xfrm>
          <a:off x="514350" y="1835962"/>
          <a:ext cx="9420226" cy="2130379"/>
        </p:xfrm>
        <a:graphic>
          <a:graphicData uri="http://schemas.openxmlformats.org/drawingml/2006/table">
            <a:tbl>
              <a:tblPr/>
              <a:tblGrid>
                <a:gridCol w="1724630"/>
                <a:gridCol w="544620"/>
                <a:gridCol w="706304"/>
                <a:gridCol w="1066548"/>
                <a:gridCol w="737506"/>
                <a:gridCol w="885008"/>
                <a:gridCol w="885008"/>
                <a:gridCol w="1577129"/>
                <a:gridCol w="1293473"/>
              </a:tblGrid>
              <a:tr h="1046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Транфузионные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средства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№  строки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Число пациентов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из них (из гр. 3):  число пациентов,  которым выполнена 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аутогемо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-  трансфузия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Число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переливаний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Перелито 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трансфузионных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 средств, л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Число 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посттранс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-  фузионных  осложнений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Показатель: Количество 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Century Gothic"/>
                        </a:rPr>
                        <a:t>перелеваний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  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Century Gothic"/>
                        </a:rPr>
                        <a:t>трансфузионных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 сред на одного пациента (гр5/гр3)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Показатель: Количество литров 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Century Gothic"/>
                        </a:rPr>
                        <a:t>трансфузионных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 сред  на одно переливание (гр6/гр5)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  <a:tr h="174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3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4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5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6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7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Century Gothic"/>
                        </a:rPr>
                        <a:t>8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9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  <a:tr h="1836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Консервированная кровь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1836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Эритроцитсодержащие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среды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1836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Плазма всех видов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3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1836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Концентрат тромбоцитов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4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1744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Аутогемотрансфузии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5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4463" y="0"/>
            <a:ext cx="54673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0667" y="4504411"/>
            <a:ext cx="94706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200" dirty="0" smtClean="0">
                <a:latin typeface="Century Gothic" pitchFamily="34" charset="0"/>
              </a:rPr>
              <a:t>Федеральный закон  </a:t>
            </a:r>
            <a:r>
              <a:rPr lang="ru-RU" sz="1200" dirty="0">
                <a:latin typeface="Century Gothic" pitchFamily="34" charset="0"/>
              </a:rPr>
              <a:t>от 20 июля 2012 г. N 125-ФЗ "О донорстве крови и ее компонентов" </a:t>
            </a:r>
            <a:endParaRPr lang="ru-RU" sz="1200" dirty="0" smtClean="0">
              <a:latin typeface="Century Gothic" pitchFamily="34" charset="0"/>
            </a:endParaRPr>
          </a:p>
          <a:p>
            <a:pPr indent="457200"/>
            <a:endParaRPr lang="ru-RU" sz="1200" dirty="0">
              <a:solidFill>
                <a:srgbClr val="080808"/>
              </a:solidFill>
              <a:latin typeface="Century Gothic" pitchFamily="34" charset="0"/>
            </a:endParaRPr>
          </a:p>
          <a:p>
            <a:pPr indent="457200"/>
            <a:r>
              <a:rPr lang="ru-RU" sz="1200" dirty="0" smtClean="0">
                <a:solidFill>
                  <a:srgbClr val="080808"/>
                </a:solidFill>
                <a:latin typeface="Century Gothic" pitchFamily="34" charset="0"/>
              </a:rPr>
              <a:t>Приказ </a:t>
            </a:r>
            <a:r>
              <a:rPr lang="ru-RU" sz="1200" dirty="0">
                <a:solidFill>
                  <a:srgbClr val="080808"/>
                </a:solidFill>
                <a:latin typeface="Century Gothic" pitchFamily="34" charset="0"/>
              </a:rPr>
              <a:t>Минздрава России от 02.04.2013 № 183н « Об утверждении правил клинического использования донорской крови и (или) ее компонентов»</a:t>
            </a:r>
            <a:endParaRPr lang="ru-RU" sz="1200" dirty="0">
              <a:latin typeface="Century Gothic" pitchFamily="34" charset="0"/>
            </a:endParaRPr>
          </a:p>
          <a:p>
            <a:pPr indent="457200"/>
            <a:endParaRPr lang="ru-RU" sz="1200" dirty="0" smtClean="0">
              <a:latin typeface="Century Gothic" pitchFamily="34" charset="0"/>
            </a:endParaRPr>
          </a:p>
          <a:p>
            <a:pPr indent="457200"/>
            <a:r>
              <a:rPr lang="ru-RU" sz="1200" dirty="0" smtClean="0">
                <a:latin typeface="Century Gothic" pitchFamily="34" charset="0"/>
              </a:rPr>
              <a:t>Технический регламент</a:t>
            </a:r>
            <a:r>
              <a:rPr lang="ru-RU" sz="1200" dirty="0">
                <a:latin typeface="Century Gothic" pitchFamily="34" charset="0"/>
              </a:rPr>
              <a:t> </a:t>
            </a:r>
            <a:r>
              <a:rPr lang="ru-RU" sz="1200" dirty="0" smtClean="0">
                <a:latin typeface="Century Gothic" pitchFamily="34" charset="0"/>
              </a:rPr>
              <a:t>о </a:t>
            </a:r>
            <a:r>
              <a:rPr lang="ru-RU" sz="1200" dirty="0">
                <a:latin typeface="Century Gothic" pitchFamily="34" charset="0"/>
              </a:rPr>
              <a:t>требованиях безопасности крови, ее </a:t>
            </a:r>
            <a:r>
              <a:rPr lang="ru-RU" sz="1200" dirty="0" smtClean="0">
                <a:latin typeface="Century Gothic" pitchFamily="34" charset="0"/>
              </a:rPr>
              <a:t>продуктов, кровезамещающих </a:t>
            </a:r>
            <a:r>
              <a:rPr lang="ru-RU" sz="1200" dirty="0">
                <a:latin typeface="Century Gothic" pitchFamily="34" charset="0"/>
              </a:rPr>
              <a:t>растворов и технических средств, </a:t>
            </a:r>
            <a:r>
              <a:rPr lang="ru-RU" sz="1200" dirty="0" smtClean="0">
                <a:latin typeface="Century Gothic" pitchFamily="34" charset="0"/>
              </a:rPr>
              <a:t>используемых </a:t>
            </a:r>
            <a:r>
              <a:rPr lang="ru-RU" sz="1200" dirty="0">
                <a:latin typeface="Century Gothic" pitchFamily="34" charset="0"/>
              </a:rPr>
              <a:t>в </a:t>
            </a:r>
            <a:r>
              <a:rPr lang="ru-RU" sz="1200" dirty="0" err="1" smtClean="0">
                <a:latin typeface="Century Gothic" pitchFamily="34" charset="0"/>
              </a:rPr>
              <a:t>трансфузионно-инфузионной</a:t>
            </a:r>
            <a:r>
              <a:rPr lang="ru-RU" sz="1200" dirty="0" smtClean="0">
                <a:latin typeface="Century Gothic" pitchFamily="34" charset="0"/>
              </a:rPr>
              <a:t> терапии, утвержден постановлением Правительства Российской Федерации от 26 января </a:t>
            </a:r>
            <a:r>
              <a:rPr lang="ru-RU" sz="1200" dirty="0">
                <a:latin typeface="Century Gothic" pitchFamily="34" charset="0"/>
              </a:rPr>
              <a:t>2010 г.  №  29  </a:t>
            </a:r>
            <a:endParaRPr lang="ru-RU" sz="1200" dirty="0" smtClean="0">
              <a:latin typeface="Century Gothic" pitchFamily="34" charset="0"/>
            </a:endParaRPr>
          </a:p>
          <a:p>
            <a:endParaRPr lang="ru-RU" sz="1400" dirty="0">
              <a:latin typeface="Century Gothic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4B4253F-77BD-46E8-A0EF-DD966675EF3C}"/>
              </a:ext>
            </a:extLst>
          </p:cNvPr>
          <p:cNvSpPr txBox="1">
            <a:spLocks/>
          </p:cNvSpPr>
          <p:nvPr/>
        </p:nvSpPr>
        <p:spPr>
          <a:xfrm>
            <a:off x="88080" y="122455"/>
            <a:ext cx="10026650" cy="86498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 smtClean="0"/>
              <a:t>РАЗДЕЛ III. ДЕЯТЕЛЬНОСТЬ МЕДИЦИНСКОЙ ОРГАНИЗАЦИИ ПО ОКАЗАНИЮ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МЕДИЦИНСКОЙ ПОМОЩИ В АМБУЛАТОРНЫХ УСЛОВИЯХ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956754"/>
              </p:ext>
            </p:extLst>
          </p:nvPr>
        </p:nvGraphicFramePr>
        <p:xfrm>
          <a:off x="590549" y="1489120"/>
          <a:ext cx="9420226" cy="2130379"/>
        </p:xfrm>
        <a:graphic>
          <a:graphicData uri="http://schemas.openxmlformats.org/drawingml/2006/table">
            <a:tbl>
              <a:tblPr/>
              <a:tblGrid>
                <a:gridCol w="1724630"/>
                <a:gridCol w="544620"/>
                <a:gridCol w="706304"/>
                <a:gridCol w="1066548"/>
                <a:gridCol w="737506"/>
                <a:gridCol w="885008"/>
                <a:gridCol w="885008"/>
                <a:gridCol w="1577129"/>
                <a:gridCol w="1293473"/>
              </a:tblGrid>
              <a:tr h="1046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Транфузионные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средства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№  строки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Число пациентов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из них (из гр. 3):  число пациентов,  которым выполнена 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аутогемо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-  трансфузия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Число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переливаний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Перелито 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трансфузионных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 средств, л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Число 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посттранс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-  фузионных  осложнений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Показатель: Количество 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Century Gothic"/>
                        </a:rPr>
                        <a:t>перелеваний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  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Century Gothic"/>
                        </a:rPr>
                        <a:t>трансфузионных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 сред на одного пациента (гр5/гр3)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Показатель: Количество литров 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Century Gothic"/>
                        </a:rPr>
                        <a:t>трансфузионных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 сред  на одно переливание (гр6/гр5)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  <a:tr h="174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3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4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5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6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7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8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9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  <a:tr h="1836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Консервированная кровь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chemeClr val="tx1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1836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Эритроцитсодержащие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среды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1836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Плазма всех видов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3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1836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Концентрат тромбоцитов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4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1744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Аутогемотрансфузии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5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17627" y="55356"/>
            <a:ext cx="497418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29D3DC4-7441-4851-A82F-F11F0FFAE710}"/>
              </a:ext>
            </a:extLst>
          </p:cNvPr>
          <p:cNvSpPr/>
          <p:nvPr/>
        </p:nvSpPr>
        <p:spPr>
          <a:xfrm>
            <a:off x="588579" y="3909574"/>
            <a:ext cx="9532665" cy="984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 smtClean="0">
                <a:latin typeface="Century Gothic" charset="0"/>
                <a:ea typeface="Century Gothic" charset="0"/>
                <a:cs typeface="Century Gothic" charset="0"/>
              </a:rPr>
              <a:t>ВНИМАНИЕ! 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Century Gothic" charset="0"/>
                <a:ea typeface="Century Gothic" charset="0"/>
                <a:cs typeface="Century Gothic" charset="0"/>
              </a:rPr>
              <a:t>Реакции </a:t>
            </a:r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на переливание не показывают, только подтвержденные осложнения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Century Gothic" charset="0"/>
                <a:ea typeface="Century Gothic" charset="0"/>
                <a:cs typeface="Century Gothic" charset="0"/>
              </a:rPr>
              <a:t>На </a:t>
            </a:r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каждый случай развившегося после переливания осложнения следует представить пояснительную записку или протокол, заверенный Центром организации и обеспечения качества </a:t>
            </a:r>
            <a:r>
              <a:rPr lang="ru-RU" sz="1200" dirty="0" err="1">
                <a:latin typeface="Century Gothic" charset="0"/>
                <a:ea typeface="Century Gothic" charset="0"/>
                <a:cs typeface="Century Gothic" charset="0"/>
              </a:rPr>
              <a:t>трансфузиологической</a:t>
            </a:r>
            <a:r>
              <a:rPr lang="ru-RU" sz="1200" dirty="0">
                <a:latin typeface="Century Gothic" charset="0"/>
                <a:ea typeface="Century Gothic" charset="0"/>
                <a:cs typeface="Century Gothic" charset="0"/>
              </a:rPr>
              <a:t>  помощи ДЗМ</a:t>
            </a:r>
          </a:p>
        </p:txBody>
      </p:sp>
      <p:sp>
        <p:nvSpPr>
          <p:cNvPr id="9" name="Содержимое 6"/>
          <p:cNvSpPr txBox="1">
            <a:spLocks/>
          </p:cNvSpPr>
          <p:nvPr/>
        </p:nvSpPr>
        <p:spPr bwMode="auto">
          <a:xfrm>
            <a:off x="759757" y="5193591"/>
            <a:ext cx="9361487" cy="14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82575" algn="l" defTabSz="1007943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defTabSz="1007943" rtl="0" eaLnBrk="0" fontAlgn="base" latinLnBrk="0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defTabSz="100794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defTabSz="100794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defTabSz="100794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defTabSz="1007943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defTabSz="1007943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1007943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defTabSz="1007943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FF9900"/>
              </a:buClr>
              <a:buSzPct val="125000"/>
              <a:buFont typeface="Wingdings 2" pitchFamily="18" charset="2"/>
              <a:buNone/>
            </a:pPr>
            <a:r>
              <a:rPr lang="ru-RU" sz="1000" dirty="0" smtClean="0">
                <a:solidFill>
                  <a:srgbClr val="080808"/>
                </a:solidFill>
                <a:latin typeface="Century Gothic" pitchFamily="34" charset="0"/>
              </a:rPr>
              <a:t>Приказом Минздрава России от 03.06.2013 № 348н установлен порядок представления информации о реакциях и об осложнениях, согласно которому руководители медицинских организаций при выявлении реакций или осложнений представляют в ФМБА России  в течение 5 рабочих дней извещение о реакциях и об осложнениях.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FF9900"/>
              </a:buClr>
              <a:buSzPct val="125000"/>
              <a:buFont typeface="Wingdings 2" pitchFamily="18" charset="2"/>
              <a:buNone/>
            </a:pPr>
            <a:r>
              <a:rPr lang="ru-RU" sz="1000" dirty="0" smtClean="0">
                <a:solidFill>
                  <a:srgbClr val="080808"/>
                </a:solidFill>
                <a:latin typeface="Century Gothic" pitchFamily="34" charset="0"/>
              </a:rPr>
              <a:t>Приказом Минздрава России от 02.04.2013 № 183н </a:t>
            </a:r>
            <a:r>
              <a:rPr lang="ru-RU" sz="1000" dirty="0">
                <a:solidFill>
                  <a:srgbClr val="080808"/>
                </a:solidFill>
                <a:latin typeface="Century Gothic" pitchFamily="34" charset="0"/>
              </a:rPr>
              <a:t> </a:t>
            </a:r>
            <a:r>
              <a:rPr lang="ru-RU" sz="1000" dirty="0" smtClean="0">
                <a:solidFill>
                  <a:srgbClr val="080808"/>
                </a:solidFill>
                <a:latin typeface="Century Gothic" pitchFamily="34" charset="0"/>
              </a:rPr>
              <a:t> утверждены правила клинического использования донорской крови и (или) ее компонентов , установлен перечень видов реакций и осложнений.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FF9900"/>
              </a:buClr>
              <a:buSzPct val="125000"/>
              <a:buFont typeface="Wingdings 2" pitchFamily="18" charset="2"/>
              <a:buNone/>
            </a:pPr>
            <a:r>
              <a:rPr lang="ru-RU" sz="1000" dirty="0" smtClean="0">
                <a:solidFill>
                  <a:srgbClr val="080808"/>
                </a:solidFill>
                <a:latin typeface="Century Gothic" pitchFamily="34" charset="0"/>
              </a:rPr>
              <a:t>Непредставление в срок, а также сокрытие информации влечет к привлечению к административной ответственности.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FF9900"/>
              </a:buClr>
              <a:buSzPct val="125000"/>
              <a:buFont typeface="Wingdings 2" pitchFamily="18" charset="2"/>
              <a:buNone/>
            </a:pPr>
            <a:r>
              <a:rPr lang="ru-RU" sz="1000" dirty="0" smtClean="0">
                <a:solidFill>
                  <a:srgbClr val="080808"/>
                </a:solidFill>
                <a:latin typeface="Century Gothic" pitchFamily="34" charset="0"/>
              </a:rPr>
              <a:t>Сокрытие или искажение информации влекут к уголовной ответственности.</a:t>
            </a:r>
          </a:p>
        </p:txBody>
      </p:sp>
      <p:sp>
        <p:nvSpPr>
          <p:cNvPr id="10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CE831E2-B686-4CAA-9CB9-1BB3C3AF3C19}"/>
              </a:ext>
            </a:extLst>
          </p:cNvPr>
          <p:cNvSpPr/>
          <p:nvPr/>
        </p:nvSpPr>
        <p:spPr>
          <a:xfrm>
            <a:off x="470145" y="970304"/>
            <a:ext cx="9361487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tabLst>
                <a:tab pos="5029200" algn="l"/>
              </a:tabLst>
            </a:pPr>
            <a:r>
              <a:rPr lang="ru-RU" sz="1400" b="1" dirty="0" smtClean="0">
                <a:latin typeface="Century Gothic" pitchFamily="34" charset="0"/>
              </a:rPr>
              <a:t>3.</a:t>
            </a:r>
            <a:r>
              <a:rPr lang="ru-RU" sz="1400" b="1" dirty="0">
                <a:latin typeface="Century Gothic" pitchFamily="34" charset="0"/>
                <a:ea typeface="Century Gothic" charset="0"/>
                <a:cs typeface="Century Gothic" charset="0"/>
              </a:rPr>
              <a:t> </a:t>
            </a:r>
            <a:r>
              <a:rPr lang="ru-RU" sz="1400" b="1" dirty="0" err="1">
                <a:latin typeface="Century Gothic" charset="0"/>
                <a:ea typeface="Century Gothic" charset="0"/>
                <a:cs typeface="Century Gothic" charset="0"/>
              </a:rPr>
              <a:t>Трансфузиологическая</a:t>
            </a:r>
            <a:r>
              <a:rPr lang="ru-RU" sz="1400" b="1" dirty="0">
                <a:latin typeface="Century Gothic" charset="0"/>
                <a:ea typeface="Century Gothic" charset="0"/>
                <a:cs typeface="Century Gothic" charset="0"/>
              </a:rPr>
              <a:t> помощь</a:t>
            </a:r>
          </a:p>
          <a:p>
            <a:pPr>
              <a:tabLst>
                <a:tab pos="5029200" algn="l"/>
              </a:tabLst>
            </a:pPr>
            <a:r>
              <a:rPr lang="ru-RU" sz="1400" b="1" dirty="0">
                <a:latin typeface="Century Gothic" charset="0"/>
                <a:ea typeface="Century Gothic" charset="0"/>
                <a:cs typeface="Century Gothic" charset="0"/>
              </a:rPr>
              <a:t>(3200) </a:t>
            </a:r>
            <a:r>
              <a:rPr lang="ru-RU" sz="1400" dirty="0">
                <a:latin typeface="Century Gothic" charset="0"/>
                <a:ea typeface="Century Gothic" charset="0"/>
                <a:cs typeface="Century Gothic" charset="0"/>
              </a:rPr>
              <a:t>Коды по ОКЕИ: человек – 792, единица – 642, литр-112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4B4253F-77BD-46E8-A0EF-DD966675EF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7563" y="94812"/>
            <a:ext cx="10026650" cy="86498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 smtClean="0"/>
              <a:t>РАЗДЕЛ III. ДЕЯТЕЛЬНОСТЬ МЕДИЦИНСКОЙ ОРГАНИЗАЦИИ ПО ОКАЗАНИЮ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МЕДИЦИНСКОЙ ПОМОЩИ В АМБУЛАТОРНЫХ УСЛОВИЯХ</a:t>
            </a:r>
          </a:p>
        </p:txBody>
      </p:sp>
    </p:spTree>
    <p:extLst>
      <p:ext uri="{BB962C8B-B14F-4D97-AF65-F5344CB8AC3E}">
        <p14:creationId xmlns:p14="http://schemas.microsoft.com/office/powerpoint/2010/main" val="2528738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3. </a:t>
            </a:r>
            <a:r>
              <a:rPr lang="ru-RU" sz="1600" dirty="0" err="1"/>
              <a:t>Трансфузиологическая</a:t>
            </a:r>
            <a:r>
              <a:rPr lang="ru-RU" sz="1600" dirty="0"/>
              <a:t> </a:t>
            </a:r>
            <a:r>
              <a:rPr lang="ru-RU" sz="1600" dirty="0" smtClean="0"/>
              <a:t>помощь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059" y="1309939"/>
            <a:ext cx="9249103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53"/>
              </a:spcBef>
            </a:pPr>
            <a:r>
              <a:rPr lang="ru-RU" sz="1200" b="1" dirty="0">
                <a:latin typeface="Century Gothic" pitchFamily="34" charset="0"/>
                <a:cs typeface="Arial" pitchFamily="34" charset="0"/>
              </a:rPr>
              <a:t>Типы </a:t>
            </a:r>
            <a:r>
              <a:rPr lang="ru-RU" sz="1200" b="1" dirty="0" err="1">
                <a:latin typeface="Century Gothic" pitchFamily="34" charset="0"/>
                <a:cs typeface="Arial" pitchFamily="34" charset="0"/>
              </a:rPr>
              <a:t>аутогемотрансфузий</a:t>
            </a:r>
            <a:endParaRPr lang="ru-RU" sz="1200" dirty="0">
              <a:latin typeface="Century Gothic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b="1" dirty="0" smtClean="0">
                <a:latin typeface="Century Gothic" pitchFamily="34" charset="0"/>
                <a:cs typeface="Arial" pitchFamily="34" charset="0"/>
              </a:rPr>
              <a:t>1. </a:t>
            </a:r>
            <a:r>
              <a:rPr lang="ru-RU" sz="1200" dirty="0" smtClean="0">
                <a:latin typeface="Century Gothic" pitchFamily="34" charset="0"/>
                <a:cs typeface="Arial" pitchFamily="34" charset="0"/>
              </a:rPr>
              <a:t>Предоперационная 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заготовка </a:t>
            </a:r>
            <a:r>
              <a:rPr lang="ru-RU" sz="1200" dirty="0" err="1">
                <a:latin typeface="Century Gothic" pitchFamily="34" charset="0"/>
                <a:cs typeface="Arial" pitchFamily="34" charset="0"/>
              </a:rPr>
              <a:t>аутоСЗП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, </a:t>
            </a:r>
            <a:r>
              <a:rPr lang="ru-RU" sz="1200" dirty="0" err="1">
                <a:latin typeface="Century Gothic" pitchFamily="34" charset="0"/>
                <a:cs typeface="Arial" pitchFamily="34" charset="0"/>
              </a:rPr>
              <a:t>аутокрови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 или </a:t>
            </a:r>
            <a:r>
              <a:rPr lang="ru-RU" sz="1200" dirty="0" err="1">
                <a:latin typeface="Century Gothic" pitchFamily="34" charset="0"/>
                <a:cs typeface="Arial" pitchFamily="34" charset="0"/>
              </a:rPr>
              <a:t>аутоэритроцитной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 массы или взвеси, позволяет собрать за 3-4 недели до планового хирургического вмешательства 3-4 дозы (до 1000-1200 мл </a:t>
            </a:r>
            <a:r>
              <a:rPr lang="ru-RU" sz="1200" dirty="0" err="1">
                <a:latin typeface="Century Gothic" pitchFamily="34" charset="0"/>
                <a:cs typeface="Arial" pitchFamily="34" charset="0"/>
              </a:rPr>
              <a:t>аутокрови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 или 600-700 мл </a:t>
            </a:r>
            <a:r>
              <a:rPr lang="ru-RU" sz="1200" dirty="0" err="1">
                <a:latin typeface="Century Gothic" pitchFamily="34" charset="0"/>
                <a:cs typeface="Arial" pitchFamily="34" charset="0"/>
              </a:rPr>
              <a:t>аутоэритроцитной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Century Gothic" pitchFamily="34" charset="0"/>
                <a:cs typeface="Arial" pitchFamily="34" charset="0"/>
              </a:rPr>
              <a:t>массы)</a:t>
            </a:r>
          </a:p>
          <a:p>
            <a:pPr>
              <a:spcBef>
                <a:spcPts val="600"/>
              </a:spcBef>
            </a:pPr>
            <a:r>
              <a:rPr lang="ru-RU" sz="1200" b="1" dirty="0" smtClean="0">
                <a:latin typeface="Century Gothic" pitchFamily="34" charset="0"/>
                <a:cs typeface="Arial" pitchFamily="34" charset="0"/>
              </a:rPr>
              <a:t>2. </a:t>
            </a:r>
            <a:r>
              <a:rPr lang="ru-RU" sz="1200" dirty="0" smtClean="0">
                <a:latin typeface="Century Gothic" pitchFamily="34" charset="0"/>
                <a:cs typeface="Arial" pitchFamily="34" charset="0"/>
              </a:rPr>
              <a:t>Предоперационная </a:t>
            </a:r>
            <a:r>
              <a:rPr lang="ru-RU" sz="1200" dirty="0" err="1">
                <a:latin typeface="Century Gothic" pitchFamily="34" charset="0"/>
                <a:cs typeface="Arial" pitchFamily="34" charset="0"/>
              </a:rPr>
              <a:t>нормоволемическая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 или </a:t>
            </a:r>
            <a:r>
              <a:rPr lang="ru-RU" sz="1200" dirty="0" err="1">
                <a:latin typeface="Century Gothic" pitchFamily="34" charset="0"/>
                <a:cs typeface="Arial" pitchFamily="34" charset="0"/>
              </a:rPr>
              <a:t>гиперволемическая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Century Gothic" pitchFamily="34" charset="0"/>
                <a:cs typeface="Arial" pitchFamily="34" charset="0"/>
              </a:rPr>
              <a:t>гемодилюция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, предполагающая заготовку </a:t>
            </a:r>
            <a:r>
              <a:rPr lang="ru-RU" sz="1200" dirty="0" smtClean="0">
                <a:latin typeface="Century Gothic" pitchFamily="34" charset="0"/>
                <a:cs typeface="Arial" pitchFamily="34" charset="0"/>
              </a:rPr>
              <a:t>        1-2 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доз крови (600-800 мл)  до операции или начала анестезии с восполнением временной кровопотери растворами и с поддержанием </a:t>
            </a:r>
            <a:r>
              <a:rPr lang="ru-RU" sz="1200" dirty="0" err="1">
                <a:latin typeface="Century Gothic" pitchFamily="34" charset="0"/>
                <a:cs typeface="Arial" pitchFamily="34" charset="0"/>
              </a:rPr>
              <a:t>нормоволемии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 или </a:t>
            </a:r>
            <a:r>
              <a:rPr lang="ru-RU" sz="1200" dirty="0" err="1" smtClean="0">
                <a:latin typeface="Century Gothic" pitchFamily="34" charset="0"/>
                <a:cs typeface="Arial" pitchFamily="34" charset="0"/>
              </a:rPr>
              <a:t>гиперволемии</a:t>
            </a:r>
            <a:endParaRPr lang="ru-RU" sz="1200" dirty="0" smtClean="0">
              <a:latin typeface="Century Gothic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ru-RU" sz="1200" dirty="0">
              <a:latin typeface="Century Gothic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Century Gothic" pitchFamily="34" charset="0"/>
              </a:rPr>
              <a:t>         1-2 Типы </a:t>
            </a:r>
            <a:r>
              <a:rPr lang="ru-RU" sz="1200" b="1" dirty="0" err="1">
                <a:latin typeface="Century Gothic" pitchFamily="34" charset="0"/>
              </a:rPr>
              <a:t>эксфузий</a:t>
            </a:r>
            <a:r>
              <a:rPr lang="ru-RU" sz="1200" b="1" dirty="0">
                <a:latin typeface="Century Gothic" pitchFamily="34" charset="0"/>
              </a:rPr>
              <a:t> </a:t>
            </a:r>
            <a:r>
              <a:rPr lang="ru-RU" sz="1200" b="1" dirty="0" err="1">
                <a:latin typeface="Century Gothic" pitchFamily="34" charset="0"/>
              </a:rPr>
              <a:t>аутокрови</a:t>
            </a:r>
            <a:r>
              <a:rPr lang="ru-RU" sz="1200" b="1" dirty="0">
                <a:latin typeface="Century Gothic" pitchFamily="34" charset="0"/>
              </a:rPr>
              <a:t> в предоперационном периоде</a:t>
            </a:r>
            <a:endParaRPr lang="ru-RU" sz="1200" dirty="0">
              <a:latin typeface="Century Gothic" pitchFamily="34" charset="0"/>
            </a:endParaRPr>
          </a:p>
          <a:p>
            <a:r>
              <a:rPr lang="ru-RU" sz="1200" dirty="0" smtClean="0">
                <a:latin typeface="Century Gothic" pitchFamily="34" charset="0"/>
                <a:cs typeface="Arial" pitchFamily="34" charset="0"/>
              </a:rPr>
              <a:t>         Однократная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: доза 450 мл не более 8мл/кг, оптимально за 5-7 дней до операции, стимулирует </a:t>
            </a:r>
            <a:r>
              <a:rPr lang="ru-RU" sz="1200" dirty="0" err="1">
                <a:latin typeface="Century Gothic" pitchFamily="34" charset="0"/>
                <a:cs typeface="Arial" pitchFamily="34" charset="0"/>
              </a:rPr>
              <a:t>эритропоэз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 в 1,5 раза</a:t>
            </a:r>
          </a:p>
          <a:p>
            <a:r>
              <a:rPr lang="ru-RU" sz="1200" dirty="0" smtClean="0">
                <a:latin typeface="Century Gothic" pitchFamily="34" charset="0"/>
                <a:cs typeface="Arial" pitchFamily="34" charset="0"/>
              </a:rPr>
              <a:t>          Многократная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: 2 и более, за 2-3 недели до операции возможно использование терапии- железом, </a:t>
            </a:r>
            <a:r>
              <a:rPr lang="ru-RU" sz="1200" dirty="0" err="1">
                <a:latin typeface="Century Gothic" pitchFamily="34" charset="0"/>
                <a:cs typeface="Arial" pitchFamily="34" charset="0"/>
              </a:rPr>
              <a:t>эритропоэтином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, стандартный режим до 10,5 мл/кг, но не более 3 </a:t>
            </a:r>
            <a:r>
              <a:rPr lang="ru-RU" sz="1200" dirty="0" smtClean="0">
                <a:latin typeface="Century Gothic" pitchFamily="34" charset="0"/>
                <a:cs typeface="Arial" pitchFamily="34" charset="0"/>
              </a:rPr>
              <a:t>заборов</a:t>
            </a:r>
            <a:endParaRPr lang="ru-RU" sz="1200" dirty="0">
              <a:latin typeface="Century Gothic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ru-RU" sz="1200" dirty="0" smtClean="0">
              <a:latin typeface="Century Gothic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b="1" dirty="0" smtClean="0">
                <a:latin typeface="Century Gothic" pitchFamily="34" charset="0"/>
                <a:cs typeface="Arial" pitchFamily="34" charset="0"/>
              </a:rPr>
              <a:t>3. </a:t>
            </a:r>
            <a:r>
              <a:rPr lang="ru-RU" sz="1200" dirty="0" err="1" smtClean="0">
                <a:latin typeface="Century Gothic" pitchFamily="34" charset="0"/>
                <a:cs typeface="Arial" pitchFamily="34" charset="0"/>
              </a:rPr>
              <a:t>Интраоперационная</a:t>
            </a:r>
            <a:r>
              <a:rPr lang="ru-RU" sz="1200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Century Gothic" pitchFamily="34" charset="0"/>
                <a:cs typeface="Arial" pitchFamily="34" charset="0"/>
              </a:rPr>
              <a:t>реинфузия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 крови – сбор во время операции из операционной раны и полостей крови с последующим отмыванием и возвратом пациенту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90107" y="5134273"/>
            <a:ext cx="5343525" cy="15850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b="1" dirty="0">
                <a:latin typeface="Century Gothic" pitchFamily="34" charset="0"/>
                <a:cs typeface="Arial" pitchFamily="34" charset="0"/>
              </a:rPr>
              <a:t>Типы </a:t>
            </a:r>
            <a:r>
              <a:rPr lang="ru-RU" sz="1200" b="1" dirty="0" err="1">
                <a:latin typeface="Century Gothic" pitchFamily="34" charset="0"/>
                <a:cs typeface="Arial" pitchFamily="34" charset="0"/>
              </a:rPr>
              <a:t>аутокомпонентов</a:t>
            </a:r>
            <a:endParaRPr lang="ru-RU" sz="1200" dirty="0">
              <a:latin typeface="Century Gothic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Century Gothic" pitchFamily="34" charset="0"/>
                <a:cs typeface="Arial" pitchFamily="34" charset="0"/>
              </a:rPr>
              <a:t>                                        </a:t>
            </a:r>
            <a:r>
              <a:rPr lang="ru-RU" sz="1200" dirty="0" err="1" smtClean="0">
                <a:latin typeface="Century Gothic" pitchFamily="34" charset="0"/>
                <a:cs typeface="Arial" pitchFamily="34" charset="0"/>
              </a:rPr>
              <a:t>Эритроцитная</a:t>
            </a:r>
            <a:r>
              <a:rPr lang="ru-RU" sz="1200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взвесь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Century Gothic" pitchFamily="34" charset="0"/>
                <a:cs typeface="Arial" pitchFamily="34" charset="0"/>
              </a:rPr>
              <a:t>                                        Свежезамороженная 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плазма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Century Gothic" pitchFamily="34" charset="0"/>
                <a:cs typeface="Arial" pitchFamily="34" charset="0"/>
              </a:rPr>
              <a:t>                                         Концентрат 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тромбоцитов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Century Gothic" pitchFamily="34" charset="0"/>
                <a:cs typeface="Arial" pitchFamily="34" charset="0"/>
              </a:rPr>
              <a:t>                                         Стволовые 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клетки периферической крови</a:t>
            </a:r>
          </a:p>
          <a:p>
            <a:pPr>
              <a:spcBef>
                <a:spcPts val="600"/>
              </a:spcBef>
            </a:pP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07117" y="76377"/>
            <a:ext cx="49846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10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</p:spTree>
    <p:extLst>
      <p:ext uri="{BB962C8B-B14F-4D97-AF65-F5344CB8AC3E}">
        <p14:creationId xmlns:p14="http://schemas.microsoft.com/office/powerpoint/2010/main" val="1427680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3</a:t>
            </a:r>
            <a:r>
              <a:rPr lang="ru-RU" sz="1600" dirty="0"/>
              <a:t>. </a:t>
            </a:r>
            <a:r>
              <a:rPr lang="ru-RU" sz="1600" dirty="0" err="1"/>
              <a:t>Трансфузиологическая</a:t>
            </a:r>
            <a:r>
              <a:rPr lang="ru-RU" sz="1600" dirty="0"/>
              <a:t> </a:t>
            </a:r>
            <a:r>
              <a:rPr lang="ru-RU" sz="1600" dirty="0" smtClean="0"/>
              <a:t>помощь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0720" y="2745304"/>
            <a:ext cx="93450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</a:pPr>
            <a:r>
              <a:rPr lang="ru-RU" sz="1200" b="1" dirty="0">
                <a:latin typeface="Century Gothic" pitchFamily="34" charset="0"/>
              </a:rPr>
              <a:t>Срок хранения компонентов</a:t>
            </a:r>
          </a:p>
          <a:p>
            <a:pPr fontAlgn="base">
              <a:spcBef>
                <a:spcPts val="600"/>
              </a:spcBef>
            </a:pPr>
            <a:r>
              <a:rPr lang="ru-RU" sz="1200" dirty="0" smtClean="0">
                <a:latin typeface="Century Gothic" pitchFamily="34" charset="0"/>
                <a:cs typeface="Arial" pitchFamily="34" charset="0"/>
              </a:rPr>
              <a:t>Плазма 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может храниться до  72 мес. при температуре – 30º </a:t>
            </a:r>
            <a:r>
              <a:rPr lang="ru-RU" sz="1200" dirty="0" smtClean="0">
                <a:latin typeface="Century Gothic" pitchFamily="34" charset="0"/>
                <a:cs typeface="Arial" pitchFamily="34" charset="0"/>
              </a:rPr>
              <a:t>С</a:t>
            </a:r>
          </a:p>
          <a:p>
            <a:pPr fontAlgn="base">
              <a:spcBef>
                <a:spcPts val="600"/>
              </a:spcBef>
            </a:pPr>
            <a:r>
              <a:rPr lang="ru-RU" sz="1200" dirty="0" smtClean="0">
                <a:latin typeface="Century Gothic" pitchFamily="34" charset="0"/>
                <a:cs typeface="Arial" pitchFamily="34" charset="0"/>
              </a:rPr>
              <a:t>Срок 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хранения эритроцитов составляет 35-50 суток при температуре +4ºС (в зависимости от используемого консерванта) или до 20 лет в условиях </a:t>
            </a:r>
            <a:r>
              <a:rPr lang="ru-RU" sz="1200" dirty="0" err="1">
                <a:latin typeface="Century Gothic" pitchFamily="34" charset="0"/>
                <a:cs typeface="Arial" pitchFamily="34" charset="0"/>
              </a:rPr>
              <a:t>криобанка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 (до -  196º С)</a:t>
            </a:r>
          </a:p>
          <a:p>
            <a:pPr fontAlgn="base">
              <a:spcBef>
                <a:spcPts val="600"/>
              </a:spcBef>
            </a:pPr>
            <a:r>
              <a:rPr lang="ru-RU" sz="1200" dirty="0" err="1">
                <a:latin typeface="Century Gothic" pitchFamily="34" charset="0"/>
                <a:cs typeface="Arial" pitchFamily="34" charset="0"/>
              </a:rPr>
              <a:t>Тромбоцитный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 концентрат сохраняется 5-7 суток при температуре +22 ± 2º С (постоянное перемешивание)</a:t>
            </a:r>
          </a:p>
          <a:p>
            <a:pPr fontAlgn="base">
              <a:spcBef>
                <a:spcPts val="600"/>
              </a:spcBef>
            </a:pPr>
            <a:r>
              <a:rPr lang="ru-RU" sz="1200" dirty="0">
                <a:latin typeface="Century Gothic" pitchFamily="34" charset="0"/>
                <a:cs typeface="Arial" pitchFamily="34" charset="0"/>
              </a:rPr>
              <a:t>Стволовые клетки периферической крови хранятся 15-20 лет в условиях </a:t>
            </a:r>
            <a:r>
              <a:rPr lang="ru-RU" sz="1200" dirty="0" err="1">
                <a:latin typeface="Century Gothic" pitchFamily="34" charset="0"/>
                <a:cs typeface="Arial" pitchFamily="34" charset="0"/>
              </a:rPr>
              <a:t>криобанка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 (жидкий азот при температуре -150 … -196º С)</a:t>
            </a:r>
          </a:p>
          <a:p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07117" y="76377"/>
            <a:ext cx="49846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1968" y="5308706"/>
            <a:ext cx="96781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Century Gothic" pitchFamily="34" charset="0"/>
              </a:rPr>
              <a:t>Запись о выполненной </a:t>
            </a:r>
            <a:r>
              <a:rPr lang="ru-RU" sz="1400" i="1" dirty="0" err="1">
                <a:latin typeface="Century Gothic" pitchFamily="34" charset="0"/>
              </a:rPr>
              <a:t>эксфузии</a:t>
            </a:r>
            <a:r>
              <a:rPr lang="ru-RU" sz="1400" i="1" dirty="0">
                <a:latin typeface="Century Gothic" pitchFamily="34" charset="0"/>
              </a:rPr>
              <a:t> производится в отдельных журналах:</a:t>
            </a:r>
            <a:br>
              <a:rPr lang="ru-RU" sz="1400" i="1" dirty="0">
                <a:latin typeface="Century Gothic" pitchFamily="34" charset="0"/>
              </a:rPr>
            </a:br>
            <a:r>
              <a:rPr lang="ru-RU" sz="1400" i="1" dirty="0" smtClean="0">
                <a:latin typeface="Century Gothic" pitchFamily="34" charset="0"/>
              </a:rPr>
              <a:t> «Учета </a:t>
            </a:r>
            <a:r>
              <a:rPr lang="ru-RU" sz="1400" i="1" dirty="0">
                <a:latin typeface="Century Gothic" pitchFamily="34" charset="0"/>
              </a:rPr>
              <a:t>заготовки крови, </a:t>
            </a:r>
            <a:r>
              <a:rPr lang="ru-RU" sz="1400" i="1" dirty="0" smtClean="0">
                <a:latin typeface="Century Gothic" pitchFamily="34" charset="0"/>
              </a:rPr>
              <a:t>плазмы», </a:t>
            </a:r>
            <a:r>
              <a:rPr lang="ru-RU" sz="1400" i="1" dirty="0">
                <a:latin typeface="Century Gothic" pitchFamily="34" charset="0"/>
              </a:rPr>
              <a:t>уч. ф. N 411-у, утверждена приказом N 1055 МЗ СССР от </a:t>
            </a:r>
            <a:r>
              <a:rPr lang="ru-RU" sz="1400" i="1" dirty="0" smtClean="0">
                <a:latin typeface="Century Gothic" pitchFamily="34" charset="0"/>
              </a:rPr>
              <a:t>07.08.85 г. </a:t>
            </a:r>
            <a:endParaRPr lang="ru-RU" sz="1400" i="1" dirty="0">
              <a:latin typeface="Century Gothic" pitchFamily="34" charset="0"/>
            </a:endParaRPr>
          </a:p>
          <a:p>
            <a:r>
              <a:rPr lang="ru-RU" sz="1400" i="1" dirty="0" smtClean="0">
                <a:latin typeface="Century Gothic" pitchFamily="34" charset="0"/>
              </a:rPr>
              <a:t>«Учета </a:t>
            </a:r>
            <a:r>
              <a:rPr lang="ru-RU" sz="1400" i="1" dirty="0">
                <a:latin typeface="Century Gothic" pitchFamily="34" charset="0"/>
              </a:rPr>
              <a:t>заготовки </a:t>
            </a:r>
            <a:r>
              <a:rPr lang="ru-RU" sz="1400" i="1" dirty="0" smtClean="0">
                <a:latin typeface="Century Gothic" pitchFamily="34" charset="0"/>
              </a:rPr>
              <a:t>компонентов крови», </a:t>
            </a:r>
            <a:r>
              <a:rPr lang="ru-RU" sz="1400" i="1" dirty="0">
                <a:latin typeface="Century Gothic" pitchFamily="34" charset="0"/>
              </a:rPr>
              <a:t>уч. ф. N 413-у, утверждена приказом N 1055 МЗ СССР от 07.08.85 </a:t>
            </a:r>
            <a:r>
              <a:rPr lang="ru-RU" sz="1400" i="1" dirty="0" smtClean="0">
                <a:latin typeface="Century Gothic" pitchFamily="34" charset="0"/>
              </a:rPr>
              <a:t>г.</a:t>
            </a:r>
            <a:endParaRPr lang="ru-RU" sz="1400" i="1" dirty="0">
              <a:latin typeface="Century Gothic" pitchFamily="34" charset="0"/>
            </a:endParaRPr>
          </a:p>
        </p:txBody>
      </p:sp>
      <p:sp>
        <p:nvSpPr>
          <p:cNvPr id="13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8" name="Прямоугольник 7"/>
          <p:cNvSpPr/>
          <p:nvPr/>
        </p:nvSpPr>
        <p:spPr>
          <a:xfrm>
            <a:off x="2999917" y="1093133"/>
            <a:ext cx="6915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200" b="1" dirty="0">
                <a:latin typeface="Century Gothic" pitchFamily="34" charset="0"/>
              </a:rPr>
              <a:t>Методы заготовки </a:t>
            </a:r>
            <a:r>
              <a:rPr lang="ru-RU" sz="1200" b="1" dirty="0" err="1" smtClean="0">
                <a:latin typeface="Century Gothic" pitchFamily="34" charset="0"/>
              </a:rPr>
              <a:t>аутокрови</a:t>
            </a:r>
            <a:endParaRPr lang="ru-RU" sz="1200" b="1" dirty="0" smtClean="0">
              <a:latin typeface="Century Gothic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dirty="0" err="1" smtClean="0">
                <a:latin typeface="Century Gothic" pitchFamily="34" charset="0"/>
                <a:cs typeface="Arial" pitchFamily="34" charset="0"/>
              </a:rPr>
              <a:t>Центрифужный</a:t>
            </a:r>
            <a:r>
              <a:rPr lang="ru-RU" sz="1200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метод: проводится с помощью рефрижераторных центрифуг и </a:t>
            </a:r>
            <a:endParaRPr lang="ru-RU" sz="1200" dirty="0" smtClean="0">
              <a:latin typeface="Century Gothic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Century Gothic" pitchFamily="34" charset="0"/>
                <a:cs typeface="Arial" pitchFamily="34" charset="0"/>
              </a:rPr>
              <a:t>одноразовых 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полимерных систем и контейнеров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latin typeface="Century Gothic" pitchFamily="34" charset="0"/>
                <a:cs typeface="Arial" pitchFamily="34" charset="0"/>
              </a:rPr>
              <a:t>Аппаратные методы заготовки плазмы и клеток крови (методы </a:t>
            </a:r>
            <a:r>
              <a:rPr lang="ru-RU" sz="1200" dirty="0" err="1">
                <a:latin typeface="Century Gothic" pitchFamily="34" charset="0"/>
                <a:cs typeface="Arial" pitchFamily="34" charset="0"/>
              </a:rPr>
              <a:t>плазмоцитофереза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) </a:t>
            </a:r>
            <a:endParaRPr lang="ru-RU" sz="1200" dirty="0" smtClean="0">
              <a:latin typeface="Century Gothic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Century Gothic" pitchFamily="34" charset="0"/>
                <a:cs typeface="Arial" pitchFamily="34" charset="0"/>
              </a:rPr>
              <a:t>с </a:t>
            </a:r>
            <a:r>
              <a:rPr lang="ru-RU" sz="1200" dirty="0">
                <a:latin typeface="Century Gothic" pitchFamily="34" charset="0"/>
                <a:cs typeface="Arial" pitchFamily="34" charset="0"/>
              </a:rPr>
              <a:t>использованием одноразовых систем магистралей</a:t>
            </a:r>
          </a:p>
        </p:txBody>
      </p:sp>
    </p:spTree>
    <p:extLst>
      <p:ext uri="{BB962C8B-B14F-4D97-AF65-F5344CB8AC3E}">
        <p14:creationId xmlns:p14="http://schemas.microsoft.com/office/powerpoint/2010/main" val="391010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CE831E2-B686-4CAA-9CB9-1BB3C3AF3C19}"/>
              </a:ext>
            </a:extLst>
          </p:cNvPr>
          <p:cNvSpPr/>
          <p:nvPr/>
        </p:nvSpPr>
        <p:spPr>
          <a:xfrm>
            <a:off x="665163" y="1079500"/>
            <a:ext cx="9361487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tabLst>
                <a:tab pos="5029200" algn="l"/>
              </a:tabLst>
            </a:pPr>
            <a:r>
              <a:rPr lang="ru-RU" sz="1400" b="1" dirty="0">
                <a:latin typeface="Century Gothic" charset="0"/>
                <a:ea typeface="Century Gothic" charset="0"/>
                <a:cs typeface="Century Gothic" charset="0"/>
              </a:rPr>
              <a:t>(3200)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Коды </a:t>
            </a:r>
            <a:r>
              <a:rPr lang="ru-RU" sz="1400" dirty="0">
                <a:latin typeface="Century Gothic" charset="0"/>
                <a:ea typeface="Century Gothic" charset="0"/>
                <a:cs typeface="Century Gothic" charset="0"/>
              </a:rPr>
              <a:t>по ОКЕИ: человек – 792, единица – 642, литр-112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3. </a:t>
            </a:r>
            <a:r>
              <a:rPr lang="ru-RU" sz="1600" dirty="0" err="1"/>
              <a:t>Трансфузиологическая</a:t>
            </a:r>
            <a:r>
              <a:rPr lang="ru-RU" sz="1600" dirty="0"/>
              <a:t> </a:t>
            </a:r>
            <a:r>
              <a:rPr lang="ru-RU" sz="1600" dirty="0" smtClean="0"/>
              <a:t>помощь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194685"/>
              </p:ext>
            </p:extLst>
          </p:nvPr>
        </p:nvGraphicFramePr>
        <p:xfrm>
          <a:off x="590549" y="1489120"/>
          <a:ext cx="9420226" cy="2130379"/>
        </p:xfrm>
        <a:graphic>
          <a:graphicData uri="http://schemas.openxmlformats.org/drawingml/2006/table">
            <a:tbl>
              <a:tblPr/>
              <a:tblGrid>
                <a:gridCol w="1724630"/>
                <a:gridCol w="544620"/>
                <a:gridCol w="706304"/>
                <a:gridCol w="1066548"/>
                <a:gridCol w="737506"/>
                <a:gridCol w="885008"/>
                <a:gridCol w="885008"/>
                <a:gridCol w="1577129"/>
                <a:gridCol w="1293473"/>
              </a:tblGrid>
              <a:tr h="1046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Транфузионные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средства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№  строки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Число пациентов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из них (из гр. 3):  число пациентов,  которым выполнена 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аутогемо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-  трансфузия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Число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переливаний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Перелито 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трансфузионных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 средств, л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Число 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посттранс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-  фузионных  осложнений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Показатель: Количество </a:t>
                      </a:r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переливаний  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Century Gothic"/>
                        </a:rPr>
                        <a:t>трансфузионных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 сред на одного пациента (гр5/гр3)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Показатель: Количество литров 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Century Gothic"/>
                        </a:rPr>
                        <a:t>трансфузионных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 сред  на одно переливание (гр6/гр5)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  <a:tr h="174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3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4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5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6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7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chemeClr val="tx1"/>
                          </a:solidFill>
                          <a:latin typeface="Century Gothic"/>
                        </a:rPr>
                        <a:t>8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>
                          <a:solidFill>
                            <a:schemeClr val="tx1"/>
                          </a:solidFill>
                          <a:latin typeface="Century Gothic"/>
                        </a:rPr>
                        <a:t>9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  <a:tr h="1836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Консервированная кровь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1836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Эритроцитсодержащие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среды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1836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Плазма всех видов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3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1836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Концентрат тромбоцитов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4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х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1744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Аутогемотрансфузии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5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4463" y="97212"/>
            <a:ext cx="54673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29D3DC4-7441-4851-A82F-F11F0FFAE710}"/>
              </a:ext>
            </a:extLst>
          </p:cNvPr>
          <p:cNvSpPr/>
          <p:nvPr/>
        </p:nvSpPr>
        <p:spPr>
          <a:xfrm>
            <a:off x="746234" y="4181299"/>
            <a:ext cx="9532665" cy="138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Важно!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 smtClean="0">
                <a:latin typeface="Century Gothic" pitchFamily="34" charset="0"/>
              </a:rPr>
              <a:t>ОБЪЕМ </a:t>
            </a:r>
            <a:r>
              <a:rPr lang="ru-RU" altLang="ru-RU" sz="1200" dirty="0">
                <a:latin typeface="Century Gothic" pitchFamily="34" charset="0"/>
              </a:rPr>
              <a:t>ТРАНСФУЗИОННЫХ СРЕДСТВ УКАЗЫВАЕТСЯ В </a:t>
            </a:r>
            <a:r>
              <a:rPr lang="ru-RU" altLang="ru-RU" sz="1200" dirty="0" smtClean="0">
                <a:latin typeface="Century Gothic" pitchFamily="34" charset="0"/>
              </a:rPr>
              <a:t>ЛИТРАХ, НЕ </a:t>
            </a:r>
            <a:r>
              <a:rPr lang="ru-RU" altLang="ru-RU" sz="1200" dirty="0">
                <a:latin typeface="Century Gothic" pitchFamily="34" charset="0"/>
              </a:rPr>
              <a:t>ПУТАТЬ С ДОЗАМИ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 dirty="0" smtClean="0">
              <a:latin typeface="Century Gothic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 smtClean="0">
                <a:latin typeface="Century Gothic" pitchFamily="34" charset="0"/>
              </a:rPr>
              <a:t>Обратить </a:t>
            </a:r>
            <a:r>
              <a:rPr lang="ru-RU" altLang="ru-RU" sz="1200" dirty="0">
                <a:latin typeface="Century Gothic" pitchFamily="34" charset="0"/>
              </a:rPr>
              <a:t>внимание на </a:t>
            </a:r>
            <a:r>
              <a:rPr lang="ru-RU" altLang="ru-RU" sz="1200" dirty="0" smtClean="0">
                <a:latin typeface="Century Gothic" pitchFamily="34" charset="0"/>
              </a:rPr>
              <a:t>показатели</a:t>
            </a:r>
            <a:r>
              <a:rPr lang="ru-RU" sz="1200" dirty="0" smtClean="0">
                <a:latin typeface="Century Gothic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latin typeface="Century Gothic" pitchFamily="34" charset="0"/>
              </a:rPr>
              <a:t> </a:t>
            </a:r>
            <a:r>
              <a:rPr lang="ru-RU" sz="1200" dirty="0" smtClean="0">
                <a:latin typeface="Century Gothic" pitchFamily="34" charset="0"/>
              </a:rPr>
              <a:t>        Количество переливаний  </a:t>
            </a:r>
            <a:r>
              <a:rPr lang="ru-RU" sz="1200" dirty="0" err="1">
                <a:latin typeface="Century Gothic" pitchFamily="34" charset="0"/>
              </a:rPr>
              <a:t>трансфузионных</a:t>
            </a:r>
            <a:r>
              <a:rPr lang="ru-RU" sz="1200" dirty="0">
                <a:latin typeface="Century Gothic" pitchFamily="34" charset="0"/>
              </a:rPr>
              <a:t> сред на одного пациента (гр5/гр3)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Century Gothic" pitchFamily="34" charset="0"/>
              </a:rPr>
              <a:t>         Количество </a:t>
            </a:r>
            <a:r>
              <a:rPr lang="ru-RU" sz="1200" dirty="0">
                <a:latin typeface="Century Gothic" pitchFamily="34" charset="0"/>
              </a:rPr>
              <a:t>литров </a:t>
            </a:r>
            <a:r>
              <a:rPr lang="ru-RU" sz="1200" dirty="0" err="1">
                <a:latin typeface="Century Gothic" pitchFamily="34" charset="0"/>
              </a:rPr>
              <a:t>трансфузионных</a:t>
            </a:r>
            <a:r>
              <a:rPr lang="ru-RU" sz="1200" dirty="0">
                <a:latin typeface="Century Gothic" pitchFamily="34" charset="0"/>
              </a:rPr>
              <a:t> сред  на одно переливание (гр6/гр5</a:t>
            </a:r>
            <a:r>
              <a:rPr lang="ru-RU" sz="1200" dirty="0" smtClean="0">
                <a:latin typeface="Century Gothic" pitchFamily="34" charset="0"/>
              </a:rPr>
              <a:t>)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</p:spTree>
    <p:extLst>
      <p:ext uri="{BB962C8B-B14F-4D97-AF65-F5344CB8AC3E}">
        <p14:creationId xmlns:p14="http://schemas.microsoft.com/office/powerpoint/2010/main" val="78003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0DA31C-D111-42A9-A7E6-91BD5C79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758" y="89320"/>
            <a:ext cx="7538400" cy="864982"/>
          </a:xfrm>
        </p:spPr>
        <p:txBody>
          <a:bodyPr>
            <a:normAutofit/>
          </a:bodyPr>
          <a:lstStyle/>
          <a:p>
            <a:r>
              <a:rPr lang="ru-RU" sz="1600" dirty="0"/>
              <a:t>Раздел </a:t>
            </a:r>
            <a:r>
              <a:rPr lang="en-US" sz="1600" dirty="0"/>
              <a:t>I</a:t>
            </a:r>
            <a:r>
              <a:rPr lang="ru-RU" sz="1600" dirty="0"/>
              <a:t>. Работа медицинской </a:t>
            </a:r>
            <a:r>
              <a:rPr lang="ru-RU" sz="1600" dirty="0" smtClean="0"/>
              <a:t>организации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23201" y="21021"/>
            <a:ext cx="32686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9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4" name="Прямоугольник 3"/>
          <p:cNvSpPr/>
          <p:nvPr/>
        </p:nvSpPr>
        <p:spPr>
          <a:xfrm>
            <a:off x="781489" y="1022739"/>
            <a:ext cx="965845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9.</a:t>
            </a:r>
            <a:r>
              <a:rPr lang="ru-RU" sz="14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ru-RU" sz="1400" b="1" dirty="0" err="1">
                <a:latin typeface="Century Gothic" charset="0"/>
                <a:ea typeface="Century Gothic" charset="0"/>
                <a:cs typeface="Century Gothic" charset="0"/>
              </a:rPr>
              <a:t>Категорийность</a:t>
            </a:r>
            <a:r>
              <a:rPr lang="ru-RU" sz="1400" b="1" dirty="0">
                <a:latin typeface="Century Gothic" charset="0"/>
                <a:ea typeface="Century Gothic" charset="0"/>
                <a:cs typeface="Century Gothic" charset="0"/>
              </a:rPr>
              <a:t> станции (отделения) скорой медицинской помощи 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Century Gothic" charset="0"/>
                <a:ea typeface="Century Gothic" charset="0"/>
                <a:cs typeface="Century Gothic" charset="0"/>
              </a:rPr>
              <a:t>(1060 )  </a:t>
            </a:r>
            <a:r>
              <a:rPr lang="ru-RU" sz="1400" dirty="0">
                <a:latin typeface="Century Gothic" charset="0"/>
                <a:ea typeface="Century Gothic" charset="0"/>
                <a:cs typeface="Century Gothic" charset="0"/>
              </a:rPr>
              <a:t>Код по ОКЕИ: единица – 642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78177"/>
              </p:ext>
            </p:extLst>
          </p:nvPr>
        </p:nvGraphicFramePr>
        <p:xfrm>
          <a:off x="1072055" y="1924247"/>
          <a:ext cx="7466069" cy="2374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3268"/>
                <a:gridCol w="809297"/>
                <a:gridCol w="2543504"/>
              </a:tblGrid>
              <a:tr h="6522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u="none" strike="noStrike" dirty="0" smtClean="0">
                        <a:effectLst/>
                      </a:endParaRPr>
                    </a:p>
                    <a:p>
                      <a:pPr algn="l" fontAlgn="t"/>
                      <a:endParaRPr lang="ru-RU" sz="12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ru-RU" sz="1200" u="none" strike="noStrike" baseline="0" dirty="0" smtClean="0">
                          <a:effectLst/>
                        </a:rPr>
                        <a:t>                                                           </a:t>
                      </a:r>
                      <a:r>
                        <a:rPr lang="ru-RU" sz="1200" u="none" strike="noStrike" dirty="0" smtClean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u="none" strike="noStrike" dirty="0" smtClean="0">
                        <a:effectLst/>
                      </a:endParaRPr>
                    </a:p>
                    <a:p>
                      <a:pPr algn="l" fontAlgn="t"/>
                      <a:endParaRPr lang="ru-RU" sz="12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№ </a:t>
                      </a:r>
                      <a:r>
                        <a:rPr lang="ru-RU" sz="1200" u="none" strike="noStrike" dirty="0">
                          <a:effectLst/>
                        </a:rPr>
                        <a:t>строки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u="none" strike="noStrike" dirty="0" smtClean="0">
                        <a:effectLst/>
                      </a:endParaRPr>
                    </a:p>
                    <a:p>
                      <a:pPr algn="l" fontAlgn="t"/>
                      <a:endParaRPr lang="ru-RU" sz="12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                    Да </a:t>
                      </a:r>
                      <a:r>
                        <a:rPr lang="ru-RU" sz="1200" u="none" strike="noStrike" dirty="0">
                          <a:effectLst/>
                        </a:rPr>
                        <a:t>- 1, нет - 0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1461">
                <a:tc>
                  <a:txBody>
                    <a:bodyPr/>
                    <a:lstStyle/>
                    <a:p>
                      <a:pPr marL="0" algn="l" defTabSz="1007943" rtl="0" eaLnBrk="1" latinLnBrk="0" hangingPunct="1"/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 выполненных вызовов скорой медицинской помощи в год свыше 100 тысяч (</a:t>
                      </a:r>
                      <a:r>
                        <a:rPr lang="ru-RU" sz="12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внекатегорийная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 от 75 до 100 тысяч (I категории)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 от 50 до 75 тысяч (II категории)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 от 25 до 50 тысяч (III категории)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 от 10 до 25 тысяч (IV категории)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 от 5 до 10 тысяч (V категории)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 менее 5 тысяч (VI категории)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03226" y="5212984"/>
            <a:ext cx="4340773" cy="9459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В графе 3 показывается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число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станций (отделений) скорой медицинской помощи по числу выездов в год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.</a:t>
            </a:r>
            <a:endParaRPr lang="ru-RU" sz="11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17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611940"/>
              </p:ext>
            </p:extLst>
          </p:nvPr>
        </p:nvGraphicFramePr>
        <p:xfrm>
          <a:off x="665163" y="1387277"/>
          <a:ext cx="9361487" cy="54167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5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07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29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67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14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40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769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Наименование</a:t>
                      </a: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590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№</a:t>
                      </a:r>
                      <a:r>
                        <a:rPr lang="en-US"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b="1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стр</a:t>
                      </a:r>
                      <a:r>
                        <a:rPr sz="900" b="1" spc="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о</a:t>
                      </a:r>
                      <a:r>
                        <a:rPr sz="900" b="1" spc="-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к</a:t>
                      </a:r>
                      <a:r>
                        <a:rPr sz="900" b="1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</a:t>
                      </a: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62230" algn="ctr">
                        <a:lnSpc>
                          <a:spcPts val="1000"/>
                        </a:lnSpc>
                      </a:pPr>
                      <a:r>
                        <a:rPr sz="900" b="1" spc="-30" baseline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Число</a:t>
                      </a:r>
                      <a:r>
                        <a:rPr sz="900" b="1" spc="-3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аппаратов и  оборудования 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b="1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из</a:t>
                      </a:r>
                      <a:r>
                        <a:rPr sz="900" b="1" spc="-2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b="1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ни</a:t>
                      </a:r>
                      <a:r>
                        <a:rPr sz="900" b="1" spc="-1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: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гр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3)</a:t>
                      </a: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5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49530" indent="1270" algn="ctr">
                        <a:lnSpc>
                          <a:spcPct val="83400"/>
                        </a:lnSpc>
                        <a:spcBef>
                          <a:spcPts val="125"/>
                        </a:spcBef>
                      </a:pPr>
                      <a:r>
                        <a:rPr lang="ru-RU"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В</a:t>
                      </a:r>
                      <a:r>
                        <a:rPr lang="en-US"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b="1" spc="-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п</a:t>
                      </a:r>
                      <a:r>
                        <a:rPr sz="900" b="1" spc="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о</a:t>
                      </a:r>
                      <a:r>
                        <a:rPr sz="900" b="1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дразде</a:t>
                      </a:r>
                      <a:r>
                        <a:rPr sz="900" b="1" spc="-1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л</a:t>
                      </a:r>
                      <a:r>
                        <a:rPr sz="900" b="1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е</a:t>
                      </a:r>
                      <a:r>
                        <a:rPr sz="900" b="1" spc="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н</a:t>
                      </a:r>
                      <a:r>
                        <a:rPr sz="900" b="1" spc="-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</a:t>
                      </a:r>
                      <a:r>
                        <a:rPr sz="900" b="1" spc="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я</a:t>
                      </a:r>
                      <a:r>
                        <a:rPr sz="900" b="1" spc="-1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 </a:t>
                      </a:r>
                      <a:r>
                        <a:rPr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оказывающих  медицинскую  помощь в  амбулаторных  </a:t>
                      </a:r>
                      <a:r>
                        <a:rPr sz="900" b="1" spc="-1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условиях</a:t>
                      </a: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ru-RU" sz="900" b="1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</a:t>
                      </a:r>
                      <a:r>
                        <a:rPr sz="900" b="1" spc="-5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ействующих</a:t>
                      </a:r>
                      <a:endParaRPr sz="900" b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33985" indent="-3175" algn="ctr">
                        <a:lnSpc>
                          <a:spcPts val="1000"/>
                        </a:lnSpc>
                      </a:pPr>
                      <a:r>
                        <a:rPr sz="900" b="1" spc="-30" baseline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со</a:t>
                      </a:r>
                      <a:r>
                        <a:rPr sz="900" b="1" spc="-3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сроком  эксплуатации  свыше 5 лет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</a:pP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15"/>
                        </a:lnSpc>
                      </a:pP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</a:t>
                      </a:r>
                      <a:endParaRPr sz="900" b="1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15"/>
                        </a:lnSpc>
                      </a:pP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15"/>
                        </a:lnSpc>
                      </a:pP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15"/>
                        </a:lnSpc>
                      </a:pPr>
                      <a:r>
                        <a:rPr sz="9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774">
                <a:tc>
                  <a:txBody>
                    <a:bodyPr/>
                    <a:lstStyle/>
                    <a:p>
                      <a:pPr marL="0">
                        <a:lnSpc>
                          <a:spcPct val="85000"/>
                        </a:lnSpc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Автоматический/автоматизированный  комплекс  для </a:t>
                      </a:r>
                      <a:r>
                        <a:rPr sz="900" spc="23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генотестирования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донорской</a:t>
                      </a:r>
                      <a:r>
                        <a:rPr sz="900" spc="-4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крови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  <a:endParaRPr sz="900" b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774">
                <a:tc>
                  <a:txBody>
                    <a:bodyPr/>
                    <a:lstStyle/>
                    <a:p>
                      <a:pPr marL="0">
                        <a:lnSpc>
                          <a:spcPct val="85000"/>
                        </a:lnSpc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Автоматический  иммуногематологический  анализатор 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для</a:t>
                      </a:r>
                      <a:r>
                        <a:rPr sz="900" spc="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проведения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иммуногематологических</a:t>
                      </a:r>
                      <a:r>
                        <a:rPr sz="900" spc="8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исследований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  <a:endParaRPr sz="900" b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marL="0">
                        <a:lnSpc>
                          <a:spcPct val="85000"/>
                        </a:lnSpc>
                      </a:pP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Анализатор </a:t>
                      </a:r>
                      <a:r>
                        <a:rPr sz="900" spc="-1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для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контроля стерильности компонентов</a:t>
                      </a:r>
                      <a:r>
                        <a:rPr sz="900" spc="22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крови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  <a:endParaRPr sz="900" b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marL="0">
                        <a:lnSpc>
                          <a:spcPct val="85000"/>
                        </a:lnSpc>
                      </a:pP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Аппарат </a:t>
                      </a:r>
                      <a:r>
                        <a:rPr sz="900" spc="-1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для</a:t>
                      </a:r>
                      <a:r>
                        <a:rPr sz="900" spc="1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плазмафереза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  <a:endParaRPr sz="900" b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marL="0">
                        <a:lnSpc>
                          <a:spcPct val="85000"/>
                        </a:lnSpc>
                      </a:pP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Аппарат </a:t>
                      </a:r>
                      <a:r>
                        <a:rPr sz="900" spc="-1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для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цитафереза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  <a:endParaRPr sz="900" b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marL="0">
                        <a:lnSpc>
                          <a:spcPct val="85000"/>
                        </a:lnSpc>
                      </a:pP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Быстрозамораживатель </a:t>
                      </a:r>
                      <a:r>
                        <a:rPr sz="900" spc="-1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для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плазмы</a:t>
                      </a:r>
                      <a:r>
                        <a:rPr sz="900" spc="13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крови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  <a:endParaRPr sz="900" b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9774">
                <a:tc>
                  <a:txBody>
                    <a:bodyPr/>
                    <a:lstStyle/>
                    <a:p>
                      <a:pPr marL="0">
                        <a:lnSpc>
                          <a:spcPct val="85000"/>
                        </a:lnSpc>
                      </a:pP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Комплект   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оборудования  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для   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глицеринизации  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и    </a:t>
                      </a:r>
                      <a:r>
                        <a:rPr sz="900" spc="7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деглицеринизации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эритроцитов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  <a:endParaRPr sz="900" b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marL="0">
                        <a:lnSpc>
                          <a:spcPct val="85000"/>
                        </a:lnSpc>
                      </a:pP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Комплект оборудования </a:t>
                      </a:r>
                      <a:r>
                        <a:rPr sz="900" spc="-1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для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проведения</a:t>
                      </a:r>
                      <a:r>
                        <a:rPr sz="900" spc="19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фотогемотерапии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  <a:endParaRPr sz="900" b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9774">
                <a:tc>
                  <a:txBody>
                    <a:bodyPr/>
                    <a:lstStyle/>
                    <a:p>
                      <a:pPr marL="0">
                        <a:lnSpc>
                          <a:spcPct val="85000"/>
                        </a:lnSpc>
                        <a:tabLst>
                          <a:tab pos="620395" algn="l"/>
                          <a:tab pos="1863089" algn="l"/>
                          <a:tab pos="3160395" algn="l"/>
                          <a:tab pos="3533775" algn="l"/>
                        </a:tabLst>
                      </a:pPr>
                      <a:r>
                        <a:rPr sz="900" spc="-5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Камера</a:t>
                      </a:r>
                      <a:r>
                        <a:rPr lang="ru-RU" sz="900" spc="-5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теплоизоляционная</a:t>
                      </a:r>
                      <a:r>
                        <a:rPr lang="ru-RU" sz="900" spc="-5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низкотемпературная</a:t>
                      </a:r>
                      <a:r>
                        <a:rPr lang="ru-RU" sz="900" spc="-5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1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для</a:t>
                      </a:r>
                      <a:r>
                        <a:rPr lang="ru-RU" sz="900" spc="-1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хранения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0">
                        <a:lnSpc>
                          <a:spcPct val="85000"/>
                        </a:lnSpc>
                      </a:pP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свежезамороженной</a:t>
                      </a:r>
                      <a:r>
                        <a:rPr sz="900" spc="-7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плазмы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  <a:endParaRPr sz="900" b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9774">
                <a:tc>
                  <a:txBody>
                    <a:bodyPr/>
                    <a:lstStyle/>
                    <a:p>
                      <a:pPr marL="0">
                        <a:lnSpc>
                          <a:spcPct val="85000"/>
                        </a:lnSpc>
                      </a:pP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Комплект оборудования </a:t>
                      </a:r>
                      <a:r>
                        <a:rPr sz="900" spc="-1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для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замораживания и хранения клеток крови</a:t>
                      </a:r>
                      <a:r>
                        <a:rPr sz="900" spc="6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при</a:t>
                      </a:r>
                      <a:r>
                        <a:rPr lang="ru-RU" sz="900" spc="-5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сверхнизкой</a:t>
                      </a:r>
                      <a:r>
                        <a:rPr sz="900" spc="-8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температуре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  <a:endParaRPr sz="900" b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marL="0">
                        <a:lnSpc>
                          <a:spcPct val="85000"/>
                        </a:lnSpc>
                      </a:pP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Мобильный комплекс заготовки</a:t>
                      </a:r>
                      <a:r>
                        <a:rPr sz="900" spc="7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крови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  <a:endParaRPr sz="900" b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marL="0">
                        <a:lnSpc>
                          <a:spcPct val="85000"/>
                        </a:lnSpc>
                      </a:pP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Система инактивации </a:t>
                      </a:r>
                      <a:r>
                        <a:rPr sz="900" spc="-1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вирусов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в плазме</a:t>
                      </a:r>
                      <a:r>
                        <a:rPr sz="900" spc="15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крови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  <a:endParaRPr sz="900" b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marL="0">
                        <a:lnSpc>
                          <a:spcPct val="85000"/>
                        </a:lnSpc>
                      </a:pP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Центрифуга рефрижераторная</a:t>
                      </a:r>
                      <a:r>
                        <a:rPr sz="900" spc="6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напольная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13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  <a:endParaRPr sz="900" b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marL="0">
                        <a:lnSpc>
                          <a:spcPct val="85000"/>
                        </a:lnSpc>
                      </a:pP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Холодильник медицинский (ниже</a:t>
                      </a:r>
                      <a:r>
                        <a:rPr sz="900" spc="9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–25°С)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  <a:endParaRPr sz="900" b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marL="0">
                        <a:lnSpc>
                          <a:spcPct val="85000"/>
                        </a:lnSpc>
                      </a:pP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Холодильник медицинский (температура  +2</a:t>
                      </a:r>
                      <a:r>
                        <a:rPr sz="900" spc="14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–+6°С)</a:t>
                      </a:r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0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Х</a:t>
                      </a:r>
                      <a:endParaRPr sz="900" b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B931F7-B060-4575-8473-C9228CA63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136" y="127989"/>
            <a:ext cx="10026650" cy="864982"/>
          </a:xfrm>
        </p:spPr>
        <p:txBody>
          <a:bodyPr>
            <a:normAutofit/>
          </a:bodyPr>
          <a:lstStyle/>
          <a:p>
            <a:r>
              <a:rPr lang="ru-RU" sz="1600" dirty="0"/>
              <a:t>Аппараты и оборудования станций (отделения) переливания крови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CE831E2-B686-4CAA-9CB9-1BB3C3AF3C19}"/>
              </a:ext>
            </a:extLst>
          </p:cNvPr>
          <p:cNvSpPr/>
          <p:nvPr/>
        </p:nvSpPr>
        <p:spPr>
          <a:xfrm>
            <a:off x="665163" y="1079500"/>
            <a:ext cx="9361487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tabLst>
                <a:tab pos="5029200" algn="l"/>
              </a:tabLst>
            </a:pP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(5600)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Коды </a:t>
            </a:r>
            <a:r>
              <a:rPr lang="ru-RU" sz="1400" dirty="0">
                <a:latin typeface="Century Gothic" charset="0"/>
                <a:ea typeface="Century Gothic" charset="0"/>
                <a:cs typeface="Century Gothic" charset="0"/>
              </a:rPr>
              <a:t>по ОКЕИ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:</a:t>
            </a:r>
            <a:endParaRPr lang="ru-RU" sz="1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8137" y="76377"/>
            <a:ext cx="49636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7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7">
            <a:extLst>
              <a:ext uri="{FF2B5EF4-FFF2-40B4-BE49-F238E27FC236}">
                <a16:creationId xmlns="" xmlns:a16="http://schemas.microsoft.com/office/drawing/2014/main" id="{BC270E61-898E-4BD8-AFB1-8B8EBEFE4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8150" cy="7559675"/>
          </a:xfrm>
          <a:prstGeom prst="rect">
            <a:avLst/>
          </a:prstGeom>
        </p:spPr>
      </p:pic>
      <p:sp>
        <p:nvSpPr>
          <p:cNvPr id="9" name="Содержимое 1">
            <a:extLst>
              <a:ext uri="{FF2B5EF4-FFF2-40B4-BE49-F238E27FC236}">
                <a16:creationId xmlns="" xmlns:a16="http://schemas.microsoft.com/office/drawing/2014/main" id="{8B05A212-A391-47DE-85C3-18E7D1A2F1B4}"/>
              </a:ext>
            </a:extLst>
          </p:cNvPr>
          <p:cNvSpPr txBox="1">
            <a:spLocks/>
          </p:cNvSpPr>
          <p:nvPr/>
        </p:nvSpPr>
        <p:spPr>
          <a:xfrm>
            <a:off x="2509839" y="6614645"/>
            <a:ext cx="6429376" cy="442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3" panose="05040102010807070707" pitchFamily="18" charset="2"/>
              <a:buNone/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  <a:hlinkClick r:id="rId3"/>
              </a:rPr>
              <a:t>BerkhamovaSK@zdrav.mos.ru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724527" y="3124941"/>
          <a:ext cx="4657724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992713" y="4450640"/>
          <a:ext cx="5136547" cy="93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2265859" y="2249422"/>
          <a:ext cx="358979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851F4C88-047B-40AB-A53B-2C6432166640}"/>
              </a:ext>
            </a:extLst>
          </p:cNvPr>
          <p:cNvSpPr txBox="1">
            <a:spLocks/>
          </p:cNvSpPr>
          <p:nvPr/>
        </p:nvSpPr>
        <p:spPr>
          <a:xfrm>
            <a:off x="2596210" y="583643"/>
            <a:ext cx="6256634" cy="1665779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6172445" y="-1298576"/>
            <a:ext cx="492492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E06F064-A0AC-4461-94A1-9B8694854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04" y="128743"/>
            <a:ext cx="9655277" cy="864982"/>
          </a:xfrm>
        </p:spPr>
        <p:txBody>
          <a:bodyPr anchor="ctr" anchorCtr="0">
            <a:normAutofit/>
          </a:bodyPr>
          <a:lstStyle/>
          <a:p>
            <a:r>
              <a:rPr lang="ru-RU" sz="1600" dirty="0" smtClean="0"/>
              <a:t>РАЗДЕЛ I</a:t>
            </a:r>
            <a:r>
              <a:rPr lang="en-US" sz="1600" dirty="0" smtClean="0"/>
              <a:t>II</a:t>
            </a:r>
            <a:r>
              <a:rPr lang="ru-RU" sz="1600" dirty="0" smtClean="0"/>
              <a:t>. ДЕЯТЕЛЬНОСТЬ МЕДИЦИНСКОЙ ОРГАНИЗАЦИИ </a:t>
            </a:r>
            <a:br>
              <a:rPr lang="ru-RU" sz="1600" dirty="0" smtClean="0"/>
            </a:br>
            <a:r>
              <a:rPr lang="ru-RU" sz="1600" dirty="0" smtClean="0"/>
              <a:t>ПО ОКАЗАНИЮ медицинской ПОМОЩИ В амбулаторных УСЛОВИЯХ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64165" y="34150"/>
            <a:ext cx="4427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Сведения о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медицинской организации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»</a:t>
            </a:r>
          </a:p>
        </p:txBody>
      </p:sp>
      <p:sp>
        <p:nvSpPr>
          <p:cNvPr id="16" name="object 7"/>
          <p:cNvSpPr/>
          <p:nvPr/>
        </p:nvSpPr>
        <p:spPr>
          <a:xfrm>
            <a:off x="9086398" y="252587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2" name="Прямоугольник 1"/>
          <p:cNvSpPr/>
          <p:nvPr/>
        </p:nvSpPr>
        <p:spPr>
          <a:xfrm>
            <a:off x="498204" y="1024296"/>
            <a:ext cx="9844471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ru-RU" sz="1400" b="1" dirty="0">
                <a:latin typeface="Century Gothic" pitchFamily="34" charset="0"/>
              </a:rPr>
              <a:t>. Медицинская помощь, оказанная выездными бригадами скорой медицинской помощи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Century Gothic" pitchFamily="34" charset="0"/>
              </a:rPr>
              <a:t>при выполнении вызовов скорой медицинской </a:t>
            </a:r>
            <a:r>
              <a:rPr lang="ru-RU" sz="1400" b="1" dirty="0" smtClean="0">
                <a:latin typeface="Century Gothic" pitchFamily="34" charset="0"/>
              </a:rPr>
              <a:t>помощи (2120) 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Коды </a:t>
            </a:r>
            <a:r>
              <a:rPr lang="ru-RU" sz="1400" dirty="0">
                <a:latin typeface="Century Gothic" charset="0"/>
                <a:ea typeface="Century Gothic" charset="0"/>
                <a:cs typeface="Century Gothic" charset="0"/>
              </a:rPr>
              <a:t>по ОКЕИ: человек-792, единица –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642</a:t>
            </a:r>
          </a:p>
          <a:p>
            <a:pPr algn="ctr" defTabSz="1007943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777"/>
          <p:cNvSpPr>
            <a:spLocks noChangeArrowheads="1"/>
          </p:cNvSpPr>
          <p:nvPr/>
        </p:nvSpPr>
        <p:spPr bwMode="auto">
          <a:xfrm>
            <a:off x="1486674" y="5628563"/>
            <a:ext cx="7867533" cy="9142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>
                <a:latin typeface="Century Gothic" pitchFamily="34" charset="0"/>
              </a:rPr>
              <a:t>В таблице указывается сведения об общем числе выполненных выездов и числе лиц, которым оказана медицинская помощь при выездах бригад скорой медицинской помощи.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>
                <a:latin typeface="Century Gothic" pitchFamily="34" charset="0"/>
              </a:rPr>
              <a:t>Сведения об общем числе выполненных выездов бригад скорой медицинской помощи указываются за исключением безрезультатных выездов.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22668"/>
              </p:ext>
            </p:extLst>
          </p:nvPr>
        </p:nvGraphicFramePr>
        <p:xfrm>
          <a:off x="273269" y="1811071"/>
          <a:ext cx="10226564" cy="3743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686"/>
                <a:gridCol w="480379"/>
                <a:gridCol w="501728"/>
                <a:gridCol w="811305"/>
                <a:gridCol w="1035483"/>
                <a:gridCol w="1174257"/>
                <a:gridCol w="459028"/>
                <a:gridCol w="693880"/>
                <a:gridCol w="1020764"/>
                <a:gridCol w="1072054"/>
              </a:tblGrid>
              <a:tr h="161925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 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№ строки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из них: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Число лиц, доставленных в</a:t>
                      </a:r>
                      <a:r>
                        <a:rPr lang="ru-RU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медицинские организации</a:t>
                      </a:r>
                      <a:b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</a:b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(из гр. 3)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оказание скорой медицинской помощи по поводу: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Медицинская эвакуация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травм, отравлений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внезапных заболеваний и состояний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родов и патологии беременности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межбольничная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из них больных, рожениц и родильниц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Выполнено вызовов скорой медицинской помощи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из них: к детям в возрасте 0 - 17 лет вкл.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1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Число лиц, которым оказана скорая медицинская помощь при выполнении вызовов скорой медицинской помощи, чел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     из них: в сельских населенных пунктах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 Число лиц, умерших в автомобиле скорой помощи (из стр. 3)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     из них: детей в возрасте 0 - 17 лет вкл.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          из них: в возрасте до 1 года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     женщин в  возрасте 55 лет и старше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     мужчин в  возрасте 60 лет и старше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1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6172445" y="-1298576"/>
            <a:ext cx="492492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E06F064-A0AC-4461-94A1-9B8694854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40" y="46758"/>
            <a:ext cx="9655277" cy="864982"/>
          </a:xfrm>
        </p:spPr>
        <p:txBody>
          <a:bodyPr anchor="ctr" anchorCtr="0">
            <a:normAutofit/>
          </a:bodyPr>
          <a:lstStyle/>
          <a:p>
            <a:r>
              <a:rPr lang="ru-RU" sz="1600" dirty="0" smtClean="0"/>
              <a:t>РАЗДЕЛ I</a:t>
            </a:r>
            <a:r>
              <a:rPr lang="en-US" sz="1600" dirty="0" smtClean="0"/>
              <a:t>II</a:t>
            </a:r>
            <a:r>
              <a:rPr lang="ru-RU" sz="1600" dirty="0" smtClean="0"/>
              <a:t>. ДЕЯТЕЛЬНОСТЬ МЕДИЦИНСКОЙ ОРГАНИЗАЦИИ </a:t>
            </a:r>
            <a:br>
              <a:rPr lang="ru-RU" sz="1600" dirty="0" smtClean="0"/>
            </a:br>
            <a:r>
              <a:rPr lang="ru-RU" sz="1600" dirty="0" smtClean="0"/>
              <a:t>ПО ОКАЗАНИЮ медицинской ПОМОЩИ В амбулаторных УСЛОВИЯХ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64165" y="34150"/>
            <a:ext cx="4427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Сведения о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медицинской организации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»</a:t>
            </a:r>
          </a:p>
        </p:txBody>
      </p:sp>
      <p:sp>
        <p:nvSpPr>
          <p:cNvPr id="16" name="object 7"/>
          <p:cNvSpPr/>
          <p:nvPr/>
        </p:nvSpPr>
        <p:spPr>
          <a:xfrm>
            <a:off x="9086398" y="252587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F2B21A0-752F-4F6A-BD03-29D975D435B0}"/>
              </a:ext>
            </a:extLst>
          </p:cNvPr>
          <p:cNvSpPr/>
          <p:nvPr/>
        </p:nvSpPr>
        <p:spPr>
          <a:xfrm>
            <a:off x="460870" y="3544084"/>
            <a:ext cx="401123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Таблица (2120)</a:t>
            </a:r>
          </a:p>
          <a:p>
            <a:r>
              <a:rPr lang="ru-RU" sz="11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 </a:t>
            </a:r>
            <a:r>
              <a:rPr lang="ru-RU" altLang="ru-RU" sz="1100" dirty="0">
                <a:latin typeface="Century Gothic" pitchFamily="34" charset="0"/>
              </a:rPr>
              <a:t>ПЕРЕКРЕСТНЫЕ ПРОВЕРКИ КОНТРОЛЬНЫХ СУММ</a:t>
            </a:r>
            <a:endParaRPr lang="ru-RU" sz="1100" dirty="0">
              <a:latin typeface="Century Gothic" pitchFamily="34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4DFA3D29-0AED-414A-98DD-001912D11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865319"/>
              </p:ext>
            </p:extLst>
          </p:nvPr>
        </p:nvGraphicFramePr>
        <p:xfrm>
          <a:off x="550850" y="4445879"/>
          <a:ext cx="9196552" cy="1891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5687"/>
                <a:gridCol w="84908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8812">
                <a:tc>
                  <a:txBody>
                    <a:bodyPr/>
                    <a:lstStyle/>
                    <a:p>
                      <a:pPr algn="ctr" defTabSz="1069122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</a:pPr>
                      <a:r>
                        <a:rPr lang="ru-RU" sz="2400" spc="-30" baseline="0" dirty="0" smtClean="0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</a:t>
                      </a:r>
                      <a:endParaRPr lang="ru-RU" sz="2400" spc="-30" baseline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 pitchFamily="34" charset="0"/>
                          <a:cs typeface="Times New Roman" pitchFamily="18" charset="0"/>
                        </a:rPr>
                        <a:t>Число выполненных выездов к детям (форма 30 табл. 2120 стр. 2 гр. 3) не должно быть больше числа детей, которым оказана медицинская помощь при выездах (форма 30 табл. 2121     стр. 1 гр. 3).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0253388"/>
                  </a:ext>
                </a:extLst>
              </a:tr>
              <a:tr h="475392">
                <a:tc>
                  <a:txBody>
                    <a:bodyPr/>
                    <a:lstStyle/>
                    <a:p>
                      <a:pPr algn="ctr" defTabSz="1069122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</a:pPr>
                      <a:r>
                        <a:rPr lang="ru-RU" sz="2400" spc="-30" baseline="0" dirty="0" smtClean="0" bmk="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</a:t>
                      </a:r>
                      <a:endParaRPr lang="ru-RU" sz="2400" spc="-30" baseline="0" dirty="0" bmk="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entury Gothic" pitchFamily="34" charset="0"/>
                          <a:cs typeface="Times New Roman" pitchFamily="18" charset="0"/>
                        </a:rPr>
                        <a:t>Число выполненных выездов по поводу госпитализации (форма 30 табл. 2120 стр. 1 гр. 10) не должно быть больше числа госпитализированных лиц (форма 30 табл. 2120 стр. 3 гр. 10).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9500441"/>
                  </a:ext>
                </a:extLst>
              </a:tr>
              <a:tr h="428812">
                <a:tc>
                  <a:txBody>
                    <a:bodyPr/>
                    <a:lstStyle/>
                    <a:p>
                      <a:pPr algn="ctr" defTabSz="1069122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</a:pPr>
                      <a:r>
                        <a:rPr lang="ru-RU" sz="2400" spc="-30" baseline="0" dirty="0" smtClean="0" bmk="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</a:t>
                      </a:r>
                      <a:endParaRPr lang="ru-RU" sz="2400" spc="-30" baseline="0" dirty="0" bmk="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 pitchFamily="34" charset="0"/>
                          <a:cs typeface="Times New Roman" pitchFamily="18" charset="0"/>
                        </a:rPr>
                        <a:t>Число выполненных выездов в связи с медицинской эвакуации (форма 30 табл. 2120 стр. 1 гр. 7) =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 pitchFamily="34" charset="0"/>
                          <a:cs typeface="Times New Roman" pitchFamily="18" charset="0"/>
                        </a:rPr>
                        <a:t> форма 47 табл. 0400 стр. 1 гр. 8.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5205853"/>
                  </a:ext>
                </a:extLst>
              </a:tr>
              <a:tr h="502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30" baseline="0" dirty="0" smtClean="0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</a:t>
                      </a:r>
                      <a:endParaRPr lang="ru-RU" sz="2400" spc="-30" baseline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entury Gothic" pitchFamily="34" charset="0"/>
                          <a:cs typeface="Times New Roman" pitchFamily="18" charset="0"/>
                        </a:rPr>
                        <a:t>Число госпитализированных лиц бригадами скорой медицинской помощи (форма 30 табл. 2120 стр. 3 гр. 10) = форма 47 табл. 0400 стр. 1 гр. 10.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272338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0870" y="1066032"/>
            <a:ext cx="903701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Приказ Министерства здравоохранения Российской  Федерации № 388н от 20 июня 2013  г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. «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Об утверждении порядка оказания скорой, в том числе скорой специализированной, медицинской помощи» (в редакции приказа Министерства здравоохранения Российской Федерации № 33н от 22 января 2016 г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.)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870" y="2038282"/>
            <a:ext cx="9037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Century Gothic" pitchFamily="34" charset="0"/>
                <a:cs typeface="Times New Roman" pitchFamily="18" charset="0"/>
              </a:rPr>
              <a:t>Медицинская эвакуация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осуществляется выездными бригадами скорой медицинской помощи.</a:t>
            </a:r>
          </a:p>
          <a:p>
            <a:pPr algn="just"/>
            <a:r>
              <a:rPr lang="ru-RU" sz="1200" b="1" dirty="0" smtClean="0">
                <a:latin typeface="Century Gothic" pitchFamily="34" charset="0"/>
                <a:cs typeface="Times New Roman" pitchFamily="18" charset="0"/>
              </a:rPr>
              <a:t>Медицинская </a:t>
            </a:r>
            <a:r>
              <a:rPr lang="ru-RU" sz="1200" b="1" dirty="0">
                <a:latin typeface="Century Gothic" pitchFamily="34" charset="0"/>
                <a:cs typeface="Times New Roman" pitchFamily="18" charset="0"/>
              </a:rPr>
              <a:t>эвакуация 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может осуществляться с места происшествия или места нахождения пациента (вне медицинской организации), а также из медицинской организации, в которой отсутствует возможность оказания необходимой медицинской помощи при угрожающих жизни состояниях, женщин в период беременности, родов, послеродовой период и новорожденных, лиц, пострадавших в результате чрезвычайных ситуаций и стихийных бедствий. </a:t>
            </a:r>
          </a:p>
        </p:txBody>
      </p:sp>
    </p:spTree>
    <p:extLst>
      <p:ext uri="{BB962C8B-B14F-4D97-AF65-F5344CB8AC3E}">
        <p14:creationId xmlns:p14="http://schemas.microsoft.com/office/powerpoint/2010/main" val="80519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6172445" y="-1298576"/>
            <a:ext cx="492492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E06F064-A0AC-4461-94A1-9B8694854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04" y="128743"/>
            <a:ext cx="9655277" cy="864982"/>
          </a:xfrm>
        </p:spPr>
        <p:txBody>
          <a:bodyPr anchor="ctr" anchorCtr="0">
            <a:normAutofit/>
          </a:bodyPr>
          <a:lstStyle/>
          <a:p>
            <a:r>
              <a:rPr lang="ru-RU" sz="1600" dirty="0" smtClean="0"/>
              <a:t>РАЗДЕЛ I</a:t>
            </a:r>
            <a:r>
              <a:rPr lang="en-US" sz="1600" dirty="0" smtClean="0"/>
              <a:t>II</a:t>
            </a:r>
            <a:r>
              <a:rPr lang="ru-RU" sz="1600" dirty="0" smtClean="0"/>
              <a:t>. ДЕЯТЕЛЬНОСТЬ МЕДИЦИНСКОЙ ОРГАНИЗАЦИИ </a:t>
            </a:r>
            <a:br>
              <a:rPr lang="ru-RU" sz="1600" dirty="0" smtClean="0"/>
            </a:br>
            <a:r>
              <a:rPr lang="ru-RU" sz="1600" dirty="0" smtClean="0"/>
              <a:t>ПО ОКАЗАНИЮ медицинской ПОМОЩИ В амбулаторных УСЛОВИЯХ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64165" y="34150"/>
            <a:ext cx="4427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Сведения о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медицинской организации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»</a:t>
            </a:r>
          </a:p>
        </p:txBody>
      </p:sp>
      <p:sp>
        <p:nvSpPr>
          <p:cNvPr id="16" name="object 7"/>
          <p:cNvSpPr/>
          <p:nvPr/>
        </p:nvSpPr>
        <p:spPr>
          <a:xfrm>
            <a:off x="9086398" y="339324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2" name="Прямоугольник 1"/>
          <p:cNvSpPr/>
          <p:nvPr/>
        </p:nvSpPr>
        <p:spPr>
          <a:xfrm>
            <a:off x="276991" y="1054758"/>
            <a:ext cx="90036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(2121)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Код по ОКЕИ: человек-792</a:t>
            </a:r>
          </a:p>
          <a:p>
            <a:pPr algn="ctr" defTabSz="1007943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777"/>
          <p:cNvSpPr>
            <a:spLocks noChangeArrowheads="1"/>
          </p:cNvSpPr>
          <p:nvPr/>
        </p:nvSpPr>
        <p:spPr bwMode="auto">
          <a:xfrm>
            <a:off x="5959366" y="5192441"/>
            <a:ext cx="4256928" cy="1019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200" dirty="0">
                <a:latin typeface="Century Gothic" pitchFamily="34" charset="0"/>
              </a:rPr>
              <a:t>В таблице </a:t>
            </a:r>
            <a:r>
              <a:rPr lang="ru-RU" sz="1200" dirty="0" smtClean="0">
                <a:latin typeface="Century Gothic" pitchFamily="34" charset="0"/>
              </a:rPr>
              <a:t>должен быть представлен возрастной состав лиц, </a:t>
            </a:r>
            <a:r>
              <a:rPr lang="ru-RU" sz="1200" dirty="0">
                <a:latin typeface="Century Gothic" pitchFamily="34" charset="0"/>
              </a:rPr>
              <a:t>которым оказана медицинская помощь при выездах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200" dirty="0" smtClean="0">
                <a:latin typeface="Century Gothic" pitchFamily="34" charset="0"/>
              </a:rPr>
              <a:t>При этом, число </a:t>
            </a:r>
            <a:r>
              <a:rPr lang="ru-RU" sz="1200" dirty="0">
                <a:latin typeface="Century Gothic" pitchFamily="34" charset="0"/>
              </a:rPr>
              <a:t>указанных в </a:t>
            </a:r>
            <a:r>
              <a:rPr lang="ru-RU" sz="1200" dirty="0" smtClean="0">
                <a:latin typeface="Century Gothic" pitchFamily="34" charset="0"/>
              </a:rPr>
              <a:t>таблице лиц </a:t>
            </a:r>
            <a:r>
              <a:rPr lang="ru-RU" sz="1200" dirty="0">
                <a:latin typeface="Century Gothic" pitchFamily="34" charset="0"/>
              </a:rPr>
              <a:t>должно быть равно соответствующим данным в таблице 2120</a:t>
            </a:r>
          </a:p>
        </p:txBody>
      </p:sp>
      <p:sp>
        <p:nvSpPr>
          <p:cNvPr id="9" name="Rectangle 132"/>
          <p:cNvSpPr>
            <a:spLocks noChangeArrowheads="1"/>
          </p:cNvSpPr>
          <p:nvPr/>
        </p:nvSpPr>
        <p:spPr bwMode="auto">
          <a:xfrm>
            <a:off x="520809" y="1458861"/>
            <a:ext cx="830580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r>
              <a:rPr lang="ru-RU" sz="1200" dirty="0">
                <a:latin typeface="Century Gothic" pitchFamily="34" charset="0"/>
              </a:rPr>
              <a:t>Число лиц, которым оказана скорая медицинская помощь при выполнении вызовов скорой медицинской </a:t>
            </a:r>
            <a:r>
              <a:rPr lang="ru-RU" sz="1200" dirty="0" smtClean="0">
                <a:latin typeface="Century Gothic" pitchFamily="34" charset="0"/>
              </a:rPr>
              <a:t>помощи, </a:t>
            </a:r>
            <a:r>
              <a:rPr lang="ru-RU" sz="1200" dirty="0">
                <a:latin typeface="Century Gothic" pitchFamily="34" charset="0"/>
              </a:rPr>
              <a:t>всего  1 _________, </a:t>
            </a:r>
          </a:p>
          <a:p>
            <a:r>
              <a:rPr lang="ru-RU" sz="1200" dirty="0">
                <a:latin typeface="Century Gothic" pitchFamily="34" charset="0"/>
              </a:rPr>
              <a:t>                                                               из них: сельских жителей  2 _________, </a:t>
            </a:r>
          </a:p>
          <a:p>
            <a:r>
              <a:rPr lang="ru-RU" sz="1200" dirty="0">
                <a:latin typeface="Century Gothic" pitchFamily="34" charset="0"/>
              </a:rPr>
              <a:t>в том числе (из стр. 1): </a:t>
            </a:r>
            <a:endParaRPr lang="ru-RU" sz="1200" dirty="0" smtClean="0">
              <a:latin typeface="Century Gothic" pitchFamily="34" charset="0"/>
            </a:endParaRPr>
          </a:p>
          <a:p>
            <a:r>
              <a:rPr lang="ru-RU" sz="1200" dirty="0" smtClean="0">
                <a:latin typeface="Century Gothic" pitchFamily="34" charset="0"/>
              </a:rPr>
              <a:t>          дети  </a:t>
            </a:r>
            <a:r>
              <a:rPr lang="ru-RU" sz="1200" dirty="0">
                <a:latin typeface="Century Gothic" pitchFamily="34" charset="0"/>
              </a:rPr>
              <a:t>(0-17 лет) 3 </a:t>
            </a:r>
            <a:r>
              <a:rPr lang="ru-RU" sz="1200" dirty="0" smtClean="0">
                <a:latin typeface="Century Gothic" pitchFamily="34" charset="0"/>
              </a:rPr>
              <a:t>__________,</a:t>
            </a:r>
          </a:p>
          <a:p>
            <a:r>
              <a:rPr lang="ru-RU" sz="1200" dirty="0" smtClean="0">
                <a:latin typeface="Century Gothic" pitchFamily="34" charset="0"/>
              </a:rPr>
              <a:t>          взрослые </a:t>
            </a:r>
            <a:r>
              <a:rPr lang="ru-RU" sz="1200" dirty="0">
                <a:latin typeface="Century Gothic" pitchFamily="34" charset="0"/>
              </a:rPr>
              <a:t>(18 лет и старше) 4 ______________, </a:t>
            </a:r>
            <a:endParaRPr lang="ru-RU" sz="1200" dirty="0" smtClean="0">
              <a:latin typeface="Century Gothic" pitchFamily="34" charset="0"/>
            </a:endParaRPr>
          </a:p>
          <a:p>
            <a:endParaRPr lang="ru-RU" sz="1200" dirty="0">
              <a:latin typeface="Century Gothic" pitchFamily="34" charset="0"/>
            </a:endParaRPr>
          </a:p>
          <a:p>
            <a:r>
              <a:rPr lang="ru-RU" sz="1200" dirty="0" smtClean="0">
                <a:latin typeface="Century Gothic" pitchFamily="34" charset="0"/>
              </a:rPr>
              <a:t>                                                     из </a:t>
            </a:r>
            <a:r>
              <a:rPr lang="ru-RU" sz="1200" dirty="0">
                <a:latin typeface="Century Gothic" pitchFamily="34" charset="0"/>
              </a:rPr>
              <a:t>них (из стр. 4): </a:t>
            </a:r>
            <a:endParaRPr lang="ru-RU" sz="1200" dirty="0" smtClean="0">
              <a:latin typeface="Century Gothic" pitchFamily="34" charset="0"/>
            </a:endParaRPr>
          </a:p>
          <a:p>
            <a:r>
              <a:rPr lang="ru-RU" sz="1200" dirty="0" smtClean="0">
                <a:latin typeface="Century Gothic" pitchFamily="34" charset="0"/>
              </a:rPr>
              <a:t>                                                                            женщины </a:t>
            </a:r>
            <a:r>
              <a:rPr lang="ru-RU" sz="1200" dirty="0">
                <a:latin typeface="Century Gothic" pitchFamily="34" charset="0"/>
              </a:rPr>
              <a:t>(55 лет и старше)  5 ______________, </a:t>
            </a:r>
            <a:r>
              <a:rPr lang="ru-RU" sz="1200" dirty="0" smtClean="0">
                <a:latin typeface="Century Gothic" pitchFamily="34" charset="0"/>
              </a:rPr>
              <a:t> </a:t>
            </a:r>
          </a:p>
          <a:p>
            <a:r>
              <a:rPr lang="ru-RU" sz="1200" dirty="0" smtClean="0">
                <a:latin typeface="Century Gothic" pitchFamily="34" charset="0"/>
              </a:rPr>
              <a:t>                                                                            мужчины </a:t>
            </a:r>
            <a:r>
              <a:rPr lang="ru-RU" sz="1200" dirty="0">
                <a:latin typeface="Century Gothic" pitchFamily="34" charset="0"/>
              </a:rPr>
              <a:t>(60 лет и старше)  6 _____________. </a:t>
            </a:r>
          </a:p>
        </p:txBody>
      </p:sp>
      <p:pic>
        <p:nvPicPr>
          <p:cNvPr id="10" name="Рисунок 9" descr="https://st.depositphotos.com/1000419/3724/v/950/depositphotos_37248239-stock-illustration-man-and-woman-during-different.jpg"/>
          <p:cNvPicPr/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80" y="3594539"/>
            <a:ext cx="4166696" cy="2932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78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6172445" y="-1298576"/>
            <a:ext cx="492492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E06F064-A0AC-4461-94A1-9B8694854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04" y="128743"/>
            <a:ext cx="9655277" cy="864982"/>
          </a:xfrm>
        </p:spPr>
        <p:txBody>
          <a:bodyPr anchor="ctr" anchorCtr="0">
            <a:normAutofit/>
          </a:bodyPr>
          <a:lstStyle/>
          <a:p>
            <a:r>
              <a:rPr lang="ru-RU" sz="1600" dirty="0" smtClean="0"/>
              <a:t>РАЗДЕЛ I</a:t>
            </a:r>
            <a:r>
              <a:rPr lang="en-US" sz="1600" dirty="0" smtClean="0"/>
              <a:t>II</a:t>
            </a:r>
            <a:r>
              <a:rPr lang="ru-RU" sz="1600" dirty="0" smtClean="0"/>
              <a:t>. ДЕЯТЕЛЬНОСТЬ МЕДИЦИНСКОЙ ОРГАНИЗАЦИИ </a:t>
            </a:r>
            <a:br>
              <a:rPr lang="ru-RU" sz="1600" dirty="0" smtClean="0"/>
            </a:br>
            <a:r>
              <a:rPr lang="ru-RU" sz="1600" dirty="0" smtClean="0"/>
              <a:t>ПО ОКАЗАНИЮ медицинской ПОМОЩИ В амбулаторных УСЛОВИЯХ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64165" y="34150"/>
            <a:ext cx="4427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Сведения о </a:t>
            </a:r>
            <a:r>
              <a:rPr lang="ru-RU" sz="800" b="1" dirty="0" smtClean="0">
                <a:latin typeface="Century Gothic" pitchFamily="34" charset="0"/>
                <a:ea typeface="Century Gothic" charset="0"/>
                <a:cs typeface="Century Gothic" charset="0"/>
              </a:rPr>
              <a:t>медицинской организации</a:t>
            </a:r>
            <a:r>
              <a:rPr lang="ru-RU" sz="800" b="1" dirty="0">
                <a:latin typeface="Century Gothic" pitchFamily="34" charset="0"/>
                <a:ea typeface="Century Gothic" charset="0"/>
                <a:cs typeface="Century Gothic" charset="0"/>
              </a:rPr>
              <a:t>»</a:t>
            </a:r>
          </a:p>
        </p:txBody>
      </p:sp>
      <p:sp>
        <p:nvSpPr>
          <p:cNvPr id="16" name="object 7"/>
          <p:cNvSpPr/>
          <p:nvPr/>
        </p:nvSpPr>
        <p:spPr>
          <a:xfrm>
            <a:off x="9086398" y="249594"/>
            <a:ext cx="822975" cy="55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2" name="Прямоугольник 1"/>
          <p:cNvSpPr/>
          <p:nvPr/>
        </p:nvSpPr>
        <p:spPr>
          <a:xfrm>
            <a:off x="350563" y="939145"/>
            <a:ext cx="900364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1400" b="1" smtClean="0"/>
              <a:t>3</a:t>
            </a:r>
            <a:r>
              <a:rPr lang="x-none" sz="1400" b="1"/>
              <a:t>. Сведения о деятельности </a:t>
            </a:r>
            <a:r>
              <a:rPr lang="ru-RU" sz="1400" b="1" dirty="0"/>
              <a:t>выездных </a:t>
            </a:r>
            <a:r>
              <a:rPr lang="x-none" sz="1400" b="1"/>
              <a:t>бригад скорой медицинской помощи</a:t>
            </a:r>
            <a:endParaRPr lang="ru-RU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/>
              <a:t> </a:t>
            </a:r>
            <a:r>
              <a:rPr lang="ru-RU" sz="1400" b="1" dirty="0" smtClean="0">
                <a:latin typeface="Century Gothic" charset="0"/>
                <a:ea typeface="Century Gothic" charset="0"/>
                <a:cs typeface="Century Gothic" charset="0"/>
              </a:rPr>
              <a:t>(2200) </a:t>
            </a:r>
            <a:r>
              <a:rPr lang="ru-RU" sz="1400" dirty="0" smtClean="0">
                <a:latin typeface="Century Gothic" charset="0"/>
                <a:ea typeface="Century Gothic" charset="0"/>
                <a:cs typeface="Century Gothic" charset="0"/>
              </a:rPr>
              <a:t>Код по ОКЕИ: единица- 642</a:t>
            </a:r>
          </a:p>
          <a:p>
            <a:pPr algn="ctr" defTabSz="1007943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079645"/>
              </p:ext>
            </p:extLst>
          </p:nvPr>
        </p:nvGraphicFramePr>
        <p:xfrm>
          <a:off x="1261242" y="1576622"/>
          <a:ext cx="8019394" cy="4372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6663"/>
                <a:gridCol w="598165"/>
                <a:gridCol w="1226239"/>
                <a:gridCol w="1136514"/>
                <a:gridCol w="1155207"/>
                <a:gridCol w="1106606"/>
              </a:tblGrid>
              <a:tr h="816859">
                <a:tc>
                  <a:txBody>
                    <a:bodyPr/>
                    <a:lstStyle/>
                    <a:p>
                      <a:pPr algn="ctr" fontAlgn="t"/>
                      <a:endParaRPr lang="ru-RU" sz="100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algn="ctr" fontAlgn="t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Профиль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бригад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algn="l" fontAlgn="t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№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строки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algn="ctr" fontAlgn="t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Число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выездных бригад (смен)</a:t>
                      </a:r>
                      <a:b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</a:b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 смена -6 часов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algn="ctr" fontAlgn="t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из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них круглосуточные (бригад смен)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algn="ctr" fontAlgn="t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Число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лиц, которым оказана помощь бригадами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algn="ctr" fontAlgn="t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Всего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бригад независимо от числа смен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5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5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Общепрофильные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5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в том числе врачебные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1.1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137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из них: для оказания медицинской помощи  детскому населению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1.1.1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5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фельдшерские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1.2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63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Специализированные - всего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0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в том числе </a:t>
                      </a:r>
                      <a:b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</a:b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                                                  анестезиологии-реанимации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2.1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0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анестезиологии-реанимации педиатрические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2.2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56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педиатрические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2.3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56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психиатрические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2.4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1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в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ыездные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экстренные консультативные бригады, всего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2.5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56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из них: кардиологические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2.5.1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56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неврологические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2.5.2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56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инфекеционные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2.5.3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56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прочие (расшифровать)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2.5.4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5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Авиамедицинские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63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56442" y="6199193"/>
            <a:ext cx="895293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smtClean="0">
                <a:latin typeface="Century Gothic" pitchFamily="34" charset="0"/>
                <a:cs typeface="Times New Roman" pitchFamily="18" charset="0"/>
              </a:rPr>
              <a:t>Бригада </a:t>
            </a:r>
            <a:r>
              <a:rPr lang="ru-RU" sz="1200" b="1" i="1" dirty="0">
                <a:latin typeface="Century Gothic" pitchFamily="34" charset="0"/>
                <a:cs typeface="Times New Roman" pitchFamily="18" charset="0"/>
              </a:rPr>
              <a:t>скорой медицинской помощи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 – это структурно-функциональная единица станции (подстанции, отделения) скорой медицинской помощи, организованная в соответствии со штатными нормативами для обеспечения работы в одну смену (6 часов).</a:t>
            </a:r>
          </a:p>
          <a:p>
            <a:pPr algn="just"/>
            <a:r>
              <a:rPr lang="ru-RU" sz="1200" dirty="0">
                <a:latin typeface="Century Gothic" pitchFamily="34" charset="0"/>
                <a:cs typeface="Times New Roman" pitchFamily="18" charset="0"/>
              </a:rPr>
              <a:t>Число выездных бригад (смен) (графа 3) заполняется в целых числах.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89014" y="4078014"/>
            <a:ext cx="4340773" cy="9459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Число лиц, которым оказана помощь бригадами скорой медицинской помощи (форма 30 табл. 2200 стр. 1 гр. 5 + стр. 2 гр. 5 + стр. 3 гр. 5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)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=  форма 30 табл. 2120 стр. 3 гр. 3.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0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0DA31C-D111-42A9-A7E6-91BD5C79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758" y="89320"/>
            <a:ext cx="7538400" cy="864982"/>
          </a:xfrm>
        </p:spPr>
        <p:txBody>
          <a:bodyPr>
            <a:normAutofit/>
          </a:bodyPr>
          <a:lstStyle/>
          <a:p>
            <a:r>
              <a:rPr lang="ru-RU" sz="1600" dirty="0"/>
              <a:t>Заполнение сведений о работе скорой медицинской помощи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3201" y="21021"/>
            <a:ext cx="32686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Форма №30 </a:t>
            </a:r>
            <a:r>
              <a:rPr lang="ru-RU" sz="800" b="1" dirty="0" smtClean="0">
                <a:latin typeface="Century Gothic" charset="0"/>
                <a:ea typeface="Century Gothic" charset="0"/>
                <a:cs typeface="Century Gothic" charset="0"/>
              </a:rPr>
              <a:t>«</a:t>
            </a:r>
            <a:r>
              <a:rPr lang="ru-RU" sz="800" b="1" dirty="0">
                <a:latin typeface="Century Gothic" charset="0"/>
                <a:ea typeface="Century Gothic" charset="0"/>
                <a:cs typeface="Century Gothic" charset="0"/>
              </a:rPr>
              <a:t>Сведения о медицинской организации»</a:t>
            </a:r>
          </a:p>
        </p:txBody>
      </p:sp>
      <p:sp>
        <p:nvSpPr>
          <p:cNvPr id="9" name="object 7"/>
          <p:cNvSpPr/>
          <p:nvPr/>
        </p:nvSpPr>
        <p:spPr>
          <a:xfrm>
            <a:off x="9143999" y="291821"/>
            <a:ext cx="822975" cy="557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6" name="Прямоугольник 5"/>
          <p:cNvSpPr/>
          <p:nvPr/>
        </p:nvSpPr>
        <p:spPr>
          <a:xfrm>
            <a:off x="212232" y="1044300"/>
            <a:ext cx="98970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Приказ Министерства здравоохранения Российской  Федерации № 388н от 20 июня 2013  г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. «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Об утверждении порядка оказания скорой, в том числе скорой специализированной, медицинской помощи» (в редакции приказа Министерства здравоохранения Российской Федерации № 33н от 22 января 2016 г.)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898" y="1933303"/>
            <a:ext cx="98865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Century Gothic" pitchFamily="34" charset="0"/>
              <a:cs typeface="Times New Roman" pitchFamily="18" charset="0"/>
            </a:endParaRPr>
          </a:p>
          <a:p>
            <a:pPr algn="just">
              <a:lnSpc>
                <a:spcPts val="500"/>
              </a:lnSpc>
              <a:spcBef>
                <a:spcPts val="700"/>
              </a:spcBef>
              <a:defRPr/>
            </a:pPr>
            <a:endParaRPr lang="ru-RU" sz="1400" dirty="0"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9541" y="2751193"/>
            <a:ext cx="2718460" cy="5885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Выездные бригады скорой медицинской помощи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38369" y="2277889"/>
            <a:ext cx="2151064" cy="4769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Century Gothic" pitchFamily="34" charset="0"/>
              </a:rPr>
              <a:t>Общепрофильные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38369" y="3400959"/>
            <a:ext cx="2151064" cy="556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пециализированные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23942" y="2130748"/>
            <a:ext cx="2858651" cy="4997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isometricOffAxis2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Врачебные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Фельдшерские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85047" y="2941710"/>
            <a:ext cx="2936442" cy="13928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isometricOffAxis2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Анестезиологии-реанимации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, 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том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числе педиатрические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Педиатрические</a:t>
            </a:r>
            <a:endParaRPr lang="ru-RU" sz="12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Психиатрические</a:t>
            </a:r>
            <a:endParaRPr lang="ru-RU" sz="12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Экстренные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консультативные</a:t>
            </a:r>
          </a:p>
          <a:p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Авиамедицинские</a:t>
            </a:r>
            <a:endParaRPr lang="ru-RU" sz="12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247697" y="2539691"/>
            <a:ext cx="304800" cy="18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47697" y="3347914"/>
            <a:ext cx="304800" cy="1840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96000" y="2369216"/>
            <a:ext cx="2942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101255" y="3553715"/>
            <a:ext cx="2942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94436" y="4485402"/>
            <a:ext cx="963743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Общепрофильные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выездные бригады скорой медицинской помощи</a:t>
            </a:r>
          </a:p>
          <a:p>
            <a:pPr algn="ctr"/>
            <a:endParaRPr lang="ru-RU" sz="1100" b="1" dirty="0" smtClean="0">
              <a:latin typeface="Century Gothic" pitchFamily="34" charset="0"/>
              <a:cs typeface="Times New Roman" pitchFamily="18" charset="0"/>
            </a:endParaRPr>
          </a:p>
          <a:p>
            <a:pPr algn="just"/>
            <a:r>
              <a:rPr lang="ru-RU" sz="1100" i="1" dirty="0" err="1" smtClean="0">
                <a:latin typeface="Century Gothic" pitchFamily="34" charset="0"/>
                <a:cs typeface="Times New Roman" pitchFamily="18" charset="0"/>
              </a:rPr>
              <a:t>Общепрофильная</a:t>
            </a:r>
            <a:r>
              <a:rPr lang="ru-RU" sz="1100" i="1" dirty="0" smtClean="0">
                <a:latin typeface="Century Gothic" pitchFamily="34" charset="0"/>
                <a:cs typeface="Times New Roman" pitchFamily="18" charset="0"/>
              </a:rPr>
              <a:t> врачебная выездная бригада скорой медицинской помощи </a:t>
            </a:r>
            <a:r>
              <a:rPr lang="ru-RU" sz="1100" dirty="0" smtClean="0">
                <a:latin typeface="Century Gothic" pitchFamily="34" charset="0"/>
                <a:cs typeface="Times New Roman" pitchFamily="18" charset="0"/>
              </a:rPr>
              <a:t>включает либо врача скорой медицинской помощи, фельдшера скорой медицинской помощи и водителя, либо врача скорой медицинской помощи, медицинскую сестру (медицинского брата) и водителя, либо врача скорой медицинской помощи, фельдшера скорой медицинской помощи, фельдшера скорой медицинской помощи или медицинскую сестру (медицинского брата) и водителя. Для организации деятельности </a:t>
            </a:r>
            <a:r>
              <a:rPr lang="ru-RU" sz="1100" dirty="0" err="1" smtClean="0">
                <a:latin typeface="Century Gothic" pitchFamily="34" charset="0"/>
                <a:cs typeface="Times New Roman" pitchFamily="18" charset="0"/>
              </a:rPr>
              <a:t>общепрофильной</a:t>
            </a:r>
            <a:r>
              <a:rPr lang="ru-RU" sz="1100" dirty="0" smtClean="0">
                <a:latin typeface="Century Gothic" pitchFamily="34" charset="0"/>
                <a:cs typeface="Times New Roman" pitchFamily="18" charset="0"/>
              </a:rPr>
              <a:t> врачебной выездной бригады скорой медицинской помощи используется автомобиль скорой медицинской помощи класса «B».</a:t>
            </a:r>
          </a:p>
          <a:p>
            <a:pPr algn="just"/>
            <a:endParaRPr lang="ru-RU" sz="1100" dirty="0" smtClean="0">
              <a:latin typeface="Century Gothic" pitchFamily="34" charset="0"/>
              <a:cs typeface="Times New Roman" pitchFamily="18" charset="0"/>
            </a:endParaRPr>
          </a:p>
          <a:p>
            <a:pPr algn="just"/>
            <a:r>
              <a:rPr lang="ru-RU" sz="1100" i="1" dirty="0" err="1" smtClean="0">
                <a:latin typeface="Century Gothic" pitchFamily="34" charset="0"/>
                <a:cs typeface="Times New Roman" pitchFamily="18" charset="0"/>
              </a:rPr>
              <a:t>Общепрофильная</a:t>
            </a:r>
            <a:r>
              <a:rPr lang="ru-RU" sz="1100" i="1" dirty="0" smtClean="0">
                <a:latin typeface="Century Gothic" pitchFamily="34" charset="0"/>
                <a:cs typeface="Times New Roman" pitchFamily="18" charset="0"/>
              </a:rPr>
              <a:t> фельдшерская выездная бригада скорой медицинской помощи </a:t>
            </a:r>
            <a:r>
              <a:rPr lang="ru-RU" sz="1100" dirty="0" smtClean="0">
                <a:latin typeface="Century Gothic" pitchFamily="34" charset="0"/>
                <a:cs typeface="Times New Roman" pitchFamily="18" charset="0"/>
              </a:rPr>
              <a:t>включает либо двух фельдшеров скорой медицинской помощи и водителя, либо фельдшера скорой медицинской помощи, медицинскую сестру (медицинского брата) и водителя. Для организации деятельности </a:t>
            </a:r>
            <a:r>
              <a:rPr lang="ru-RU" sz="1100" dirty="0" err="1" smtClean="0">
                <a:latin typeface="Century Gothic" pitchFamily="34" charset="0"/>
                <a:cs typeface="Times New Roman" pitchFamily="18" charset="0"/>
              </a:rPr>
              <a:t>общепрофильной</a:t>
            </a:r>
            <a:r>
              <a:rPr lang="ru-RU" sz="1100" dirty="0" smtClean="0">
                <a:latin typeface="Century Gothic" pitchFamily="34" charset="0"/>
                <a:cs typeface="Times New Roman" pitchFamily="18" charset="0"/>
              </a:rPr>
              <a:t> фельдшерской выездной бригады скорой медицинской помощи используется автомобиль скорой медицинской помощи класса «A» или «B».</a:t>
            </a:r>
            <a:endParaRPr lang="ru-RU" sz="11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8" name="Рисунок 17" descr="https://www.asi.org.ru/wp-content/uploads/2014/12/ambulance-148747_1280-e141899429332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27" y="3439952"/>
            <a:ext cx="1375273" cy="711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996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5375</TotalTime>
  <Words>7952</Words>
  <Application>Microsoft Office PowerPoint</Application>
  <PresentationFormat>Произвольный</PresentationFormat>
  <Paragraphs>1621</Paragraphs>
  <Slides>41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Заполнение сведений о работе скорой медицинской помощи </vt:lpstr>
      <vt:lpstr>Заполнение сведений о работе скорой медицинской помощи </vt:lpstr>
      <vt:lpstr>Раздел I. Работа медицинской организации </vt:lpstr>
      <vt:lpstr>РАЗДЕЛ III. ДЕЯТЕЛЬНОСТЬ МЕДИЦИНСКОЙ ОРГАНИЗАЦИИ  ПО ОКАЗАНИЮ медицинской ПОМОЩИ В амбулаторных УСЛОВИЯХ</vt:lpstr>
      <vt:lpstr>РАЗДЕЛ III. ДЕЯТЕЛЬНОСТЬ МЕДИЦИНСКОЙ ОРГАНИЗАЦИИ  ПО ОКАЗАНИЮ медицинской ПОМОЩИ В амбулаторных УСЛОВИЯХ</vt:lpstr>
      <vt:lpstr>РАЗДЕЛ III. ДЕЯТЕЛЬНОСТЬ МЕДИЦИНСКОЙ ОРГАНИЗАЦИИ  ПО ОКАЗАНИЮ медицинской ПОМОЩИ В амбулаторных УСЛОВИЯХ</vt:lpstr>
      <vt:lpstr>РАЗДЕЛ III. ДЕЯТЕЛЬНОСТЬ МЕДИЦИНСКОЙ ОРГАНИЗАЦИИ  ПО ОКАЗАНИЮ медицинской ПОМОЩИ В амбулаторных УСЛОВИЯХ</vt:lpstr>
      <vt:lpstr>Заполнение сведений о работе скорой медицинской помощи </vt:lpstr>
      <vt:lpstr>Заполнение сведений о работе скорой медицинской помощи </vt:lpstr>
      <vt:lpstr>РАЗДЕЛ III. ДЕЯТЕЛЬНОСТЬ МЕДИЦИНСКОЙ ОРГАНИЗАЦИИ  ПО ОКАЗАНИЮ медицинской ПОМОЩИ В амбулаторных УСЛОВИЯХ</vt:lpstr>
      <vt:lpstr>РАЗДЕЛ III. ДЕЯТЕЛЬНОСТЬ МЕДИЦИНСКОЙ ОРГАНИЗАЦИИ  ПО ОКАЗАНИЮ медицинской ПОМОЩИ В амбулаторных УСЛОВИЯХ</vt:lpstr>
      <vt:lpstr>РАЗДЕЛ III. ДЕЯТЕЛЬНОСТЬ МЕДИЦИНСКОЙ ОРГАНИЗАЦИИ  ПО ОКАЗАНИЮ медицинской ПОМОЩИ В амбулаторных УСЛОВИЯХ</vt:lpstr>
      <vt:lpstr>РАЗДЕЛ III. ДЕЯТЕЛЬНОСТЬ МЕДИЦИНСКОЙ ОРГАНИЗАЦИИ  ПО ОКАЗАНИЮ медицинской ПОМОЩИ В амбулаторных УСЛОВИЯХ</vt:lpstr>
      <vt:lpstr>РАЗДЕЛ III. ДЕЯТЕЛЬНОСТЬ МЕДИЦИНСКОЙ ОРГАНИЗАЦИИ  ПО ОКАЗАНИЮ медицинской ПОМОЩИ В амбулаторных УСЛОВИЯХ</vt:lpstr>
      <vt:lpstr>РАЗДЕЛ III. ДЕЯТЕЛЬНОСТЬ МЕДИЦИНСКОЙ ОРГАНИЗАЦИИ  ПО ОКАЗАНИЮ медицинской ПОМОЩИ В СТАЦИОНАРНЫХ УСЛОВИЯХ</vt:lpstr>
      <vt:lpstr>РАЗДЕЛ III. ДЕЯТЕЛЬНОСТЬ МЕДИЦИНСКОЙ ОРГАНИЗАЦИИ  ПО ОКАЗАНИЮ медицинской ПОМОЩИ В СТАЦИОНАРНЫХ УСЛОВИЯХ</vt:lpstr>
      <vt:lpstr>РАЗДЕЛ III. ДЕЯТЕЛЬНОСТЬ МЕДИЦИНСКОЙ ОРГАНИЗАЦИИ  ПО ОКАЗАНИЮ медицинской ПОМОЩИ В амбулаторных УСЛОВИЯХ</vt:lpstr>
      <vt:lpstr>18. Оснащение основным технологическим оборудованием  патолого-анатомического бюро (отделения) </vt:lpstr>
      <vt:lpstr>18. Оснащение основным технологическим оборудованием  патолого-анатомического бюро (отделения) </vt:lpstr>
      <vt:lpstr>19. Деятельность патолого-анатомического бюро (отделения)</vt:lpstr>
      <vt:lpstr>19. Деятельность патолого-анатомического бюро (отделения)</vt:lpstr>
      <vt:lpstr>19. Деятельность патолого-анатомического бюро (отделения)</vt:lpstr>
      <vt:lpstr>19. Деятельность патолого-анатомического бюро (отделения)</vt:lpstr>
      <vt:lpstr>19. Деятельность патолого-анатомического бюро (отделения)</vt:lpstr>
      <vt:lpstr>19. Деятельность патолого-анатомического бюро (отделения)</vt:lpstr>
      <vt:lpstr>19. Деятельность патолого-анатомического бюро (отделения)</vt:lpstr>
      <vt:lpstr>19. Деятельность патолого-анатомического бюро (отделения)</vt:lpstr>
      <vt:lpstr>19. Деятельность патолого-анатомического бюро (отделения)</vt:lpstr>
      <vt:lpstr>19. Деятельность патолого-анатомического бюро (отделения)</vt:lpstr>
      <vt:lpstr>ПЕРЕКРЕСТНЫЕ ПРОВЕРКИ КОНТРОЛЬНЫХ СУММ</vt:lpstr>
      <vt:lpstr>ПЕРЕКРЕСТНЫЕ ПРОВЕРКИ КОНТРОЛЬНЫХ СУММ</vt:lpstr>
      <vt:lpstr>ПЕРЕКРЕСТНЫЕ ПРОВЕРКИ КОНТРОЛЬНЫХ СУММ</vt:lpstr>
      <vt:lpstr>19. Деятельность патолого-анатомического бюро (отделения)</vt:lpstr>
      <vt:lpstr>Презентация PowerPoint</vt:lpstr>
      <vt:lpstr>РАЗДЕЛ III. ДЕЯТЕЛЬНОСТЬ МЕДИЦИНСКОЙ ОРГАНИЗАЦИИ ПО ОКАЗАНИЮ  МЕДИЦИНСКОЙ ПОМОЩИ В АМБУЛАТОРНЫХ УСЛОВИЯХ</vt:lpstr>
      <vt:lpstr>3. Трансфузиологическая помощь</vt:lpstr>
      <vt:lpstr>3. Трансфузиологическая помощь</vt:lpstr>
      <vt:lpstr>3. Трансфузиологическая помощь</vt:lpstr>
      <vt:lpstr>Аппараты и оборудования станций (отделения) переливания крови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Чугаев Дмитрий Владиславович</dc:creator>
  <cp:lastModifiedBy>user_veranda_01</cp:lastModifiedBy>
  <cp:revision>406</cp:revision>
  <cp:lastPrinted>2018-05-22T07:26:19Z</cp:lastPrinted>
  <dcterms:created xsi:type="dcterms:W3CDTF">2016-12-13T10:27:35Z</dcterms:created>
  <dcterms:modified xsi:type="dcterms:W3CDTF">2018-10-29T11:29:37Z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2016-12-13T00:00:00Z</vt:filetime>
  </property>
</Properties>
</file>