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3" r:id="rId2"/>
    <p:sldId id="295" r:id="rId3"/>
    <p:sldId id="294" r:id="rId4"/>
    <p:sldId id="296" r:id="rId5"/>
    <p:sldId id="303" r:id="rId6"/>
    <p:sldId id="297" r:id="rId7"/>
    <p:sldId id="304" r:id="rId8"/>
    <p:sldId id="298" r:id="rId9"/>
    <p:sldId id="306" r:id="rId10"/>
    <p:sldId id="305" r:id="rId11"/>
    <p:sldId id="299" r:id="rId12"/>
    <p:sldId id="300" r:id="rId13"/>
    <p:sldId id="302" r:id="rId14"/>
  </p:sldIdLst>
  <p:sldSz cx="10691813" cy="7559675"/>
  <p:notesSz cx="6724650" cy="9774238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DF7"/>
    <a:srgbClr val="9FC5E6"/>
    <a:srgbClr val="376092"/>
    <a:srgbClr val="4F81BD"/>
    <a:srgbClr val="E6ECF6"/>
    <a:srgbClr val="A5CEF2"/>
    <a:srgbClr val="215968"/>
    <a:srgbClr val="215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96703"/>
  </p:normalViewPr>
  <p:slideViewPr>
    <p:cSldViewPr snapToGrid="0">
      <p:cViewPr varScale="1">
        <p:scale>
          <a:sx n="79" d="100"/>
          <a:sy n="79" d="100"/>
        </p:scale>
        <p:origin x="1458" y="96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461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429D0-E43C-0741-9C5E-700103A51602}" type="datetimeFigureOut">
              <a:rPr lang="ru-RU" smtClean="0"/>
              <a:pPr/>
              <a:t>20.11.2020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7E82B-6D16-C443-95AB-6C7D5FD87F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46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7AC0-7005-489B-8342-D8A490D7F50F}" type="datetimeFigureOut">
              <a:rPr lang="ru-RU" smtClean="0"/>
              <a:pPr/>
              <a:t>20.11.2020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33425"/>
            <a:ext cx="51816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40D6-2798-481E-87C0-D708BA5E2EA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10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8776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9257" y="-278"/>
            <a:ext cx="9882188" cy="864982"/>
          </a:xfrm>
        </p:spPr>
        <p:txBody>
          <a:bodyPr lIns="0">
            <a:normAutofit/>
          </a:bodyPr>
          <a:lstStyle>
            <a:lvl1pPr algn="l">
              <a:defRPr sz="1800" b="1" cap="all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 algn="ctr"/>
              <a:t>‹#›</a:t>
            </a:fld>
            <a:endParaRPr lang="ru-RU" sz="1400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748" userDrawn="1">
          <p15:clr>
            <a:srgbClr val="FBAE40"/>
          </p15:clr>
        </p15:guide>
        <p15:guide id="4" pos="419" userDrawn="1">
          <p15:clr>
            <a:srgbClr val="FBAE40"/>
          </p15:clr>
        </p15:guide>
        <p15:guide id="5" pos="6293" userDrawn="1">
          <p15:clr>
            <a:srgbClr val="FBAE40"/>
          </p15:clr>
        </p15:guide>
        <p15:guide id="6" orient="horz" pos="43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0495" cy="7559675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3992"/>
            <a:ext cx="1824826" cy="615921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4591" y="1669525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3462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88EB-F821-4837-AAEA-1D516E21CAC3}" type="datetimeFigureOut">
              <a:rPr lang="ru-RU" smtClean="0"/>
              <a:pPr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EB30-8DC4-48EB-BB04-F79712C35D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federav@zdrav.mos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114593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ormativ.kontur.ru/document?moduleid=1&amp;documentid=1110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" y="1928802"/>
            <a:ext cx="10691812" cy="15459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/>
              <a:t>Форма N 1-РБ </a:t>
            </a:r>
            <a:r>
              <a:rPr lang="ru-RU" sz="2400" dirty="0" smtClean="0"/>
              <a:t>«Сведения </a:t>
            </a:r>
            <a:r>
              <a:rPr lang="ru-RU" sz="2400" dirty="0"/>
              <a:t>об оказании медицинской помощи гражданам Республики Беларусь в государственных и муниципальных учреждениях здравоохранения Российской Федерации»</a:t>
            </a:r>
          </a:p>
          <a:p>
            <a:endParaRPr lang="ru-RU" sz="2400" b="1" dirty="0"/>
          </a:p>
          <a:p>
            <a:r>
              <a:rPr lang="ru-RU" sz="2400" b="1" dirty="0"/>
              <a:t>утверждена приказом МЗ СР РФ N 12 от 21.01.2009 </a:t>
            </a:r>
            <a:r>
              <a:rPr lang="ru-RU" sz="2400" b="1" dirty="0">
                <a:solidFill>
                  <a:schemeClr val="bg1"/>
                </a:solidFill>
              </a:rPr>
              <a:t>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072074"/>
            <a:ext cx="10691813" cy="10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entury Gothic" charset="0"/>
                <a:ea typeface="Century Gothic" charset="0"/>
                <a:cs typeface="Century Gothic" charset="0"/>
              </a:rPr>
              <a:t>Контактный телефон: +7 495 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249 75 79 </a:t>
            </a:r>
            <a:r>
              <a:rPr lang="ru-RU" dirty="0" smtClean="0">
                <a:latin typeface="Century Gothic" charset="0"/>
                <a:ea typeface="Century Gothic" charset="0"/>
                <a:cs typeface="Century Gothic" charset="0"/>
              </a:rPr>
              <a:t>доб.552</a:t>
            </a:r>
          </a:p>
          <a:p>
            <a:pPr algn="ctr"/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e-mail</a:t>
            </a:r>
            <a:r>
              <a:rPr lang="ru-RU" dirty="0" smtClean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  <a:hlinkClick r:id="rId2"/>
              </a:rPr>
              <a:t>onsovasa@zdrav.mos.ru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ru-RU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dirty="0" smtClean="0">
                <a:latin typeface="Century Gothic" charset="0"/>
                <a:ea typeface="Century Gothic" charset="0"/>
                <a:cs typeface="Century Gothic" charset="0"/>
              </a:rPr>
              <a:t>Онсова Светлана Алексеевна</a:t>
            </a: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80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Проверки по разделу 1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71822"/>
              </p:ext>
            </p:extLst>
          </p:nvPr>
        </p:nvGraphicFramePr>
        <p:xfrm>
          <a:off x="1397000" y="864704"/>
          <a:ext cx="7705726" cy="5995016"/>
        </p:xfrm>
        <a:graphic>
          <a:graphicData uri="http://schemas.openxmlformats.org/drawingml/2006/table">
            <a:tbl>
              <a:tblPr/>
              <a:tblGrid>
                <a:gridCol w="7705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1001 строка 1&gt; или =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т.1001 строка 1= строке 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т.1001 строка2 = строке 4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т.1001 строка 7 = строке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; 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   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1002 стр. 1+ т. 1003 стр.1 &gt;=т.1001 по строке 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1002 стр. 2 + т. 1003 стр.2 &gt;=т.1001 по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стр.7 + т.1003 стр.7 &gt;= т.1001 стр.7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1002 строка 1&gt; или =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строка 1= строке 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строка2 = строке 4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т.1002 строка 7 = строке 8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1003 строка 1&gt; или = строке 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т.1003 строка 1= строке 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т.1003 строка2 = строке 4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т.1003 строка 7 = строке 8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графа 4&gt;= графа 5 по всем строкам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1.0 по гр.4=2.0+3.0+4.0+5.0+6.0+7.0+8.0+9.0+10.0+11.0+12.0+13.0+14.0+15.0+16.0+18.0+19.0+20.0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1.0 по гр.5=2.0+3.0+4.0+5.0+6.0+7.0+8.0+9.0+10.0+11.0+12.0+13.0+14.0+15.0+16.0+18.0+19.0+20.0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4.0&gt;=4.1+4.2+4.3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4.2&gt;=4.2.1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5.0&gt;=5.1+5.2+5.3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1004 строка 5.2=5.2.1+5.2.2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7.0&gt;=7.1+7.2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8.0&gt;=8.1+8.2+8.3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9.0&gt;=9.1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10.0&gt;=10.1+10.2+10.3+10.410.10+10.11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10.4&gt;=10.5+10.6+10.7+10.8+10.9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11.0&gt;=11.1+11.2+11.3+11.4+11.5+11.6+11.7+11.8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12.0&gt;=12.1+12.2+12.3+12.4+12.5+12.6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13.0&gt;=13.1+13.2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14.0&gt;=14.1+14.2+14.3+14.4+14.5+14.6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15.0&gt;=15.1+15.2+15.3+15.4+15.5+15.6+15.7+15.8+15.9+15.10+15.11+15.12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строка 18.0&gt;=18.1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6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т.1004 (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кроме того, так как не учитывается в строке 1.0)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строка 21.0&gt;=21.1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6" name="Загнутый угол 5"/>
          <p:cNvSpPr/>
          <p:nvPr/>
        </p:nvSpPr>
        <p:spPr>
          <a:xfrm>
            <a:off x="4676775" y="1333500"/>
            <a:ext cx="4895849" cy="1295400"/>
          </a:xfrm>
          <a:prstGeom prst="foldedCorner">
            <a:avLst/>
          </a:prstGeom>
          <a:solidFill>
            <a:srgbClr val="E2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Внимание:                                                               </a:t>
            </a:r>
            <a:r>
              <a:rPr lang="ru-RU" b="1" dirty="0">
                <a:solidFill>
                  <a:srgbClr val="0070C0"/>
                </a:solidFill>
              </a:rPr>
              <a:t>т.1001 строка 1+строка 7 </a:t>
            </a:r>
            <a:r>
              <a:rPr lang="en-US" b="1" dirty="0">
                <a:solidFill>
                  <a:srgbClr val="0070C0"/>
                </a:solidFill>
              </a:rPr>
              <a:t>&lt;= </a:t>
            </a:r>
            <a:r>
              <a:rPr lang="ru-RU" b="1" dirty="0">
                <a:solidFill>
                  <a:srgbClr val="0070C0"/>
                </a:solidFill>
              </a:rPr>
              <a:t>т.1004 строка 1 + строка 21!!!</a:t>
            </a:r>
          </a:p>
        </p:txBody>
      </p:sp>
    </p:spTree>
    <p:extLst>
      <p:ext uri="{BB962C8B-B14F-4D97-AF65-F5344CB8AC3E}">
        <p14:creationId xmlns:p14="http://schemas.microsoft.com/office/powerpoint/2010/main" val="332675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Проверки по разделу </a:t>
            </a:r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22962"/>
              </p:ext>
            </p:extLst>
          </p:nvPr>
        </p:nvGraphicFramePr>
        <p:xfrm>
          <a:off x="420370" y="864704"/>
          <a:ext cx="9420225" cy="5952002"/>
        </p:xfrm>
        <a:graphic>
          <a:graphicData uri="http://schemas.openxmlformats.org/drawingml/2006/table">
            <a:tbl>
              <a:tblPr/>
              <a:tblGrid>
                <a:gridCol w="942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1&gt;= строке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1= строке 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2= строке 4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т.2001 строка 7 = строке 8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1&gt;= строке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1= строке 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2= строке 4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т.2002 строка 7 = строке 8 (только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взрослые 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старше 18 лет)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1&gt;= строке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1= строке 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2= строке 4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т.2003 строка 7 = строке 8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гр.4 = т.2001 стр. 1+ стр.7 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гр.5 = т.2001 стр.2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гр.4 = стр. 1.0 гр.6 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гр.5 = стр. 1.0 гр.7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гр.10 = стр. 1.0 гр.12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гр.11 = стр. 1.0 гр.13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гр.16 = стр. 1.0 гр.18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гр.17 = стр. 1.0 гр.19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гр.10=т.2002 стр. 1+ стр.7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гр.11=т.2002 стр.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гр.16=т.2003 стр. 1+стр.7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2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гр.17=т.2003 стр. 2</a:t>
                      </a: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9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т.2004 строка 1.0 по всем графам с 4 по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19=2.0+3.0+4.0+5.0+6.0+7.0+8.0+9.0+10.0+11.0+12.0+13.0+14.0+15.0+16.0+17.0+18.0+19.0+20.0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9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2004 по строкам 2.0, 3.0, 4.0, 5.0, 7.0, 8.0, 10.0, 11.0, 12.0, 14.0, 15.0, 18.0, 20.0 &gt;= суммы входящих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строк подстрочника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6" name="Загнутый угол 5"/>
          <p:cNvSpPr/>
          <p:nvPr/>
        </p:nvSpPr>
        <p:spPr>
          <a:xfrm>
            <a:off x="5032374" y="1074920"/>
            <a:ext cx="5267326" cy="4924424"/>
          </a:xfrm>
          <a:prstGeom prst="foldedCorner">
            <a:avLst/>
          </a:prstGeom>
          <a:solidFill>
            <a:srgbClr val="E2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rgbClr val="FF0000"/>
                </a:solidFill>
              </a:rPr>
              <a:t>Внимание:</a:t>
            </a:r>
          </a:p>
          <a:p>
            <a:r>
              <a:rPr lang="ru-RU" sz="1800" dirty="0">
                <a:solidFill>
                  <a:schemeClr val="tx1"/>
                </a:solidFill>
              </a:rPr>
              <a:t>Форма 1-РБ не имеет указаний, инструкций и пояснений МЗРФ по правилам заполнения, поэтому необходимо помнить, что раздел 2 формируется из формы ФСН №14 согласно указаниям к заполнению данной отчетной формы.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Строка 21.0 является самостоятельной и не суммируется в строку 1.0!</a:t>
            </a:r>
          </a:p>
          <a:p>
            <a:r>
              <a:rPr lang="ru-RU" sz="1800" dirty="0">
                <a:solidFill>
                  <a:srgbClr val="FF0000"/>
                </a:solidFill>
              </a:rPr>
              <a:t>Строка 21.0 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  <a:r>
              <a:rPr lang="ru-RU" sz="1800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ru-RU" sz="1800" dirty="0">
                <a:solidFill>
                  <a:srgbClr val="FF0000"/>
                </a:solidFill>
              </a:rPr>
              <a:t>строки 21.1;    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В случае заполнения строки 21.0, количество пациентов добавить в т.1001, койко-дней в т. 2002!!!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Проверка: сумма строк 1.0 и 21.0 = т.2001 по выписанным пациентам, и т.2002 по койко-дням</a:t>
            </a:r>
          </a:p>
        </p:txBody>
      </p:sp>
    </p:spTree>
    <p:extLst>
      <p:ext uri="{BB962C8B-B14F-4D97-AF65-F5344CB8AC3E}">
        <p14:creationId xmlns:p14="http://schemas.microsoft.com/office/powerpoint/2010/main" val="20284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Проверки по разделу </a:t>
            </a:r>
            <a:r>
              <a:rPr lang="ru-RU" dirty="0" smtClean="0"/>
              <a:t>3 и 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25322"/>
              </p:ext>
            </p:extLst>
          </p:nvPr>
        </p:nvGraphicFramePr>
        <p:xfrm>
          <a:off x="679257" y="1198251"/>
          <a:ext cx="9086850" cy="5467344"/>
        </p:xfrm>
        <a:graphic>
          <a:graphicData uri="http://schemas.openxmlformats.org/drawingml/2006/table">
            <a:tbl>
              <a:tblPr/>
              <a:tblGrid>
                <a:gridCol w="908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т.3000 строка 1&gt;= строке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2;      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т.3000 строка 1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&gt;=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т.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1001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строка 1 по стоматологическим поликлиникам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3000 строка 1 = строке 3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3000 строка 2 = строке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;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       т.3000 строка 2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&gt;=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т.1001 строка 2 по стоматологическим поликлиникам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 3000 строка 7 = строке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(работающие взрослые)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графа 3 по всем строкам &gt; графы 8 по всем строкам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графа 3 по всем строкам &gt;=гр.4+гр.5+гр.6+гр.7 по всем строкам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по строке 01 по всем графам = стр. 02+04+05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02 по всем графам&gt;= строке 03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05 по всем графам&gt;= строке 06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07 по всем графам = строка 08+10+11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08 по всем графам &gt;= строке 09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11 по всем графам &gt;= строке 12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13 по всем графам = строки 14+16+17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14 по всем графам &gt;= строке 15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т.4000 строка 17 по всем графам &gt;= строке 18 по всем графам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Загнутый угол 5"/>
          <p:cNvSpPr/>
          <p:nvPr/>
        </p:nvSpPr>
        <p:spPr>
          <a:xfrm>
            <a:off x="6345555" y="2684145"/>
            <a:ext cx="3676650" cy="3981450"/>
          </a:xfrm>
          <a:prstGeom prst="foldedCorner">
            <a:avLst/>
          </a:prstGeom>
          <a:solidFill>
            <a:srgbClr val="E2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Внимание: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раздел 4 т.4000 заполняет только СМП им. </a:t>
            </a:r>
            <a:r>
              <a:rPr lang="ru-RU" b="1" dirty="0" err="1" smtClean="0">
                <a:solidFill>
                  <a:schemeClr val="tx1"/>
                </a:solidFill>
              </a:rPr>
              <a:t>Пучкова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1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1F0BB7D-34C4-4654-A1BE-EFBC82896FAC}"/>
              </a:ext>
            </a:extLst>
          </p:cNvPr>
          <p:cNvSpPr txBox="1">
            <a:spLocks/>
          </p:cNvSpPr>
          <p:nvPr/>
        </p:nvSpPr>
        <p:spPr>
          <a:xfrm>
            <a:off x="-17333" y="2596494"/>
            <a:ext cx="10709146" cy="2366687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800" dirty="0" smtClean="0">
                <a:latin typeface="Century Gothic" charset="0"/>
                <a:ea typeface="Century Gothic" charset="0"/>
                <a:cs typeface="Century Gothic" charset="0"/>
              </a:rPr>
              <a:t>СПАСИБО </a:t>
            </a:r>
            <a:r>
              <a:rPr lang="ru-RU" sz="4800" dirty="0">
                <a:latin typeface="Century Gothic" charset="0"/>
                <a:ea typeface="Century Gothic" charset="0"/>
                <a:cs typeface="Century Gothic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8725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Требования МЗ РФ к заполнению формы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1657971"/>
            <a:ext cx="507905" cy="524835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3178161"/>
            <a:ext cx="507905" cy="524835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4657080"/>
            <a:ext cx="507905" cy="524835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5802550"/>
            <a:ext cx="507905" cy="5248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35025" y="1036955"/>
            <a:ext cx="90011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М</a:t>
            </a:r>
            <a:r>
              <a:rPr lang="ru-RU" sz="2400" b="1" dirty="0" smtClean="0"/>
              <a:t>едицинские организации </a:t>
            </a:r>
            <a:r>
              <a:rPr lang="ru-RU" sz="2400" dirty="0" smtClean="0"/>
              <a:t>должны предоставлять форму отчетности по профилю, независимо от наличия отчетных данных.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 случае отсутствия информации по форме отчета, необходимо сдать «нулевую» форму с печатью и подписью руководителя медицинской организации для последующей проверки достоверности отчетной формы со стороны МЗРФ.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b="1" dirty="0" smtClean="0"/>
              <a:t>СПРАВОЧНО: </a:t>
            </a:r>
          </a:p>
          <a:p>
            <a:pPr>
              <a:buNone/>
            </a:pPr>
            <a:r>
              <a:rPr lang="ru-RU" b="1" dirty="0" smtClean="0"/>
              <a:t>Нарушение порядка представления статистической информации, а равно представление недостоверной статистической информации влечет ответственность, установленную </a:t>
            </a:r>
            <a:r>
              <a:rPr lang="ru-RU" b="1" dirty="0" smtClean="0">
                <a:hlinkClick r:id="rId3"/>
              </a:rPr>
              <a:t>статьей 13.19</a:t>
            </a:r>
            <a:r>
              <a:rPr lang="ru-RU" b="1" dirty="0" smtClean="0"/>
              <a:t> Кодекса Российской Федерации об административных правонарушениях от 30.12.2001 N 195-ФЗ, а также </a:t>
            </a:r>
            <a:r>
              <a:rPr lang="ru-RU" b="1" dirty="0" smtClean="0">
                <a:hlinkClick r:id="rId4"/>
              </a:rPr>
              <a:t>статьей 3</a:t>
            </a:r>
            <a:r>
              <a:rPr lang="ru-RU" b="1" dirty="0" smtClean="0"/>
              <a:t> Закона Российской Федерации от 13.05.92 N 2761-1 "Об ответственности за нарушение порядка представления государственной статистической отчетности"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99698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Информация об организации медицинского обслуживания граждан республики Беларусь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76221"/>
              </p:ext>
            </p:extLst>
          </p:nvPr>
        </p:nvGraphicFramePr>
        <p:xfrm>
          <a:off x="689672" y="1187452"/>
          <a:ext cx="9310881" cy="54866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7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85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180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FC5E6"/>
                        </a:gs>
                        <a:gs pos="100000">
                          <a:srgbClr val="376092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Граждане Республики Беларусь, </a:t>
                      </a:r>
                      <a:r>
                        <a:rPr lang="ru-RU" sz="16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постоянно проживающие</a:t>
                      </a:r>
                      <a:r>
                        <a:rPr lang="ru-RU" sz="1600" b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в Российской Федерации, в соответствии с Соглашением имеют равные права с гражданами Российской Федерации на получение медицинской помощи, включая бесплатное лечение в государственных и муниципальных учреждениях здравоохранения Российской Федерации.</a:t>
                      </a:r>
                      <a:endParaRPr lang="ru-RU" sz="1600" b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2519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180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FC5E6"/>
                        </a:gs>
                        <a:gs pos="100000">
                          <a:srgbClr val="376092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Граждане Республики Беларусь, </a:t>
                      </a:r>
                      <a:r>
                        <a:rPr lang="ru-RU" sz="16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временно пребывающие </a:t>
                      </a:r>
                      <a:r>
                        <a:rPr lang="ru-RU" sz="16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 временно проживающие в Российской Федерации, в соответствии с Соглашением имеют равные права с гражданами Российской Федерации на получение скорой медицинской помощи и медицинской помощи в случае возникновения у них в период пребывания в Российской Федерации заболеваний, представляющих опасность для окружающих.</a:t>
                      </a:r>
                    </a:p>
                  </a:txBody>
                  <a:tcPr marL="2519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09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180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FC5E6"/>
                        </a:gs>
                        <a:gs pos="100000">
                          <a:srgbClr val="376092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За </a:t>
                      </a:r>
                      <a:r>
                        <a:rPr lang="ru-RU" sz="16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работающих по трудовым и гражданско-правовым договорам </a:t>
                      </a:r>
                      <a:r>
                        <a:rPr lang="ru-RU" sz="16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граждан Республики Беларусь производятся отчисления единого социального налога, включающего уплату взносов на обязательное медицинское страхование.</a:t>
                      </a:r>
                    </a:p>
                  </a:txBody>
                  <a:tcPr marL="2519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9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180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FC5E6"/>
                        </a:gs>
                        <a:gs pos="100000">
                          <a:srgbClr val="376092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За </a:t>
                      </a:r>
                      <a:r>
                        <a:rPr lang="ru-RU" sz="16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неработающих граждан Республики Беларусь </a:t>
                      </a:r>
                      <a:r>
                        <a:rPr lang="ru-RU" sz="16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платежи на обязательное медицинское страхование осуществляют субъекты Российской Федерации, на территории которых зарегистрированы эти граждане.</a:t>
                      </a:r>
                    </a:p>
                  </a:txBody>
                  <a:tcPr marL="2519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1657971"/>
            <a:ext cx="507905" cy="524835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3178161"/>
            <a:ext cx="507905" cy="524835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4657080"/>
            <a:ext cx="507905" cy="524835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23" y="5802550"/>
            <a:ext cx="507905" cy="52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Предоставление формы медицинскими организациями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79258" y="1187450"/>
            <a:ext cx="9310880" cy="56530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</a:gradFill>
        </p:spPr>
        <p:txBody>
          <a:bodyPr anchor="ctr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Отчетную форму предоставляют все медицинские организации, в которые в течение отчетного года обращались за медицинской помощью граждане республики Беларусь.</a:t>
            </a:r>
          </a:p>
          <a:p>
            <a:endParaRPr lang="ru-RU" dirty="0"/>
          </a:p>
          <a:p>
            <a:r>
              <a:rPr lang="ru-RU" dirty="0"/>
              <a:t>Амбулаторно-поликлинические медицинские организации предоставляют форму по разделам:</a:t>
            </a:r>
          </a:p>
          <a:p>
            <a:r>
              <a:rPr lang="ru-RU" dirty="0"/>
              <a:t> 1 -  «Амбулаторно-поликлиническая помощь»;</a:t>
            </a:r>
          </a:p>
          <a:p>
            <a:r>
              <a:rPr lang="ru-RU" dirty="0"/>
              <a:t> 3 -  «Стоматологическая помощь»;</a:t>
            </a:r>
          </a:p>
          <a:p>
            <a:endParaRPr lang="ru-RU" dirty="0"/>
          </a:p>
          <a:p>
            <a:r>
              <a:rPr lang="ru-RU" dirty="0"/>
              <a:t>Медицинские организации, оказывающие стационарную медицинскую помощь, предоставляют форму по разделу 2;</a:t>
            </a:r>
          </a:p>
          <a:p>
            <a:endParaRPr lang="ru-RU" dirty="0"/>
          </a:p>
          <a:p>
            <a:r>
              <a:rPr lang="ru-RU" dirty="0"/>
              <a:t>Раздел 4 заполняет только </a:t>
            </a:r>
            <a:r>
              <a:rPr lang="ru-RU" dirty="0" err="1"/>
              <a:t>ССиНМП</a:t>
            </a:r>
            <a:r>
              <a:rPr lang="ru-RU" dirty="0"/>
              <a:t> им. </a:t>
            </a:r>
            <a:r>
              <a:rPr lang="ru-RU" dirty="0" err="1"/>
              <a:t>А.С.Пучкова</a:t>
            </a:r>
            <a:r>
              <a:rPr lang="ru-RU" dirty="0"/>
              <a:t>, как оказывающая скорую медицинскую помощь в </a:t>
            </a:r>
            <a:r>
              <a:rPr lang="ru-RU" dirty="0" err="1"/>
              <a:t>г.Москве</a:t>
            </a:r>
            <a:r>
              <a:rPr lang="ru-RU" dirty="0"/>
              <a:t>. 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4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Таблицы формы по разделам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79258" y="975360"/>
            <a:ext cx="9310880" cy="5892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</a:gradFill>
        </p:spPr>
        <p:txBody>
          <a:bodyPr anchor="ctr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/>
              <a:t>. АМБУЛАТОРНО-ПОЛИКЛИНИЧЕСКАЯ ПОМОЩЬ</a:t>
            </a:r>
            <a:r>
              <a:rPr lang="ru-RU" dirty="0"/>
              <a:t> </a:t>
            </a:r>
          </a:p>
          <a:p>
            <a:r>
              <a:rPr lang="ru-RU" b="1" dirty="0"/>
              <a:t>1.1. Сведения об оказании медицинской помощи гражданам Республики Беларусь в государственных и муниципальных амбулаторно-поликлинических учреждениях Российской Федерации: </a:t>
            </a:r>
          </a:p>
          <a:p>
            <a:pPr>
              <a:buNone/>
            </a:pPr>
            <a:r>
              <a:rPr lang="ru-RU" b="1" dirty="0"/>
              <a:t>таблица 1001 </a:t>
            </a:r>
            <a:r>
              <a:rPr lang="ru-RU" dirty="0"/>
              <a:t>«Число граждан, обратившихся в </a:t>
            </a:r>
            <a:r>
              <a:rPr lang="ru-RU" u="sng" dirty="0"/>
              <a:t>государственные </a:t>
            </a:r>
            <a:r>
              <a:rPr lang="ru-RU" dirty="0"/>
              <a:t>и муниципальные амбулаторно-поликлинические учреждения Российской Федерации (АПУ)»; </a:t>
            </a:r>
          </a:p>
          <a:p>
            <a:pPr>
              <a:buNone/>
            </a:pPr>
            <a:r>
              <a:rPr lang="ru-RU" b="1" dirty="0"/>
              <a:t>таблица 1002 </a:t>
            </a:r>
            <a:r>
              <a:rPr lang="ru-RU" dirty="0"/>
              <a:t>«Число посещений врачей </a:t>
            </a:r>
            <a:r>
              <a:rPr lang="ru-RU" u="sng" dirty="0"/>
              <a:t>государственных</a:t>
            </a:r>
            <a:r>
              <a:rPr lang="ru-RU" dirty="0"/>
              <a:t> и муниципальных АПУ, включая профилактические»; </a:t>
            </a:r>
          </a:p>
          <a:p>
            <a:pPr>
              <a:buNone/>
            </a:pPr>
            <a:r>
              <a:rPr lang="ru-RU" b="1" dirty="0"/>
              <a:t>таблица 1003 </a:t>
            </a:r>
            <a:r>
              <a:rPr lang="ru-RU" dirty="0"/>
              <a:t>«Число посещений врачей </a:t>
            </a:r>
            <a:r>
              <a:rPr lang="ru-RU" u="sng" dirty="0"/>
              <a:t>государственных </a:t>
            </a:r>
            <a:r>
              <a:rPr lang="ru-RU" dirty="0"/>
              <a:t>и муниципальных АПУ на дому»</a:t>
            </a:r>
          </a:p>
          <a:p>
            <a:r>
              <a:rPr lang="ru-RU" b="1" dirty="0"/>
              <a:t>1.2. Сведения о заболеваниях, зарегистрированных у больных граждан Республики Беларусь в </a:t>
            </a:r>
            <a:r>
              <a:rPr lang="ru-RU" b="1" u="sng" dirty="0"/>
              <a:t>государственных</a:t>
            </a:r>
            <a:r>
              <a:rPr lang="ru-RU" b="1" dirty="0"/>
              <a:t> и муниципальных амбулаторно-поликлинических учреждениях Российской Федерации: таблица 1004 </a:t>
            </a:r>
            <a:r>
              <a:rPr lang="ru-RU" dirty="0"/>
              <a:t>отражает сведения о зарегистрированных больных с заболеваниями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2. СТАЦИОНАРНАЯ ПОМОЩЬ</a:t>
            </a:r>
            <a:endParaRPr lang="ru-RU" dirty="0"/>
          </a:p>
          <a:p>
            <a:r>
              <a:rPr lang="ru-RU" b="1" dirty="0"/>
              <a:t>2.1. Сведения об оказании медицинской помощи гражданам Республики Беларусь в </a:t>
            </a:r>
            <a:r>
              <a:rPr lang="ru-RU" b="1" u="sng" dirty="0"/>
              <a:t>государственных</a:t>
            </a:r>
            <a:r>
              <a:rPr lang="ru-RU" b="1" dirty="0"/>
              <a:t> и муниципальных больничных учреждениях Российской Федерации: </a:t>
            </a:r>
          </a:p>
          <a:p>
            <a:pPr>
              <a:buNone/>
            </a:pPr>
            <a:r>
              <a:rPr lang="ru-RU" b="1" dirty="0"/>
              <a:t>таблица 2001 </a:t>
            </a:r>
            <a:r>
              <a:rPr lang="ru-RU" dirty="0"/>
              <a:t>«Выписано больных»;</a:t>
            </a:r>
          </a:p>
          <a:p>
            <a:pPr>
              <a:buNone/>
            </a:pPr>
            <a:r>
              <a:rPr lang="ru-RU" b="1" dirty="0"/>
              <a:t>таблица 2002 </a:t>
            </a:r>
            <a:r>
              <a:rPr lang="ru-RU" dirty="0"/>
              <a:t>«Проведено койко-дней» (в абсолютных числах); </a:t>
            </a:r>
          </a:p>
          <a:p>
            <a:pPr>
              <a:buNone/>
            </a:pPr>
            <a:r>
              <a:rPr lang="ru-RU" b="1" dirty="0"/>
              <a:t>таблица 2003 </a:t>
            </a:r>
            <a:r>
              <a:rPr lang="ru-RU" dirty="0"/>
              <a:t>«Умерло»</a:t>
            </a:r>
          </a:p>
          <a:p>
            <a:r>
              <a:rPr lang="ru-RU" b="1" dirty="0"/>
              <a:t>2.2. Состав больных граждан Республики Беларусь в </a:t>
            </a:r>
            <a:r>
              <a:rPr lang="ru-RU" b="1" u="sng" dirty="0"/>
              <a:t>государственных</a:t>
            </a:r>
            <a:r>
              <a:rPr lang="ru-RU" b="1" dirty="0"/>
              <a:t> и муниципальных больничных учреждениях Российской Федерации, сроки и исходы лечения: таблица 2004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3. СТОМАТОЛОГИЧЕСКАЯ ПОМОЩЬ: таблица 3000 </a:t>
            </a:r>
            <a:r>
              <a:rPr lang="ru-RU" dirty="0"/>
              <a:t>заполняется стоматологическими поликлиниками и медицинскими организациями, в составе которых имеются стоматологические кабинеты (при этом в т.1001 отражаются сведения о количестве лиц, обратившихся за медицинской помощью)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4. СКОРАЯ МЕДИЦИНСКАЯ ПОМОЩЬ: таблица 4000 </a:t>
            </a:r>
            <a:r>
              <a:rPr lang="ru-RU" b="1" dirty="0">
                <a:solidFill>
                  <a:srgbClr val="C00000"/>
                </a:solidFill>
              </a:rPr>
              <a:t>(не заполнялась в </a:t>
            </a:r>
            <a:r>
              <a:rPr lang="ru-RU" b="1" dirty="0" smtClean="0">
                <a:solidFill>
                  <a:srgbClr val="C00000"/>
                </a:solidFill>
              </a:rPr>
              <a:t>2014-2019 </a:t>
            </a:r>
            <a:r>
              <a:rPr lang="ru-RU" b="1" dirty="0">
                <a:solidFill>
                  <a:srgbClr val="C00000"/>
                </a:solidFill>
              </a:rPr>
              <a:t>годах, хотя граждане республики Беларусь доставлялись автомобилями СМП в стационары в течение года!)</a:t>
            </a:r>
          </a:p>
          <a:p>
            <a:endParaRPr lang="ru-RU" b="1" dirty="0"/>
          </a:p>
          <a:p>
            <a:pPr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09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34169" y="0"/>
            <a:ext cx="9882188" cy="864982"/>
          </a:xfrm>
        </p:spPr>
        <p:txBody>
          <a:bodyPr/>
          <a:lstStyle/>
          <a:p>
            <a:pPr algn="ctr"/>
            <a:r>
              <a:rPr lang="ru-RU" dirty="0"/>
              <a:t>Особенности заполнения таблиц 1001, 1002, 1003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207882"/>
              </p:ext>
            </p:extLst>
          </p:nvPr>
        </p:nvGraphicFramePr>
        <p:xfrm>
          <a:off x="460376" y="1292227"/>
          <a:ext cx="3257550" cy="4783453"/>
        </p:xfrm>
        <a:graphic>
          <a:graphicData uri="http://schemas.openxmlformats.org/drawingml/2006/table">
            <a:tbl>
              <a:tblPr/>
              <a:tblGrid>
                <a:gridCol w="2427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2498">
                <a:tc>
                  <a:txBody>
                    <a:bodyPr/>
                    <a:lstStyle/>
                    <a:p>
                      <a:pPr algn="ctr" fontAlgn="t"/>
                      <a:endParaRPr lang="ru-RU" sz="975" b="1" i="0" u="none" strike="noStrike" dirty="0" smtClean="0">
                        <a:solidFill>
                          <a:schemeClr val="tx1"/>
                        </a:solidFill>
                        <a:latin typeface="Tahoma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т. 1001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&lt;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ahoma"/>
                        </a:rPr>
                        <a:t> т.1002 + т.1003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                                                «число обратившихся»       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№ строки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Число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850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граждан Республики Беларусь, постоянно проживающих в Российской Федерации: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94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из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них: в государственные АПУ: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   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5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в муниципальные  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1575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граждан Республики Беларусь, временно пребывающих и временно проживающих в Российской Федерации и работающих в  организациях Российской Федерации по трудовым договорам: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из них: в государственные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343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в муниципальные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65322"/>
              </p:ext>
            </p:extLst>
          </p:nvPr>
        </p:nvGraphicFramePr>
        <p:xfrm>
          <a:off x="3717926" y="1292227"/>
          <a:ext cx="3076574" cy="4783453"/>
        </p:xfrm>
        <a:graphic>
          <a:graphicData uri="http://schemas.openxmlformats.org/drawingml/2006/table">
            <a:tbl>
              <a:tblPr/>
              <a:tblGrid>
                <a:gridCol w="2305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1576">
                <a:tc>
                  <a:txBody>
                    <a:bodyPr/>
                    <a:lstStyle/>
                    <a:p>
                      <a:pPr algn="ctr" fontAlgn="t"/>
                      <a:endParaRPr lang="ru-RU" sz="975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  <a:endParaRPr lang="ru-RU" sz="975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т.1002                                                   «число посещений на приеме»</a:t>
                      </a:r>
                    </a:p>
                    <a:p>
                      <a:pPr algn="ctr" fontAlgn="t"/>
                      <a:endParaRPr lang="ru-RU" sz="97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6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постоянно проживающих в Российской Федерации: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71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из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них: в государственные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492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в муниципальные  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9927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граждан Республики Беларусь, временно пребывающих и временно проживающих в Российской Федерации и работающих в  организациях Российской Федерации по трудовым договорам: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из них: в государственные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39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в муниципальные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76722"/>
              </p:ext>
            </p:extLst>
          </p:nvPr>
        </p:nvGraphicFramePr>
        <p:xfrm>
          <a:off x="6794500" y="1298207"/>
          <a:ext cx="3067050" cy="4777473"/>
        </p:xfrm>
        <a:graphic>
          <a:graphicData uri="http://schemas.openxmlformats.org/drawingml/2006/table">
            <a:tbl>
              <a:tblPr/>
              <a:tblGrid>
                <a:gridCol w="23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т.1003                                                   «число посещений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дому»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301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граждан Республики Беларусь, постоянно проживающих в Российской Федерации: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50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из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них: в государственные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171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854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в муниципальные   АПУ: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46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    в том числе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7919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граждан Республики Беларусь, временно пребывающих и временно проживающих в Российской Федерации и работающих в  организациях Российской Федерации по трудовым договорам: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из них: в государственные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65">
                <a:tc>
                  <a:txBody>
                    <a:bodyPr/>
                    <a:lstStyle/>
                    <a:p>
                      <a:pPr algn="l" fontAlgn="t"/>
                      <a:r>
                        <a:rPr lang="ru-RU" sz="82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   в муниципальные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Х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Загнутый угол 7"/>
          <p:cNvSpPr/>
          <p:nvPr/>
        </p:nvSpPr>
        <p:spPr>
          <a:xfrm>
            <a:off x="460376" y="6217453"/>
            <a:ext cx="9629774" cy="571500"/>
          </a:xfrm>
          <a:prstGeom prst="foldedCorner">
            <a:avLst>
              <a:gd name="adj" fmla="val 26590"/>
            </a:avLst>
          </a:prstGeom>
          <a:solidFill>
            <a:srgbClr val="E2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Количество лиц, обратившихся за медицинской помощью,  не может быть меньше суммы количества посещений на приеме и на дому, сравните значения по графе 3 т.1001 и (т.1002+т.1003)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6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Инструкция по заполнению формы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65162" y="1187450"/>
            <a:ext cx="9324975" cy="56530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</a:gradFill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1600" b="1" dirty="0">
                <a:solidFill>
                  <a:srgbClr val="FF0000"/>
                </a:solidFill>
              </a:rPr>
              <a:t>Внимание: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1200" b="1" dirty="0"/>
              <a:t>Дети  - это возраст от 0 до 17 лет 11 месяцев 30 дней.</a:t>
            </a:r>
          </a:p>
          <a:p>
            <a:pPr>
              <a:buNone/>
            </a:pPr>
            <a:r>
              <a:rPr lang="ru-RU" sz="1200" dirty="0"/>
              <a:t> </a:t>
            </a:r>
          </a:p>
          <a:p>
            <a:pPr>
              <a:buNone/>
            </a:pPr>
            <a:r>
              <a:rPr lang="ru-RU" sz="1200" b="1" dirty="0"/>
              <a:t>Если по т.1001 и т.1002 по строке 7 будут показаны дети</a:t>
            </a:r>
            <a:r>
              <a:rPr lang="ru-RU" sz="1200" dirty="0"/>
              <a:t>, необходимо подготовить </a:t>
            </a:r>
            <a:r>
              <a:rPr lang="ru-RU" sz="1200" b="1" u="sng" dirty="0"/>
              <a:t>пояснение</a:t>
            </a:r>
            <a:r>
              <a:rPr lang="ru-RU" sz="1200" dirty="0"/>
              <a:t> по возрасту и наличию трудового договора, так как по этой строке должны быть показаны только работающие граждане (взрослые).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b="1" dirty="0"/>
              <a:t>Стоматологические поликлиники </a:t>
            </a:r>
            <a:r>
              <a:rPr lang="ru-RU" sz="1200" dirty="0"/>
              <a:t>показывают обратившихся в т.1001, зарегистрированных больных в т.1004 согласно приказа по профилю оказания медицинской помощи, а посещения в разделе 3 т.3000.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/>
              <a:t> </a:t>
            </a:r>
            <a:r>
              <a:rPr lang="ru-RU" sz="1200" b="1" dirty="0"/>
              <a:t>Амбулаторно-поликлинические учреждения  </a:t>
            </a:r>
            <a:r>
              <a:rPr lang="ru-RU" sz="1200" u="sng" dirty="0"/>
              <a:t>не показывают </a:t>
            </a:r>
            <a:r>
              <a:rPr lang="ru-RU" sz="1200" dirty="0"/>
              <a:t>сведения в разделе 2. 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b="1" dirty="0"/>
              <a:t>Стационары </a:t>
            </a:r>
            <a:r>
              <a:rPr lang="ru-RU" sz="1200" u="sng" dirty="0"/>
              <a:t>не показывают </a:t>
            </a:r>
            <a:r>
              <a:rPr lang="ru-RU" sz="1200" dirty="0"/>
              <a:t>сведения по разделу 1.</a:t>
            </a:r>
          </a:p>
          <a:p>
            <a:pPr>
              <a:buNone/>
            </a:pPr>
            <a:r>
              <a:rPr lang="ru-RU" sz="1200" dirty="0"/>
              <a:t>  </a:t>
            </a:r>
          </a:p>
          <a:p>
            <a:pPr>
              <a:buNone/>
            </a:pPr>
            <a:r>
              <a:rPr lang="ru-RU" sz="1200" b="1" dirty="0"/>
              <a:t>Стационары</a:t>
            </a:r>
            <a:r>
              <a:rPr lang="ru-RU" sz="1200" dirty="0"/>
              <a:t>, имеющие амбулаторно-поликлинические подразделения, показывают сведения  по разделу 1 и по разделу 2.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u="sng" dirty="0"/>
              <a:t>Графы и строки таблиц по </a:t>
            </a:r>
            <a:r>
              <a:rPr lang="ru-RU" sz="1200" b="1" u="sng" dirty="0"/>
              <a:t>муниципальным</a:t>
            </a:r>
            <a:r>
              <a:rPr lang="ru-RU" sz="1200" u="sng" dirty="0"/>
              <a:t> учреждениям не заполнять, так как все медицинские организации Департамента здравоохранения </a:t>
            </a:r>
            <a:r>
              <a:rPr lang="ru-RU" sz="1200" u="sng" dirty="0" err="1"/>
              <a:t>г.Москвы</a:t>
            </a:r>
            <a:r>
              <a:rPr lang="ru-RU" sz="1200" u="sng" dirty="0"/>
              <a:t> являются государственными. </a:t>
            </a:r>
          </a:p>
          <a:p>
            <a:pPr>
              <a:buNone/>
            </a:pPr>
            <a:endParaRPr lang="ru-RU" sz="1200" u="sng" dirty="0"/>
          </a:p>
          <a:p>
            <a:pPr>
              <a:buNone/>
            </a:pPr>
            <a:r>
              <a:rPr lang="ru-RU" sz="1200" dirty="0"/>
              <a:t>Все отклонения от проверок принимаются с предоставлением </a:t>
            </a:r>
            <a:r>
              <a:rPr lang="ru-RU" sz="1200" b="1" u="sng" dirty="0"/>
              <a:t>пояснения</a:t>
            </a:r>
            <a:r>
              <a:rPr lang="ru-RU" sz="1200" dirty="0"/>
              <a:t>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/>
              <a:t>Посещений не может быть меньше, чем человек, обратившихся за медицинской помощью .</a:t>
            </a:r>
          </a:p>
          <a:p>
            <a:pPr>
              <a:buNone/>
            </a:pPr>
            <a:r>
              <a:rPr lang="ru-RU" sz="1200" dirty="0"/>
              <a:t>Провести контроль соответствия человек по т. 2001 и койко-дней по т. 2002 по каждой заполненной строке, например: если есть данные по строке 1 т. 2001, то обязательно должны быть сведения по строке 1 т.2002 и т.д.</a:t>
            </a:r>
          </a:p>
          <a:p>
            <a:pPr>
              <a:spcAft>
                <a:spcPts val="1200"/>
              </a:spcAft>
              <a:buFont typeface="Arial" pitchFamily="34" charset="0"/>
              <a:buNone/>
            </a:pPr>
            <a:endParaRPr lang="ru-RU" sz="16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6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Заполнение таблицы 1004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302871"/>
              </p:ext>
            </p:extLst>
          </p:nvPr>
        </p:nvGraphicFramePr>
        <p:xfrm>
          <a:off x="519429" y="1317633"/>
          <a:ext cx="9601201" cy="5476829"/>
        </p:xfrm>
        <a:graphic>
          <a:graphicData uri="http://schemas.openxmlformats.org/drawingml/2006/table">
            <a:tbl>
              <a:tblPr/>
              <a:tblGrid>
                <a:gridCol w="5657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8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классов и отдельных болезней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Код по МКБ-10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Зарегистрировано больных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с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данным заболеванием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том числе детей (0-17 лет)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Всего               (гр.4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&gt;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= гр.5);  (строка 1= стр.2+3+4+5+6+7+8+9+10+11+12+13+14+15+16+…+20)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А00-Т98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в том числе: некоторые инфекционные и паразитарные болезни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A00-B99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новообразования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C00-D48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крови, кроветворных  органов и отдельные нарушения, вовлекающие иммунный  механизм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D50-D89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анемии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D50-D64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эндокринной системы, расстройства питания и нарушения обмена веществ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E00-E89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ожирение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5.3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E66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психические расстройства и расстройства поведения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F01-F99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нервной системы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G00-G98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глаза и его придаточного аппарата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H00-H59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глаукома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8.2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H40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миопия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8.3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H52.1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уха и сосцевидного отростка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H60-H95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хронический отит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H65.2-9; H66.1-4.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болезни системы кровообращения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I00-I99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болезни, характеризующиеся повышенным кровяным давлением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I10-I13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ишемическая болезнь сердца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10.4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I20-I25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из общего числа больных ишемической болезнью больных: стенокардией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I20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  цереброваскулярные болезни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10.10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I60-I69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органов дыхания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J00 - J98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органов пищеварения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K00-K92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кожи и подкожной клетчатки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L00-L98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болезни костно-мышечной системы и соединительной ткани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M00-M99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болезни мочеполовой системы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N00-N99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беременность, роды и послеродовой период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O00-O99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 травмы, отравления и некоторые другие последствия воздействия внешних причин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S00-T98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Кроме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Z00-Z99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носители инфекционных заболеваний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21.1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Z22</a:t>
                      </a: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46" marR="6946" marT="6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8" name="Прямоугольная выноска 7"/>
          <p:cNvSpPr/>
          <p:nvPr/>
        </p:nvSpPr>
        <p:spPr>
          <a:xfrm>
            <a:off x="8107680" y="4079748"/>
            <a:ext cx="1895475" cy="612648"/>
          </a:xfrm>
          <a:prstGeom prst="wedgeRectCallout">
            <a:avLst>
              <a:gd name="adj1" fmla="val -85657"/>
              <a:gd name="adj2" fmla="val 34235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8107680" y="4079748"/>
            <a:ext cx="1914525" cy="609600"/>
          </a:xfrm>
          <a:prstGeom prst="wedgeRectCallout">
            <a:avLst>
              <a:gd name="adj1" fmla="val -87997"/>
              <a:gd name="adj2" fmla="val -39057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Строки 1 и 21 самостоятельные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Заполнение таблицы 2004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47952"/>
              </p:ext>
            </p:extLst>
          </p:nvPr>
        </p:nvGraphicFramePr>
        <p:xfrm>
          <a:off x="577848" y="1177925"/>
          <a:ext cx="9591683" cy="3905913"/>
        </p:xfrm>
        <a:graphic>
          <a:graphicData uri="http://schemas.openxmlformats.org/drawingml/2006/table">
            <a:tbl>
              <a:tblPr/>
              <a:tblGrid>
                <a:gridCol w="184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822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286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болезни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Код по МКБ-10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Выписано  больных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Проведено всеми больными койко-дней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Умерло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том числе из больничных учреждений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том числе в больничных учреждений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том числе в больничных учреждений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государственных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муниципальных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государственных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муниципальных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государственных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муниципальных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в т.ч. детей</a:t>
                      </a:r>
                    </a:p>
                  </a:txBody>
                  <a:tcPr marL="7812" marR="7812" marT="781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14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15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17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18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19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20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21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812" marR="7812" marT="78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А00-Т98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2000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9600</a:t>
                      </a:r>
                      <a:endParaRPr lang="ru-RU" sz="12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2600</a:t>
                      </a:r>
                      <a:endParaRPr lang="ru-RU" sz="12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4E80BD"/>
                          </a:solidFill>
                        </a:rPr>
                        <a:t>9600</a:t>
                      </a:r>
                      <a:endParaRPr lang="ru-RU" sz="1200" dirty="0">
                        <a:solidFill>
                          <a:srgbClr val="4E80BD"/>
                        </a:solidFill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4E80BD"/>
                          </a:solidFill>
                        </a:rPr>
                        <a:t>2600</a:t>
                      </a:r>
                      <a:endParaRPr lang="ru-RU" sz="1200" dirty="0">
                        <a:solidFill>
                          <a:srgbClr val="4E80BD"/>
                        </a:solidFill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6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Кроме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того:                 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факторы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влияющие на состояние здоровья и обращения в учреждения здравоохранения</a:t>
                      </a:r>
                    </a:p>
                  </a:txBody>
                  <a:tcPr marL="7812" marR="7812" marT="78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Z00-Z99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носители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инфекционных заболеваний</a:t>
                      </a:r>
                    </a:p>
                  </a:txBody>
                  <a:tcPr marL="7812" marR="7812" marT="78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21.1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Z22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538ED5"/>
                          </a:solidFill>
                          <a:latin typeface="Tahoma"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538ED5"/>
                        </a:solidFill>
                        <a:latin typeface="Tahoma"/>
                      </a:endParaRP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538ED5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812" marR="7812" marT="7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Скругленная прямоугольная выноска 9"/>
          <p:cNvSpPr/>
          <p:nvPr/>
        </p:nvSpPr>
        <p:spPr>
          <a:xfrm>
            <a:off x="733424" y="5143754"/>
            <a:ext cx="1390651" cy="1352550"/>
          </a:xfrm>
          <a:prstGeom prst="wedgeRoundRectCallout">
            <a:avLst>
              <a:gd name="adj1" fmla="val 153499"/>
              <a:gd name="adj2" fmla="val -12440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гр.4 </a:t>
            </a:r>
            <a:r>
              <a:rPr lang="en-US" sz="1400" dirty="0">
                <a:solidFill>
                  <a:schemeClr val="tx1"/>
                </a:solidFill>
              </a:rPr>
              <a:t>&gt; = </a:t>
            </a:r>
            <a:r>
              <a:rPr lang="ru-RU" sz="1400" dirty="0">
                <a:solidFill>
                  <a:schemeClr val="tx1"/>
                </a:solidFill>
              </a:rPr>
              <a:t>гр.5; </a:t>
            </a:r>
          </a:p>
          <a:p>
            <a:r>
              <a:rPr lang="ru-RU" sz="1400" dirty="0">
                <a:solidFill>
                  <a:schemeClr val="tx1"/>
                </a:solidFill>
              </a:rPr>
              <a:t>гр.4= гр.6;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гр.5=гр.7;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гр.4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&lt; </a:t>
            </a:r>
            <a:r>
              <a:rPr lang="ru-RU" sz="1400" dirty="0">
                <a:solidFill>
                  <a:schemeClr val="tx1"/>
                </a:solidFill>
              </a:rPr>
              <a:t>гр.10; </a:t>
            </a:r>
          </a:p>
          <a:p>
            <a:r>
              <a:rPr lang="ru-RU" sz="1400" dirty="0">
                <a:solidFill>
                  <a:schemeClr val="tx1"/>
                </a:solidFill>
              </a:rPr>
              <a:t>гр.5</a:t>
            </a:r>
            <a:r>
              <a:rPr lang="en-US" sz="1400" dirty="0">
                <a:solidFill>
                  <a:schemeClr val="tx1"/>
                </a:solidFill>
              </a:rPr>
              <a:t>&lt; </a:t>
            </a:r>
            <a:r>
              <a:rPr lang="ru-RU" sz="1400" dirty="0">
                <a:solidFill>
                  <a:schemeClr val="tx1"/>
                </a:solidFill>
              </a:rPr>
              <a:t>гр.11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12234" y="6000115"/>
            <a:ext cx="5438775" cy="612648"/>
          </a:xfrm>
          <a:prstGeom prst="wedgeRoundRectCallout">
            <a:avLst>
              <a:gd name="adj1" fmla="val -14965"/>
              <a:gd name="adj2" fmla="val -344840"/>
              <a:gd name="adj3" fmla="val 16667"/>
            </a:avLst>
          </a:prstGeom>
          <a:noFill/>
          <a:ln>
            <a:solidFill>
              <a:srgbClr val="9FC5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гр.10 </a:t>
            </a:r>
            <a:r>
              <a:rPr lang="en-US" sz="1600" dirty="0">
                <a:solidFill>
                  <a:schemeClr val="tx1"/>
                </a:solidFill>
              </a:rPr>
              <a:t>&gt; = </a:t>
            </a:r>
            <a:r>
              <a:rPr lang="ru-RU" sz="1600" dirty="0">
                <a:solidFill>
                  <a:schemeClr val="tx1"/>
                </a:solidFill>
              </a:rPr>
              <a:t>гр.11; гр.10= гр.12; гр.11=гр.13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530475" y="5259705"/>
            <a:ext cx="4743450" cy="466725"/>
          </a:xfrm>
          <a:prstGeom prst="wedgeRoundRectCallout">
            <a:avLst>
              <a:gd name="adj1" fmla="val -29284"/>
              <a:gd name="adj2" fmla="val -1687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Ошибка:  </a:t>
            </a:r>
            <a:r>
              <a:rPr lang="ru-RU" sz="1400" b="1" dirty="0" smtClean="0">
                <a:solidFill>
                  <a:schemeClr val="tx1"/>
                </a:solidFill>
              </a:rPr>
              <a:t>основная строка 21 не содержит данных при заполненной строке подстрочника 21.1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388231" y="5143754"/>
            <a:ext cx="2781300" cy="514350"/>
          </a:xfrm>
          <a:prstGeom prst="wedgeRoundRectCallout">
            <a:avLst>
              <a:gd name="adj1" fmla="val -22194"/>
              <a:gd name="adj2" fmla="val -2354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Гр. 16 = гр.18; гр.17=гр.19</a:t>
            </a:r>
          </a:p>
        </p:txBody>
      </p:sp>
    </p:spTree>
    <p:extLst>
      <p:ext uri="{BB962C8B-B14F-4D97-AF65-F5344CB8AC3E}">
        <p14:creationId xmlns:p14="http://schemas.microsoft.com/office/powerpoint/2010/main" val="242738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4526</TotalTime>
  <Words>2182</Words>
  <Application>Microsoft Office PowerPoint</Application>
  <PresentationFormat>Произвольный</PresentationFormat>
  <Paragraphs>465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Candara</vt:lpstr>
      <vt:lpstr>Century Gothic</vt:lpstr>
      <vt:lpstr>Tahoma</vt:lpstr>
      <vt:lpstr>Тема Office</vt:lpstr>
      <vt:lpstr>Презентация PowerPoint</vt:lpstr>
      <vt:lpstr>Требования МЗ РФ к заполнению формы</vt:lpstr>
      <vt:lpstr>Информация об организации медицинского обслуживания граждан республики Беларусь</vt:lpstr>
      <vt:lpstr>Предоставление формы медицинскими организациями</vt:lpstr>
      <vt:lpstr>Таблицы формы по разделам</vt:lpstr>
      <vt:lpstr>Особенности заполнения таблиц 1001, 1002, 1003</vt:lpstr>
      <vt:lpstr>Инструкция по заполнению формы</vt:lpstr>
      <vt:lpstr>Заполнение таблицы 1004</vt:lpstr>
      <vt:lpstr>Заполнение таблицы 2004</vt:lpstr>
      <vt:lpstr>Проверки по разделу 1</vt:lpstr>
      <vt:lpstr>Проверки по разделу 2</vt:lpstr>
      <vt:lpstr>Проверки по разделу 3 и 4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НИР И ОКР ПО ИТОГАМ 2016 г. и 1-2 КВАРТАЛОВ 2017 г.,</dc:title>
  <dc:creator>наталья</dc:creator>
  <cp:lastModifiedBy>Светлана А. Онсова</cp:lastModifiedBy>
  <cp:revision>383</cp:revision>
  <cp:lastPrinted>2017-08-28T05:21:27Z</cp:lastPrinted>
  <dcterms:created xsi:type="dcterms:W3CDTF">2017-08-21T20:03:18Z</dcterms:created>
  <dcterms:modified xsi:type="dcterms:W3CDTF">2020-11-20T06:18:22Z</dcterms:modified>
</cp:coreProperties>
</file>