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94" r:id="rId2"/>
    <p:sldId id="306" r:id="rId3"/>
    <p:sldId id="298" r:id="rId4"/>
    <p:sldId id="299" r:id="rId5"/>
    <p:sldId id="289" r:id="rId6"/>
    <p:sldId id="295" r:id="rId7"/>
    <p:sldId id="296" r:id="rId8"/>
    <p:sldId id="304" r:id="rId9"/>
    <p:sldId id="305" r:id="rId10"/>
    <p:sldId id="307" r:id="rId11"/>
    <p:sldId id="297" r:id="rId12"/>
    <p:sldId id="303" r:id="rId13"/>
    <p:sldId id="301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E3C"/>
    <a:srgbClr val="2E4757"/>
    <a:srgbClr val="324959"/>
    <a:srgbClr val="363537"/>
    <a:srgbClr val="E1E4E7"/>
    <a:srgbClr val="2F4858"/>
    <a:srgbClr val="95B4D7"/>
    <a:srgbClr val="4E80BD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18" autoAdjust="0"/>
    <p:restoredTop sz="97049" autoAdjust="0"/>
  </p:normalViewPr>
  <p:slideViewPr>
    <p:cSldViewPr snapToGrid="0">
      <p:cViewPr>
        <p:scale>
          <a:sx n="100" d="100"/>
          <a:sy n="100" d="100"/>
        </p:scale>
        <p:origin x="-2088" y="-294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2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213761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4300" y="1315538"/>
            <a:ext cx="9906000" cy="4179093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</a:t>
              </a:r>
              <a:r>
                <a:rPr lang="en-US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3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9749" y="1333500"/>
            <a:ext cx="8651875" cy="3570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4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Форма </a:t>
            </a:r>
            <a:r>
              <a:rPr lang="en-US" sz="4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N 1-</a:t>
            </a:r>
            <a:r>
              <a:rPr lang="ru-RU" sz="4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ДЕТИ (здрав)                                    </a:t>
            </a:r>
            <a:r>
              <a:rPr lang="ru-RU" sz="32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«</a:t>
            </a:r>
            <a:r>
              <a:rPr lang="ru-RU" sz="28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Сведения о численности беспризорных и безнадзорных несовершеннолетних, помещенных  в лечебно-профилактические учреждения</a:t>
            </a:r>
            <a:r>
              <a:rPr lang="ru-RU" sz="32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»</a:t>
            </a:r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Утверждена Приказом Федеральной службы государственной статистики N679 от 19.11.2018</a:t>
            </a:r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1026" y="6067425"/>
            <a:ext cx="1095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E4757"/>
                </a:solidFill>
              </a:rPr>
              <a:t>20</a:t>
            </a:r>
            <a:r>
              <a:rPr lang="en-US" sz="3200" b="1" dirty="0" smtClean="0">
                <a:solidFill>
                  <a:srgbClr val="2E4757"/>
                </a:solidFill>
              </a:rPr>
              <a:t>20</a:t>
            </a:r>
            <a:endParaRPr lang="ru-RU" sz="3200" b="1" dirty="0">
              <a:solidFill>
                <a:srgbClr val="2E4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/>
              <a:t>Основные </a:t>
            </a:r>
            <a:r>
              <a:rPr lang="ru-RU" b="1" dirty="0" smtClean="0"/>
              <a:t>ошибки при заполнении формы.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751343"/>
            <a:ext cx="89630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/>
              <a:t>По разделу 2 </a:t>
            </a:r>
          </a:p>
          <a:p>
            <a:r>
              <a:rPr lang="ru-RU" dirty="0" smtClean="0"/>
              <a:t>1. Сумма строк с 31 по 38 (39) сравнивается со строкой 29, если равенство не соблюдается, его необходимо предоставить </a:t>
            </a:r>
            <a:r>
              <a:rPr lang="ru-RU" b="1" dirty="0" smtClean="0"/>
              <a:t>пояснение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Например: </a:t>
            </a:r>
          </a:p>
          <a:p>
            <a:r>
              <a:rPr lang="ru-RU" dirty="0" smtClean="0"/>
              <a:t>выписано больше детей, чем поступило, так как на начало отчетного года в стационаре оставались больные предшествующего года, или наоборот, выписано меньше, чем поступило, так как столько то больных не выписаны и остались на лечении или обследовании…);</a:t>
            </a:r>
          </a:p>
          <a:p>
            <a:r>
              <a:rPr lang="ru-RU" dirty="0" smtClean="0"/>
              <a:t>2. Не проводится сверка с формой ФСН №</a:t>
            </a:r>
            <a:r>
              <a:rPr lang="ru-RU" dirty="0" smtClean="0">
                <a:latin typeface="+mj-lt"/>
              </a:rPr>
              <a:t>14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т.2600 стр.4 </a:t>
            </a:r>
            <a:r>
              <a:rPr lang="ru-RU" dirty="0" smtClean="0"/>
              <a:t>по доставленным в стационар органами внутренних дел (нарядами по акту </a:t>
            </a:r>
            <a:r>
              <a:rPr lang="ru-RU" dirty="0" err="1" smtClean="0"/>
              <a:t>беспризорного-безнадзорного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pPr>
              <a:buNone/>
            </a:pP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По разделу 3 </a:t>
            </a:r>
          </a:p>
          <a:p>
            <a:r>
              <a:rPr lang="ru-RU" dirty="0" smtClean="0"/>
              <a:t>Обязательно подтвердить численность несовершеннолетних , обнаруженных нарядами полиции  с оформлением акта беспризорного (безнадзорного)  в присутствии бригады скорой медицинской помощи, которая затем принимает решение о выборе профиля стационара для последующего обследования ребенка и доставляет его в стационар.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Проверки к форме.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7676" y="723897"/>
          <a:ext cx="9115424" cy="5654507"/>
        </p:xfrm>
        <a:graphic>
          <a:graphicData uri="http://schemas.openxmlformats.org/drawingml/2006/table">
            <a:tbl>
              <a:tblPr/>
              <a:tblGrid>
                <a:gridCol w="617058"/>
                <a:gridCol w="7212491"/>
                <a:gridCol w="1285875"/>
              </a:tblGrid>
              <a:tr h="219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Номер таблицы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Содержание условия контроля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Примечание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1000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01 = стр. (02 + 03 + 04 + 05 + 06 + 07 + 08 + 09 + 10 + 11 + 12 + 13 + 14 + 15 + 16 + 17 + 18 + 19)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Графы с 3 по 5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детей, находившихся в ЛПУ по состоянию на 1 января отчетного года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равна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сумме детей различных возрастных групп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гр. 3 = гр. (4 + 5)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всем строкам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детей всего равна сумме числа мальчиков и девочек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rowSpan="10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2000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&gt;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=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(21 + 22 + 23)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3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</a:t>
                      </a:r>
                      <a:r>
                        <a:rPr lang="ru-RU" sz="900" b="1" i="1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равна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сумме детей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, доставленных сотрудниками органов внутренних дел, гражданами и самостоятельно обратившихся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≥ Стр. 24, 25, 26, 27, 28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больше равно количеству детей, осмотренных различными специалистами по каждой строке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≥ Стр.29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больше или равно количеству госпитализированных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= стр. (29+30)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равно сумме  госпитализированных и отказов в госпитализации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29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&gt;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=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(31 + 32 + 33 + 34 + 35 + 36 + 37 + 38)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госпитализированных детей равно сумме выбывших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4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3000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39 = стр. (40 + 41 + 42)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графам 3, 4, 5, 6, 7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детей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всего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равно сумме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по разным причинам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гр. 3 = гр. (4 + 5 + 6 + 7)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строкам 39, 40, 41, 42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детей всего по каждой строке равно сумме граф каждой строки по возрастным группам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rowSpan="1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4000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43 = стр. (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44+45+46+47+48+49+50+51+52+53+54+55+56+57+58+59+60+61+62+63)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заболеваний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«всего»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равно сумме заболеваний по основной строке каждой нозологии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44 ≥ стр. (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44.1+44.2+44.3+44.4+44.5+44.6+44.7)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инфекционных заболеваний больше или равно сумме вирусного гепатита, педикулеза и фтириаза, чесотки, ВИЧ-инфекции, туберкулеза органов дыхания, сифилиса и гонореи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≥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болезней эндокринной системы больше или равно количеству сахарного диабета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48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≥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(48.1+48.2+48.3)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психических расстройств больше или равно количеству наркоманий, токсикоманий и алкоголизма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43&gt;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выявленных заболеваний больше количества факторов, влияющих на состояние здоровья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≥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факторов, влияющих на состояние здоровья, больше или равно количеству носительства инфекционных заболеваний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Межтабличный контроль.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77485"/>
              </p:ext>
            </p:extLst>
          </p:nvPr>
        </p:nvGraphicFramePr>
        <p:xfrm>
          <a:off x="342900" y="657228"/>
          <a:ext cx="9051335" cy="5392276"/>
        </p:xfrm>
        <a:graphic>
          <a:graphicData uri="http://schemas.openxmlformats.org/drawingml/2006/table">
            <a:tbl>
              <a:tblPr/>
              <a:tblGrid>
                <a:gridCol w="9051335"/>
              </a:tblGrid>
              <a:tr h="266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т.1000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01  гр.3= т. 2000 стр. 20 гр.3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находившихся несовершеннолетних в учреждении всего  равно численности доставленных в лечебное учреждение всего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. 1000 стр. 01  гр.3= т. 3000 стр. 39 гр.3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находившихся несовершеннолетних в учреждении всего  на 1 января отчетного года равно численности помещенных в лечебное учреждение всего по возрастным группам и причинам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т.1000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стр.02 гр.3 = т.3000 стр.39 гр.4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до года находившихся на 1 января отчетного года в учреждении равно числу детей до года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. 1000 стр. 03+04+05 гр. 3 = т. 3000 стр. 39 гр. 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от 1 года до 3 лет находившихся на 1 января отчетного года в учреждении равно числу детей от 1 года до 3 лет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. 1000 стр. 06+07+08 гр. 3 = т. 3000 стр. 39 гр.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от 4 до 6 лет находившихся на 1 января отчетного года в учреждении равно числу детей от 4 до 6 лет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1000 стр. 09+10+11+12+13+14+15+16+17+18+19 гр. 3 = т. 3000 стр. 39 гр. 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от 7 до 17 лет находившихся на 1 января отчетного года в учреждении равно числу детей от 7 до 17 лет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т.2000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стр.20 гр.3 = т.3000 стр.39 гр.3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равно численности детей, помещенных в лечебное учреждение всего по возрастным группам и причинам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т.2000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стр.29 гр. 3 &lt; т.4000 стр.43 гр.4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госпитализированных детей должно быть меньше числа заболеваний, выявленных у госпитализированных детей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т.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2000 стр.21 гр.3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&lt; =форма №14  т.2600 стр.4   (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межформенный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контроль)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Число беспризорных и безнадзорных несовершеннолетних,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доставленных в ЛПУ сотрудниками ОВД т.2000 меньше или равно числу детей, доставленных в ЛПУ полицией  формы №14 т.2600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1100" y="257272"/>
            <a:ext cx="82486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спехов 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заполнении форм федерального статистического наблюдения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</a:p>
          <a:p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Назначение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6250" y="571502"/>
            <a:ext cx="892492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b="1" spc="20" dirty="0" smtClean="0">
              <a:solidFill>
                <a:schemeClr val="bg1"/>
              </a:solidFill>
              <a:latin typeface="Century Gothic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Осуществляет сбор данных о численности беспризорных и безнадзорных несовершеннолетних, помещенных в </a:t>
            </a:r>
            <a:r>
              <a:rPr lang="ru-RU" sz="2000" u="sng" dirty="0" smtClean="0"/>
              <a:t>стационар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Позволяет оценить количество беспризорных и безнадзорных несовершеннолетних , которым была оказана медицинская помощь, а также состав заболеваний данного контингента.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Заполняется на основании: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«Статистической карты беспризорного и безнадзорного несовершеннолетнего, доставленного в лечебно-профилактическое учреждение, имеющее стационар» - это </a:t>
            </a:r>
            <a:r>
              <a:rPr lang="ru-RU" sz="2000" u="sng" dirty="0" smtClean="0"/>
              <a:t>учетная форма № 312/у</a:t>
            </a:r>
            <a:r>
              <a:rPr lang="ru-RU" sz="2000" dirty="0" smtClean="0"/>
              <a:t>,  </a:t>
            </a:r>
            <a:r>
              <a:rPr lang="ru-RU" b="1" dirty="0" smtClean="0"/>
              <a:t>утверждена приказом МЗ РФ </a:t>
            </a:r>
            <a:r>
              <a:rPr lang="ru-RU" b="1" dirty="0" smtClean="0"/>
              <a:t>N </a:t>
            </a:r>
            <a:r>
              <a:rPr lang="ru-RU" b="1" dirty="0" smtClean="0"/>
              <a:t>441 от 16.09.2003 «Об утверждении учетной формы на беспризорного и безнадзорного несовершеннолетнего». 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«Журнала учета приема больных и отказов в госпитализации»  - это учетная форма № 001/у.</a:t>
            </a:r>
          </a:p>
          <a:p>
            <a:endParaRPr lang="ru-RU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Учетная форма N 312/у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051" y="704849"/>
            <a:ext cx="907732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СТАТИСТИЧЕСКАЯ КАРТА БЕСПРИЗОРНОГО И БЕЗНАДЗОРНОГО НЕСОВЕРШЕННОЛЕТНЕГО,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ДОСТАВЛЕННОГО В ЛЕЧЕБНО-ПРОФИЛАКТИЧЕСКОЕ УЧРЕЖДЕНИЕ, ИМЕЮЩЕЕ СТАЦИОНАР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 МЕДИЦИНСКОЙ КАРТЫ____________________________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Код пациента &lt;идентификация пациента&gt;: 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Ф.И.О.:__________________________________________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Пол:      муж. - 1; жен. – 2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 Дата рождения ________________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4.1. Статус ребенка: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изъят из семьи по решению суда - 1;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изъят из семьи без решения суда - 2;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помещен в стационар по другим причинам - 3.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5. Кем доставлен: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сотрудником ОВД - 1;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гражданами - 2;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самостоятельно обратился - 3.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6. Госпитализирован - 1; отказано в госпитализации – 2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7. Осмотрен: педиатром - 1; психиатром - 2; дерматологом - 3; психонаркологом - 4; гинекологом - 5.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8. Выписан из стационара по причине: передачи родителям или законным представителям - 1; в учреждение социальной защиты населения - 2; в учреждение образования - 3; в учреждение здравоохранения (Дом ребенка) - 4; в учреждение временного содержания несовершеннолетних МВД России - 5; самостоятельно покинул учреждение - 6; умер - 7; прочее  - 8 (</a:t>
            </a:r>
            <a:r>
              <a:rPr lang="ru-RU" sz="1400" b="1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переведен в другой стационар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(пункты с 1 по 5 заполняются на основании документа или со слов лиц, забирающих ребенка из стационара).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9. Диагноз по МКБ-10 основной _________, сопутствующие заболевания 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7167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Раздел 1 (т.1000)</a:t>
            </a:r>
          </a:p>
          <a:p>
            <a:endParaRPr lang="ru-RU" sz="1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9099" y="628650"/>
            <a:ext cx="9248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«Возрастно-половой состав беспризорных и безнадзорных несовершеннолетних, находившихся в лечебно-профилактическом учреждении  по состоянию на 1 января» 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2952" y="1276352"/>
          <a:ext cx="7353298" cy="4886892"/>
        </p:xfrm>
        <a:graphic>
          <a:graphicData uri="http://schemas.openxmlformats.org/drawingml/2006/table">
            <a:tbl>
              <a:tblPr/>
              <a:tblGrid>
                <a:gridCol w="4012487"/>
                <a:gridCol w="588984"/>
                <a:gridCol w="1122014"/>
                <a:gridCol w="789238"/>
                <a:gridCol w="840575"/>
              </a:tblGrid>
              <a:tr h="174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строк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девочки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мальчики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беспризорных и безнадзорных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несовершеннолетних,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находившихся в лечебно-профилактическом учреждении -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(сумма строк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02-19)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возрасте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число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исполнившихся лет на отчетную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дату)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8115299" y="2238374"/>
            <a:ext cx="1609725" cy="1631823"/>
          </a:xfrm>
          <a:prstGeom prst="wedgeRoundRectCallout">
            <a:avLst>
              <a:gd name="adj1" fmla="val -114917"/>
              <a:gd name="adj2" fmla="val -513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! </a:t>
            </a:r>
            <a:r>
              <a:rPr lang="ru-RU" dirty="0" smtClean="0">
                <a:solidFill>
                  <a:srgbClr val="FF0000"/>
                </a:solidFill>
              </a:rPr>
              <a:t>Сверить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гр.4 строка 1 т.1000 </a:t>
            </a:r>
            <a:r>
              <a:rPr lang="en-US" dirty="0" smtClean="0">
                <a:solidFill>
                  <a:schemeClr val="tx1"/>
                </a:solidFill>
              </a:rPr>
              <a:t>&gt;=</a:t>
            </a:r>
            <a:r>
              <a:rPr lang="ru-RU" dirty="0" smtClean="0">
                <a:solidFill>
                  <a:schemeClr val="tx1"/>
                </a:solidFill>
              </a:rPr>
              <a:t>стр.28 гр.3 т.2000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Раздел 2 (т.2000)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3375" y="685800"/>
            <a:ext cx="9258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«Сведения о беспризорных и безнадзорных несовершеннолетних, доставленных в лечебно-профилактическое учреждение за отчетный год»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3875" y="1247777"/>
          <a:ext cx="8801100" cy="4566805"/>
        </p:xfrm>
        <a:graphic>
          <a:graphicData uri="http://schemas.openxmlformats.org/drawingml/2006/table">
            <a:tbl>
              <a:tblPr/>
              <a:tblGrid>
                <a:gridCol w="6244152"/>
                <a:gridCol w="880188"/>
                <a:gridCol w="1676760"/>
              </a:tblGrid>
              <a:tr h="238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 20__ год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беспризорных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безнадзорных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несовершеннолетних, 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доставленных 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 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лечебное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учреждение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                                                                                                               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(сумма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строк 21-23)           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=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строка 29 + строка 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</a:t>
                      </a: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числе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: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сотрудниками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органов внутренних дел 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  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(сверить</a:t>
                      </a:r>
                      <a:r>
                        <a:rPr lang="ru-RU" sz="105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с формой ФСН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№14 т.2600</a:t>
                      </a:r>
                      <a:r>
                        <a:rPr lang="ru-RU" sz="105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стр.4)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         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гражданами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самостоятельно обратились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общего числа доставленных (обратившихся) 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(из стр. 20):</a:t>
                      </a:r>
                    </a:p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осмотрено врачами: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педиатром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психиатром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дерматологом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психонаркологом       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гинекологом                                                                        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(сверить</a:t>
                      </a:r>
                      <a:r>
                        <a:rPr lang="ru-RU" sz="105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с т.1000 стр. 1 гр.4)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госпитализировано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(сверить  по сумме = «выбыло» + «не выписано»)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= т.3000 стр.39  гр.3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отказано в госпитализации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числа госпитализированных 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строк 31-38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 выбыло: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передано  родителям  или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законным представителям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в учреждения  социальной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защиты населения       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в учреждения  системы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образования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в учреждения  системы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здравоохранения  (дома ребенка)           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в учреждения  временного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содержания   несовершеннолетних   МВД России</a:t>
                      </a:r>
                    </a:p>
                  </a:txBody>
                  <a:tcPr marL="4596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самовольно 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покинули учреждение</a:t>
                      </a:r>
                    </a:p>
                  </a:txBody>
                  <a:tcPr marL="4596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5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умерло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96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прочее :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перевод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другой стационар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00665"/>
              </p:ext>
            </p:extLst>
          </p:nvPr>
        </p:nvGraphicFramePr>
        <p:xfrm>
          <a:off x="533400" y="5810250"/>
          <a:ext cx="8848725" cy="333376"/>
        </p:xfrm>
        <a:graphic>
          <a:graphicData uri="http://schemas.openxmlformats.org/drawingml/2006/table">
            <a:tbl>
              <a:tblPr/>
              <a:tblGrid>
                <a:gridCol w="8848725"/>
              </a:tblGrid>
              <a:tr h="33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ourier New"/>
                        </a:rPr>
                        <a:t>не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выписано на 01.01.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2021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года ___ человек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 (не закончено обследование или лечение).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ourier Ne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3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Раздел 3 (т.3000)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647702"/>
            <a:ext cx="9429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«Распределение численности беспризорных и безнадзорных несовершеннолетних по возрастным группам и причинам помещения в лечебное учреждение за отчетный год»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647825"/>
          <a:ext cx="9001126" cy="3714750"/>
        </p:xfrm>
        <a:graphic>
          <a:graphicData uri="http://schemas.openxmlformats.org/drawingml/2006/table">
            <a:tbl>
              <a:tblPr/>
              <a:tblGrid>
                <a:gridCol w="3324611"/>
                <a:gridCol w="626687"/>
                <a:gridCol w="971819"/>
                <a:gridCol w="1020483"/>
                <a:gridCol w="1047750"/>
                <a:gridCol w="971550"/>
                <a:gridCol w="1038226"/>
              </a:tblGrid>
              <a:tr h="592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в возрасте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число исполнившихся лет на конец отчетного года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 года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1-3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4-6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7-17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4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3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беспризорных и безнадзорных несовершеннолетних -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1 гр.3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2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3+4+5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6+7+8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9+…+19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(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строк 40-42)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      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изъятых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семей по решению суда       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изъятых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семей без решения суда       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п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омещенных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другим причинам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актам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30990"/>
              </p:ext>
            </p:extLst>
          </p:nvPr>
        </p:nvGraphicFramePr>
        <p:xfrm>
          <a:off x="257175" y="5476874"/>
          <a:ext cx="9020175" cy="561975"/>
        </p:xfrm>
        <a:graphic>
          <a:graphicData uri="http://schemas.openxmlformats.org/drawingml/2006/table">
            <a:tbl>
              <a:tblPr/>
              <a:tblGrid>
                <a:gridCol w="9020175"/>
              </a:tblGrid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Строка 42 «помещенных по другим причинам» нуждается в расшифровке для МЗРФ,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например: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доставлено бригадой СМП, нарядом ОВД по акту  наряда полиции «О беспризорном, безнадзорном….»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>
            <a:off x="4600575" y="3733800"/>
            <a:ext cx="5114925" cy="733425"/>
          </a:xfrm>
          <a:prstGeom prst="wedgeRoundRectCallout">
            <a:avLst>
              <a:gd name="adj1" fmla="val -62484"/>
              <a:gd name="adj2" fmla="val -9883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Значения по строке 39 графам 4, 5, 6, 7 сверяются с т.1000 по каждой возрастной группе (выделено цветом)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Раздел 4 (т.4000)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5" y="600075"/>
            <a:ext cx="94011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«Сведения о заболеваемости беспризорных и безнадзорных несовершеннолетних, помещенных в лечебное учреждение за отчетный год»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9701" y="962013"/>
          <a:ext cx="7772399" cy="5654609"/>
        </p:xfrm>
        <a:graphic>
          <a:graphicData uri="http://schemas.openxmlformats.org/drawingml/2006/table">
            <a:tbl>
              <a:tblPr/>
              <a:tblGrid>
                <a:gridCol w="4562474"/>
                <a:gridCol w="533400"/>
                <a:gridCol w="1967461"/>
                <a:gridCol w="709064"/>
              </a:tblGrid>
              <a:tr h="222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заболевания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по МКБ-10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Зарегистрировано заболеваний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строк  44-53, 55-72)          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A00-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Т98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0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в 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  числе   некоторые инфекционные и паразитарные болезни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A00-B99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3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из них: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вирусный гепатит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B15-B19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педикулез и фтириаз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B85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чесотка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B86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ВИЧ-инфекция    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B20-B24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туберкулез органов дыхания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A15, A16, A19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сифилис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A50-A53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гонорея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A54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новообразования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C00-D48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крови, кроветворных органов и отдельные нарушения, вовлекающие иммунные механизмы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D50-D89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эндокринной системы, расстройство питания и нарушение обмена веществ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E00-E90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3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из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них: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сахарный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диабет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E10-E14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психические расстройства и расстройства поведения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F00-F99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наркомании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F11.2-9-F16.(2-9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F18.(2-9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 F19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.(2-9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   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токсикомании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48.2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F13.2-9.,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F15(2-9).-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F19,  (2-9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).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хронический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алкоголизм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48.3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F10. 2. 3. 8. 9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нервной системы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G00-G99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глаза и его придаточного аппарата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H00-H59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уха и его сосцевидного отростка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H60-H95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системы кровообращения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J00-J99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органов дыхания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J00-J99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органов пищеварения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K00-K93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кожи  и  подкожной клетчатки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L00-L99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костной системы  и соединительной ткани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M00-M99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мочеполовой системы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N00-N99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беременность, роды и послеродовой период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O00-O99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отдельные состояния, возникающие в перинатальном периоде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P00-P96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врожденные аномалии, пороки развития, дефекты и хромосомные нарушения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Q00-Q99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симптомы, признаки и отклонения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нормы…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R00-R99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травмы, отравления и некоторые другие последствия воздействия внешних причин  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S00-T99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Кроме того, факторы, влияющие на    состояние здоровья  и обращения в учреждения здравоохранения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Z00-Z99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 носители инфекционных заболеваний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Z22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8201025" y="1724025"/>
            <a:ext cx="1352550" cy="1285875"/>
          </a:xfrm>
          <a:prstGeom prst="wedgeRoundRectCallout">
            <a:avLst>
              <a:gd name="adj1" fmla="val -183175"/>
              <a:gd name="adj2" fmla="val -509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81975" y="1828800"/>
            <a:ext cx="1438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Внимание: </a:t>
            </a:r>
            <a:r>
              <a:rPr lang="ru-RU" sz="1600" b="1" dirty="0" smtClean="0">
                <a:solidFill>
                  <a:srgbClr val="FF0000"/>
                </a:solidFill>
              </a:rPr>
              <a:t>изменение нумерации строк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Указания к заполнению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4875" y="876300"/>
            <a:ext cx="83915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Раздел 1</a:t>
            </a:r>
          </a:p>
          <a:p>
            <a:pPr>
              <a:buNone/>
            </a:pPr>
            <a:r>
              <a:rPr lang="ru-RU" sz="1600" dirty="0" smtClean="0"/>
              <a:t>«Возрастно-половой состав беспризорных и безнадзорных несовершеннолетних, находившихся в стационаре»:    </a:t>
            </a:r>
            <a:r>
              <a:rPr lang="ru-RU" sz="1600" b="1" u="sng" dirty="0" smtClean="0"/>
              <a:t>следует показать численность госпитализированных детей за отчетный год</a:t>
            </a:r>
            <a:r>
              <a:rPr lang="ru-RU" sz="1600" u="sng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Раздел 2</a:t>
            </a:r>
          </a:p>
          <a:p>
            <a:pPr>
              <a:buNone/>
            </a:pPr>
            <a:r>
              <a:rPr lang="ru-RU" sz="1600" dirty="0" smtClean="0"/>
              <a:t>«Сведения о беспризорных и безнадзорных несовершеннолетних, доставленных в стационар»: </a:t>
            </a:r>
          </a:p>
          <a:p>
            <a:pPr>
              <a:buNone/>
            </a:pPr>
            <a:r>
              <a:rPr lang="ru-RU" sz="1600" b="1" u="sng" dirty="0" smtClean="0"/>
              <a:t>все доставленные в стационар дети должны быть осмотрены педиатром в обязательном порядке </a:t>
            </a:r>
            <a:r>
              <a:rPr lang="ru-RU" sz="1600" u="sng" dirty="0" smtClean="0"/>
              <a:t>и другими специалистами по показаниям.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Раздел 3</a:t>
            </a:r>
          </a:p>
          <a:p>
            <a:pPr>
              <a:buNone/>
            </a:pPr>
            <a:r>
              <a:rPr lang="ru-RU" sz="1600" dirty="0" smtClean="0"/>
              <a:t>«Распределение численности беспризорных и безнадзорных несовершеннолетних по возрастным группам и причинам помещения в стационар»: </a:t>
            </a:r>
          </a:p>
          <a:p>
            <a:pPr>
              <a:buNone/>
            </a:pPr>
            <a:r>
              <a:rPr lang="ru-RU" sz="1600" u="sng" dirty="0" smtClean="0"/>
              <a:t>число детей, показанных в </a:t>
            </a:r>
            <a:r>
              <a:rPr lang="ru-RU" sz="1600" b="1" u="sng" dirty="0" smtClean="0"/>
              <a:t>строке 39 графе 3 должно быть равно числу детей, показанных в строке 29 раздела 2.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Раздел 4 </a:t>
            </a:r>
          </a:p>
          <a:p>
            <a:pPr>
              <a:buNone/>
            </a:pPr>
            <a:r>
              <a:rPr lang="ru-RU" sz="1600" dirty="0" smtClean="0"/>
              <a:t>«Сведения о заболеваемости беспризорных и безнадзорных несовершеннолетних, помещенных в лечебное учреждение»: </a:t>
            </a:r>
          </a:p>
          <a:p>
            <a:pPr>
              <a:buNone/>
            </a:pPr>
            <a:r>
              <a:rPr lang="ru-RU" sz="1600" b="1" u="sng" dirty="0" smtClean="0"/>
              <a:t>показывается информация о числе заболеваний, выявленных у госпитализированных детей</a:t>
            </a:r>
            <a:r>
              <a:rPr lang="ru-RU" sz="1600" b="1" dirty="0" smtClean="0"/>
              <a:t> </a:t>
            </a:r>
            <a:r>
              <a:rPr lang="ru-RU" sz="1600" dirty="0" smtClean="0"/>
              <a:t>и не может быть меньше, чем всего госпитализированных детей.</a:t>
            </a:r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Краткая инструкция по заполнению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9550" y="628650"/>
            <a:ext cx="95726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Таблица 1000</a:t>
            </a:r>
          </a:p>
          <a:p>
            <a:pPr lvl="0">
              <a:buNone/>
            </a:pPr>
            <a:r>
              <a:rPr lang="ru-RU" sz="1400" dirty="0" smtClean="0"/>
              <a:t>Распределить детей, доставленных в стационар, по полу и возрасту;</a:t>
            </a:r>
          </a:p>
          <a:p>
            <a:pPr lvl="0">
              <a:buNone/>
            </a:pPr>
            <a:r>
              <a:rPr lang="ru-RU" sz="1400" dirty="0" smtClean="0"/>
              <a:t>провести контроль суммы </a:t>
            </a:r>
            <a:r>
              <a:rPr lang="ru-RU" sz="1400" u="sng" dirty="0" smtClean="0"/>
              <a:t>по графе  3 «всего»= </a:t>
            </a:r>
            <a:r>
              <a:rPr lang="ru-RU" sz="1400" dirty="0" smtClean="0"/>
              <a:t>графа 4 «мальчики»+ графа 5 «девочки»; </a:t>
            </a:r>
          </a:p>
          <a:p>
            <a:pPr lvl="0">
              <a:buNone/>
            </a:pPr>
            <a:r>
              <a:rPr lang="ru-RU" sz="1400" dirty="0" smtClean="0"/>
              <a:t>провести контроль суммы  </a:t>
            </a:r>
            <a:r>
              <a:rPr lang="ru-RU" sz="1400" u="sng" dirty="0" smtClean="0"/>
              <a:t>по строке 1 по графам 3; 4; 5 </a:t>
            </a:r>
            <a:r>
              <a:rPr lang="ru-RU" sz="1400" dirty="0" smtClean="0"/>
              <a:t>=  сумме строк с 2 по 19 по графам 3; 4; 5.</a:t>
            </a:r>
          </a:p>
          <a:p>
            <a:pPr lvl="0">
              <a:buNone/>
            </a:pPr>
            <a:endParaRPr lang="ru-RU" sz="1400" b="1" dirty="0" smtClean="0"/>
          </a:p>
          <a:p>
            <a:pPr lvl="0">
              <a:buNone/>
            </a:pPr>
            <a:r>
              <a:rPr lang="ru-RU" sz="1400" b="1" dirty="0" smtClean="0"/>
              <a:t>Таблица 2000</a:t>
            </a:r>
          </a:p>
          <a:p>
            <a:pPr lvl="0"/>
            <a:r>
              <a:rPr lang="ru-RU" sz="1400" dirty="0" smtClean="0"/>
              <a:t>Все доставленные в стационар дети должны быть осмотрены педиатром в обязательном порядке и другими специалистами по показаниям, если осмотр одного ребенка проводили несколько специалистов, то сведения показываются по нескольким строкам. </a:t>
            </a:r>
          </a:p>
          <a:p>
            <a:pPr lvl="0"/>
            <a:r>
              <a:rPr lang="ru-RU" sz="1400" dirty="0" smtClean="0"/>
              <a:t>Сумма строк с 24 по 28 должна быть больше строки 20, значение по каждой из строк с 24 по 28 не должно превышать значения по строке 20;</a:t>
            </a:r>
          </a:p>
          <a:p>
            <a:pPr lvl="0"/>
            <a:r>
              <a:rPr lang="ru-RU" sz="1400" dirty="0" smtClean="0"/>
              <a:t>Значение по строке 28 «осмотрено гинекологом» </a:t>
            </a:r>
            <a:r>
              <a:rPr lang="ru-RU" sz="1400" u="sng" dirty="0" smtClean="0"/>
              <a:t>не больше </a:t>
            </a:r>
            <a:r>
              <a:rPr lang="ru-RU" sz="1400" dirty="0" smtClean="0"/>
              <a:t>«всего девочек» по строке 1 графе 4 т.1000;</a:t>
            </a:r>
          </a:p>
          <a:p>
            <a:pPr lvl="0"/>
            <a:r>
              <a:rPr lang="ru-RU" sz="1400" dirty="0" smtClean="0"/>
              <a:t>Сумма строк 29 «госпитализировано» и 30 «отказано в госпитализации» должна быть равна строке 20 «доставлено»; </a:t>
            </a:r>
          </a:p>
          <a:p>
            <a:pPr lvl="0"/>
            <a:r>
              <a:rPr lang="ru-RU" sz="1400" u="sng" dirty="0" smtClean="0"/>
              <a:t>в случае заполнения строки 30 пояснить причину отказа в госпитализации;</a:t>
            </a:r>
          </a:p>
          <a:p>
            <a:pPr lvl="0"/>
            <a:r>
              <a:rPr lang="ru-RU" sz="1400" dirty="0" smtClean="0"/>
              <a:t>Сумма строк с 31 по 38  должна быть равна строке 29, если в стационаре не осталось на конец года пациентов;</a:t>
            </a:r>
          </a:p>
          <a:p>
            <a:pPr lvl="0"/>
            <a:r>
              <a:rPr lang="ru-RU" sz="1400" u="sng" dirty="0" smtClean="0"/>
              <a:t>Разница между суммой строк с 31 по 38 и строкой 29 может быть только за счет детей, которые продолжают лечение в стационаре на 1 января следующего за отчетным годом по добавленной строке.</a:t>
            </a:r>
          </a:p>
          <a:p>
            <a:pPr lvl="0"/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Таблица 3000</a:t>
            </a:r>
          </a:p>
          <a:p>
            <a:r>
              <a:rPr lang="ru-RU" sz="1400" dirty="0" smtClean="0"/>
              <a:t>Число детей, показанных в строке 39 графе 3, должно быть равно числу детей, показанных в строке 29 раздела 2 (госпитализированных) и строке 20  при условии отсутствия отказов в госпитализации по строке 30.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Таблица 4000 </a:t>
            </a:r>
          </a:p>
          <a:p>
            <a:r>
              <a:rPr lang="ru-RU" sz="1400" dirty="0" smtClean="0"/>
              <a:t>показывается информация о числе заболеваний, выявленных у госпитализированных детей. Число заболеваний, показанных в строке 43 должно превышать число госпитализированных детей по строке 29 или быть равно, если у ребенка выявлено только одно заболевание. </a:t>
            </a:r>
            <a:r>
              <a:rPr lang="ru-RU" sz="1400" u="sng" dirty="0" smtClean="0"/>
              <a:t>В случае исключения из правила, предоставить пояснение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6533</TotalTime>
  <Words>2667</Words>
  <Application>Microsoft Office PowerPoint</Application>
  <PresentationFormat>Лист A4 (210x297 мм)</PresentationFormat>
  <Paragraphs>408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Ольга О. Ребедь</cp:lastModifiedBy>
  <cp:revision>449</cp:revision>
  <dcterms:created xsi:type="dcterms:W3CDTF">2016-12-20T09:23:07Z</dcterms:created>
  <dcterms:modified xsi:type="dcterms:W3CDTF">2020-11-05T09:45:04Z</dcterms:modified>
</cp:coreProperties>
</file>