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4" r:id="rId16"/>
    <p:sldId id="295" r:id="rId17"/>
    <p:sldId id="293" r:id="rId18"/>
  </p:sldIdLst>
  <p:sldSz cx="10691813" cy="7559675"/>
  <p:notesSz cx="6724650" cy="97742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EADA"/>
    <a:srgbClr val="B9CDE5"/>
    <a:srgbClr val="A5CEF2"/>
    <a:srgbClr val="E6ECF6"/>
    <a:srgbClr val="E2EDF7"/>
    <a:srgbClr val="9FC5E6"/>
    <a:srgbClr val="215968"/>
    <a:srgbClr val="2159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5" autoAdjust="0"/>
    <p:restoredTop sz="96743"/>
  </p:normalViewPr>
  <p:slideViewPr>
    <p:cSldViewPr snapToGrid="0">
      <p:cViewPr>
        <p:scale>
          <a:sx n="90" d="100"/>
          <a:sy n="90" d="100"/>
        </p:scale>
        <p:origin x="-1908" y="-396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4616" y="17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429D0-E43C-0741-9C5E-700103A51602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7E82B-6D16-C443-95AB-6C7D5FD87F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846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7AC0-7005-489B-8342-D8A490D7F50F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33425"/>
            <a:ext cx="51816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40D6-2798-481E-87C0-D708BA5E2EA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01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691813" cy="8776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65163" y="-278"/>
            <a:ext cx="10026650" cy="864982"/>
          </a:xfrm>
        </p:spPr>
        <p:txBody>
          <a:bodyPr lIns="0">
            <a:normAutofit/>
          </a:bodyPr>
          <a:lstStyle>
            <a:lvl1pPr algn="l">
              <a:defRPr sz="1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  <p15:guide id="3" orient="horz" pos="748" userDrawn="1">
          <p15:clr>
            <a:srgbClr val="FBAE40"/>
          </p15:clr>
        </p15:guide>
        <p15:guide id="4" orient="horz" pos="426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15" userDrawn="1">
          <p15:clr>
            <a:srgbClr val="FBAE40"/>
          </p15:clr>
        </p15:guide>
        <p15:guide id="2" pos="6497" userDrawn="1">
          <p15:clr>
            <a:srgbClr val="FBAE40"/>
          </p15:clr>
        </p15:guide>
        <p15:guide id="3" orient="horz" pos="2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827C-0E1D-46DC-AB16-CC3A7C678E4A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532D-CA86-425E-9308-D38290F07B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073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827C-0E1D-46DC-AB16-CC3A7C678E4A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532D-CA86-425E-9308-D38290F07B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398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88EB-F821-4837-AAEA-1D516E21CAC3}" type="datetimeFigureOut">
              <a:rPr lang="ru-RU" smtClean="0"/>
              <a:pPr/>
              <a:t>14.12.2018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EB30-8DC4-48EB-BB04-F79712C35D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etruninaov2@zdrav.mos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7">
            <a:extLst>
              <a:ext uri="{FF2B5EF4-FFF2-40B4-BE49-F238E27FC236}">
                <a16:creationId xmlns="" xmlns:a16="http://schemas.microsoft.com/office/drawing/2014/main" id="{09DBDD45-F86B-49F4-8CCD-1FD7CB7392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8" y="0"/>
            <a:ext cx="10690495" cy="7559675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03113" y="5974079"/>
            <a:ext cx="7484269" cy="877085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Candara" panose="020E0502030303020204" pitchFamily="34" charset="0"/>
              </a:rPr>
              <a:t>Петрунина О.В.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201</a:t>
            </a:r>
            <a:r>
              <a:rPr lang="ru-RU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8</a:t>
            </a:r>
            <a:r>
              <a:rPr lang="ru-RU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ndara" panose="020E0502030303020204" pitchFamily="34" charset="0"/>
              </a:rPr>
              <a:t>год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F676D065-D782-4855-B85C-B9BB3760F1ED}"/>
              </a:ext>
            </a:extLst>
          </p:cNvPr>
          <p:cNvSpPr txBox="1">
            <a:spLocks/>
          </p:cNvSpPr>
          <p:nvPr/>
        </p:nvSpPr>
        <p:spPr>
          <a:xfrm>
            <a:off x="506547" y="1809594"/>
            <a:ext cx="9677400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07943">
              <a:defRPr/>
            </a:pPr>
            <a:r>
              <a:rPr lang="ru-RU" sz="3200" dirty="0">
                <a:latin typeface="Century Gothic" panose="020B0502020202020204" pitchFamily="34" charset="0"/>
              </a:rPr>
              <a:t>ФОРМА 30 </a:t>
            </a:r>
          </a:p>
          <a:p>
            <a:pPr defTabSz="1007943">
              <a:defRPr/>
            </a:pPr>
            <a:r>
              <a:rPr lang="ru-RU" sz="3200" dirty="0">
                <a:latin typeface="Century Gothic" panose="020B0502020202020204" pitchFamily="34" charset="0"/>
              </a:rPr>
              <a:t>Профилактические осмотры и диспансеризация, проведённые медицинской организацией</a:t>
            </a:r>
          </a:p>
          <a:p>
            <a:pPr defTabSz="1007943">
              <a:defRPr/>
            </a:pPr>
            <a:endParaRPr lang="ru-RU" sz="3200" dirty="0">
              <a:latin typeface="Century Gothic" panose="020B0502020202020204" pitchFamily="34" charset="0"/>
            </a:endParaRPr>
          </a:p>
          <a:p>
            <a:pPr defTabSz="1007943">
              <a:defRPr/>
            </a:pPr>
            <a:r>
              <a:rPr lang="ru-RU" sz="3200" dirty="0">
                <a:latin typeface="Century Gothic" panose="020B0502020202020204" pitchFamily="34" charset="0"/>
              </a:rPr>
              <a:t>Работа вспомогательных отделений и кабинетов</a:t>
            </a:r>
          </a:p>
        </p:txBody>
      </p:sp>
      <p:pic>
        <p:nvPicPr>
          <p:cNvPr id="8" name="Изображение 5">
            <a:extLst>
              <a:ext uri="{FF2B5EF4-FFF2-40B4-BE49-F238E27FC236}">
                <a16:creationId xmlns="" xmlns:a16="http://schemas.microsoft.com/office/drawing/2014/main" id="{877F3376-A9C0-4516-AA8A-55C2948BC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53992"/>
            <a:ext cx="1824826" cy="6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020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6177915" y="1984386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14" name="Line 3">
            <a:extLst>
              <a:ext uri="{FF2B5EF4-FFF2-40B4-BE49-F238E27FC236}">
                <a16:creationId xmlns="" xmlns:a16="http://schemas.microsoft.com/office/drawing/2014/main" id="{9DF1FA32-3702-4BB0-99DB-11B21471F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7946" y="1749924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15" name="Rectangle 605">
            <a:extLst>
              <a:ext uri="{FF2B5EF4-FFF2-40B4-BE49-F238E27FC236}">
                <a16:creationId xmlns="" xmlns:a16="http://schemas.microsoft.com/office/drawing/2014/main" id="{EFDF4B82-7367-4127-A1A4-F79F131B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" y="1187450"/>
            <a:ext cx="9361487" cy="4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923948" indent="-923948" eaLnBrk="0" hangingPunct="0"/>
            <a:r>
              <a:rPr lang="ru-RU" altLang="ru-RU" sz="1600" dirty="0">
                <a:latin typeface="Century Gothic" charset="0"/>
                <a:ea typeface="Century Gothic" charset="0"/>
                <a:cs typeface="Century Gothic" charset="0"/>
              </a:rPr>
              <a:t>Таблица 4701 </a:t>
            </a:r>
          </a:p>
        </p:txBody>
      </p:sp>
      <p:sp>
        <p:nvSpPr>
          <p:cNvPr id="16" name="Rectangle 453">
            <a:extLst>
              <a:ext uri="{FF2B5EF4-FFF2-40B4-BE49-F238E27FC236}">
                <a16:creationId xmlns="" xmlns:a16="http://schemas.microsoft.com/office/drawing/2014/main" id="{13E1F79C-96D1-42EC-B0B0-1FCD9751E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5276276"/>
            <a:ext cx="9278505" cy="1600438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Таблица заполняется на основании сведений из ф. 042/у.</a:t>
            </a:r>
          </a:p>
          <a:p>
            <a:pPr algn="just"/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 В первую строку включаются сведения о пациентах, в картах которых число отпущенных процедур соответствует назначенным, и имеется отметка врача о результатах лечения (это число лиц, закончивших лечение).</a:t>
            </a:r>
          </a:p>
          <a:p>
            <a:pPr algn="just"/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 Число отпущенных процедур считается как по лицам закончившим лечение, так и по лицам, не закончившим лечение.</a:t>
            </a:r>
          </a:p>
          <a:p>
            <a:pPr>
              <a:spcAft>
                <a:spcPts val="1200"/>
              </a:spcAft>
            </a:pPr>
            <a:r>
              <a:rPr lang="ru-RU" altLang="ru-RU" sz="1400" dirty="0" smtClean="0">
                <a:latin typeface="Century Gothic" charset="0"/>
                <a:ea typeface="Century Gothic" charset="0"/>
                <a:cs typeface="Century Gothic" charset="0"/>
              </a:rPr>
              <a:t>В </a:t>
            </a:r>
            <a:r>
              <a:rPr lang="ru-RU" altLang="ru-RU" sz="1400" dirty="0">
                <a:latin typeface="Century Gothic" charset="0"/>
                <a:ea typeface="Century Gothic" charset="0"/>
                <a:cs typeface="Century Gothic" charset="0"/>
              </a:rPr>
              <a:t>таблицу включаются сведения и о пациентах, получивших лечебный </a:t>
            </a:r>
            <a:r>
              <a:rPr lang="ru-RU" altLang="ru-RU" sz="1400" dirty="0" smtClean="0">
                <a:latin typeface="Century Gothic" charset="0"/>
                <a:ea typeface="Century Gothic" charset="0"/>
                <a:cs typeface="Century Gothic" charset="0"/>
              </a:rPr>
              <a:t>массаж</a:t>
            </a:r>
            <a:endParaRPr lang="ru-RU" altLang="ru-RU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7" name="Group 54">
            <a:extLst>
              <a:ext uri="{FF2B5EF4-FFF2-40B4-BE49-F238E27FC236}">
                <a16:creationId xmlns="" xmlns:a16="http://schemas.microsoft.com/office/drawing/2014/main" id="{147DCFF3-C9CD-4266-9DFF-038BAFA6E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3061907"/>
              </p:ext>
            </p:extLst>
          </p:nvPr>
        </p:nvGraphicFramePr>
        <p:xfrm>
          <a:off x="665163" y="1610140"/>
          <a:ext cx="9361487" cy="2819356"/>
        </p:xfrm>
        <a:graphic>
          <a:graphicData uri="http://schemas.openxmlformats.org/drawingml/2006/table">
            <a:tbl>
              <a:tblPr/>
              <a:tblGrid>
                <a:gridCol w="4333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1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48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98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17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3094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cs typeface="Times New Roman"/>
                        </a:rPr>
                        <a:t>Наименование показателей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cs typeface="Times New Roman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cs typeface="Times New Roman"/>
                        </a:rPr>
                        <a:t>строки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cs typeface="Times New Roman"/>
                        </a:rPr>
                        <a:t>Всего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cs typeface="Times New Roman"/>
                        </a:rPr>
                        <a:t>из них: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5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charset="0"/>
                        <a:cs typeface="Times New Roman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ndara" panose="020E0502030303020204" pitchFamily="34" charset="0"/>
                        </a:rPr>
                        <a:t>в подразделениях,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Candara" panose="020E0502030303020204" pitchFamily="34" charset="0"/>
                        </a:rPr>
                        <a:t> оказывающих медицинскую помощь в амбулаторных условиях</a:t>
                      </a:r>
                      <a:endParaRPr lang="ru-RU" sz="900" b="1" i="0" u="none" strike="noStrike" dirty="0">
                        <a:latin typeface="Candara" panose="020E0502030303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andara" panose="020E0502030303020204" pitchFamily="34" charset="0"/>
                        </a:rPr>
                        <a:t>в условиях дневного стационара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0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cs typeface="Times New Roman"/>
                        </a:rPr>
                        <a:t>5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85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Число лиц, закончивших лечение - всего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182563" indent="0" algn="l" fontAlgn="t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из общего числа лиц, закончивших лечение - детей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2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3133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Число отпущеных процедур - всего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3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marL="182563" indent="0" algn="l" fontAlgn="t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из них детям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4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453">
            <a:extLst>
              <a:ext uri="{FF2B5EF4-FFF2-40B4-BE49-F238E27FC236}">
                <a16:creationId xmlns="" xmlns:a16="http://schemas.microsoft.com/office/drawing/2014/main" id="{ED806088-5624-4F35-9B87-3AD76AC74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19" y="4732214"/>
            <a:ext cx="9314130" cy="523220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ru-RU"/>
            </a:defPPr>
            <a:lvl1pPr>
              <a:spcAft>
                <a:spcPts val="1200"/>
              </a:spcAft>
              <a:defRPr sz="14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altLang="ru-RU" b="1" dirty="0"/>
              <a:t>Графа 3 </a:t>
            </a:r>
            <a:r>
              <a:rPr lang="ru-RU" altLang="ru-RU" dirty="0"/>
              <a:t>может быть больше суммы граф 4+5 за счет сведений о пациентах, закончивших физиотерапевтическое лечение в стационарных условиях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3" y="0"/>
            <a:ext cx="10026650" cy="864982"/>
          </a:xfrm>
        </p:spPr>
        <p:txBody>
          <a:bodyPr/>
          <a:lstStyle/>
          <a:p>
            <a:r>
              <a:rPr lang="ru-RU" altLang="ru-RU" dirty="0" smtClean="0"/>
              <a:t>3. ДЕЯТЕЛЬНОСТЬ КАБИНЕТА ЛФК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303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FD6D3B3D-BD1A-4513-BFA1-5CDD6E491A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78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923948" indent="-923948" eaLnBrk="0" hangingPunct="0"/>
            <a:r>
              <a:rPr lang="ru-RU" altLang="ru-RU" dirty="0"/>
              <a:t>7. Логопедическая помощь</a:t>
            </a:r>
          </a:p>
        </p:txBody>
      </p:sp>
      <p:sp>
        <p:nvSpPr>
          <p:cNvPr id="12" name="Line 3">
            <a:extLst>
              <a:ext uri="{FF2B5EF4-FFF2-40B4-BE49-F238E27FC236}">
                <a16:creationId xmlns="" xmlns:a16="http://schemas.microsoft.com/office/drawing/2014/main" id="{1EC6B3B9-9BD3-42DB-81A0-81D80855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7946" y="1749924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14" name="Rectangle 453">
            <a:extLst>
              <a:ext uri="{FF2B5EF4-FFF2-40B4-BE49-F238E27FC236}">
                <a16:creationId xmlns="" xmlns:a16="http://schemas.microsoft.com/office/drawing/2014/main" id="{5140D4EF-0204-4B24-847E-C9FC3FEB4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" y="5235785"/>
            <a:ext cx="9361488" cy="1477328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400" dirty="0">
                <a:latin typeface="Century Gothic" charset="0"/>
                <a:ea typeface="Century Gothic" charset="0"/>
                <a:cs typeface="Century Gothic" charset="0"/>
              </a:rPr>
              <a:t>Таблица заполняется на основании сведений, указанных в медицинской карте пациента, получающего медицинскую помощь в амбулаторных условиях (ф. 025/у) и истории развития ребенка (ф. 112/у)</a:t>
            </a:r>
          </a:p>
          <a:p>
            <a:pPr>
              <a:spcAft>
                <a:spcPts val="1200"/>
              </a:spcAft>
            </a:pPr>
            <a:r>
              <a:rPr lang="ru-RU" altLang="ru-RU" sz="1400" dirty="0">
                <a:latin typeface="Century Gothic" charset="0"/>
                <a:ea typeface="Century Gothic" charset="0"/>
                <a:cs typeface="Century Gothic" charset="0"/>
              </a:rPr>
              <a:t>Сведения заполняются по всем пациентам, закончившим занятия с логопедом.</a:t>
            </a:r>
          </a:p>
          <a:p>
            <a:pPr>
              <a:spcAft>
                <a:spcPts val="1200"/>
              </a:spcAft>
            </a:pPr>
            <a:r>
              <a:rPr lang="ru-RU" altLang="ru-RU" sz="1400" dirty="0">
                <a:latin typeface="Century Gothic" charset="0"/>
                <a:ea typeface="Century Gothic" charset="0"/>
                <a:cs typeface="Century Gothic" charset="0"/>
              </a:rPr>
              <a:t>Сведения, указанные в таблице, заверяются подписью ответственного лица</a:t>
            </a:r>
          </a:p>
        </p:txBody>
      </p:sp>
      <p:graphicFrame>
        <p:nvGraphicFramePr>
          <p:cNvPr id="15" name="Group 54">
            <a:extLst>
              <a:ext uri="{FF2B5EF4-FFF2-40B4-BE49-F238E27FC236}">
                <a16:creationId xmlns="" xmlns:a16="http://schemas.microsoft.com/office/drawing/2014/main" id="{C47EE864-CD4A-47E5-AD4E-FFE9AB29A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7209931"/>
              </p:ext>
            </p:extLst>
          </p:nvPr>
        </p:nvGraphicFramePr>
        <p:xfrm>
          <a:off x="665162" y="1632218"/>
          <a:ext cx="9361489" cy="2904331"/>
        </p:xfrm>
        <a:graphic>
          <a:graphicData uri="http://schemas.openxmlformats.org/drawingml/2006/table">
            <a:tbl>
              <a:tblPr/>
              <a:tblGrid>
                <a:gridCol w="476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1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83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74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Наименование показателей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</a:t>
                      </a:r>
                      <a:r>
                        <a:rPr kumimoji="0" lang="en-US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строки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2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лиц, закончивших занятия с логопедом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7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 детей: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556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до 14 лет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7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556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15-17 лет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80800AD-6C1A-431B-A1CD-A929C175B7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Rectangle 453">
            <a:extLst>
              <a:ext uri="{FF2B5EF4-FFF2-40B4-BE49-F238E27FC236}">
                <a16:creationId xmlns="" xmlns:a16="http://schemas.microsoft.com/office/drawing/2014/main" id="{DC672589-0EF0-4381-8118-D5CB900D5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4624557"/>
            <a:ext cx="9361487" cy="523220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ru-RU"/>
            </a:defPPr>
            <a:lvl1pPr>
              <a:spcAft>
                <a:spcPts val="1200"/>
              </a:spcAft>
              <a:defRPr sz="1400" b="1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altLang="ru-RU" dirty="0"/>
              <a:t>Строка 1 </a:t>
            </a:r>
            <a:r>
              <a:rPr lang="ru-RU" altLang="ru-RU" b="0" dirty="0"/>
              <a:t>может быть больше суммы строк 2+3 за счет пациентов в возрасте 18 лет и старше, закончивших занятия с логопедом</a:t>
            </a:r>
          </a:p>
        </p:txBody>
      </p:sp>
      <p:sp>
        <p:nvSpPr>
          <p:cNvPr id="9" name="Rectangle 605">
            <a:extLst>
              <a:ext uri="{FF2B5EF4-FFF2-40B4-BE49-F238E27FC236}">
                <a16:creationId xmlns="" xmlns:a16="http://schemas.microsoft.com/office/drawing/2014/main" id="{EFDF4B82-7367-4127-A1A4-F79F131B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" y="1187450"/>
            <a:ext cx="9361487" cy="4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923948" indent="-923948" eaLnBrk="0" hangingPunct="0"/>
            <a:r>
              <a:rPr lang="ru-RU" altLang="ru-RU" sz="1600" dirty="0">
                <a:latin typeface="Century Gothic" charset="0"/>
                <a:ea typeface="Century Gothic" charset="0"/>
                <a:cs typeface="Century Gothic" charset="0"/>
              </a:rPr>
              <a:t>Таблица </a:t>
            </a:r>
            <a:r>
              <a:rPr lang="ru-RU" altLang="ru-RU" sz="1600" dirty="0" smtClean="0">
                <a:latin typeface="Century Gothic" charset="0"/>
                <a:ea typeface="Century Gothic" charset="0"/>
                <a:cs typeface="Century Gothic" charset="0"/>
              </a:rPr>
              <a:t>4804 </a:t>
            </a:r>
            <a:endParaRPr lang="ru-RU" altLang="ru-RU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5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15966900" y="1750202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8" name="Line 3">
            <a:extLst>
              <a:ext uri="{FF2B5EF4-FFF2-40B4-BE49-F238E27FC236}">
                <a16:creationId xmlns="" xmlns:a16="http://schemas.microsoft.com/office/drawing/2014/main" id="{C189E00B-256A-459B-A353-51C55577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77915" y="1984386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E3CEF1A2-B608-4A5E-8D97-53EB7B7B507D}"/>
              </a:ext>
            </a:extLst>
          </p:cNvPr>
          <p:cNvSpPr txBox="1">
            <a:spLocks noChangeArrowheads="1"/>
          </p:cNvSpPr>
          <p:nvPr/>
        </p:nvSpPr>
        <p:spPr>
          <a:xfrm>
            <a:off x="665160" y="-278"/>
            <a:ext cx="1002665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923948" indent="-923948" algn="l" eaLnBrk="0" hangingPunct="0"/>
            <a:r>
              <a:rPr lang="ru-RU" altLang="ru-RU" dirty="0" smtClean="0"/>
              <a:t>8. ДЕЯТЕЛЬНОСТЬ ОТДЕЛЕНИЯ ГЕМОСОРБЦИИ И ГРАВИТАЦИОННОЙ ХИРУРГИИ КРОВИ</a:t>
            </a:r>
            <a:endParaRPr lang="ru-RU" altLang="ru-RU" dirty="0"/>
          </a:p>
        </p:txBody>
      </p:sp>
      <p:sp>
        <p:nvSpPr>
          <p:cNvPr id="16" name="Line 3">
            <a:extLst>
              <a:ext uri="{FF2B5EF4-FFF2-40B4-BE49-F238E27FC236}">
                <a16:creationId xmlns="" xmlns:a16="http://schemas.microsoft.com/office/drawing/2014/main" id="{E085A177-33F7-4454-B32D-FDDDBD0EE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7946" y="1749924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graphicFrame>
        <p:nvGraphicFramePr>
          <p:cNvPr id="19" name="Group 54">
            <a:extLst>
              <a:ext uri="{FF2B5EF4-FFF2-40B4-BE49-F238E27FC236}">
                <a16:creationId xmlns="" xmlns:a16="http://schemas.microsoft.com/office/drawing/2014/main" id="{D3385625-9526-41BD-AFFB-15076A00A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8461252"/>
              </p:ext>
            </p:extLst>
          </p:nvPr>
        </p:nvGraphicFramePr>
        <p:xfrm>
          <a:off x="665162" y="1632221"/>
          <a:ext cx="9361488" cy="3937991"/>
        </p:xfrm>
        <a:graphic>
          <a:graphicData uri="http://schemas.openxmlformats.org/drawingml/2006/table">
            <a:tbl>
              <a:tblPr/>
              <a:tblGrid>
                <a:gridCol w="43338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1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48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98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17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4634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Наименование показателей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строки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9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charset="0"/>
                        <a:cs typeface="Times New Roman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подразделениях,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оказывающих медицинскую помощь в амбулаторных условиях</a:t>
                      </a:r>
                      <a:endParaRPr lang="ru-RU" sz="900" b="1" i="0" u="none" strike="noStrike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условиях дневного стационара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4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мест в отделении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Проведено процедур - всего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  гемосорбций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плазмаферезов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лазерного облучения крови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8750682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ультразвукового облучения крови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1859735"/>
                  </a:ext>
                </a:extLst>
              </a:tr>
              <a:tr h="3224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гемоозонотерапии крови</a:t>
                      </a:r>
                    </a:p>
                  </a:txBody>
                  <a:tcPr marL="100796" marR="100796" marT="50393" marB="5039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00796" marR="100796" marT="50393" marB="503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946806"/>
                  </a:ext>
                </a:extLst>
              </a:tr>
            </a:tbl>
          </a:graphicData>
        </a:graphic>
      </p:graphicFrame>
      <p:sp>
        <p:nvSpPr>
          <p:cNvPr id="10" name="Rectangle 453">
            <a:extLst>
              <a:ext uri="{FF2B5EF4-FFF2-40B4-BE49-F238E27FC236}">
                <a16:creationId xmlns="" xmlns:a16="http://schemas.microsoft.com/office/drawing/2014/main" id="{EA5D4B20-5AF6-486A-AD83-A30CA6426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0" y="5645643"/>
            <a:ext cx="9361489" cy="523220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ru-RU"/>
            </a:defPPr>
            <a:lvl1pPr>
              <a:spcAft>
                <a:spcPts val="1200"/>
              </a:spcAft>
              <a:defRPr sz="1400" b="1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altLang="ru-RU" dirty="0"/>
              <a:t>Строка 2 </a:t>
            </a:r>
            <a:r>
              <a:rPr lang="ru-RU" altLang="ru-RU" b="0" dirty="0"/>
              <a:t>может быть больше суммы строк с 3 по 7 на прочие процедуры, которые необходимо расшифровать</a:t>
            </a:r>
          </a:p>
        </p:txBody>
      </p:sp>
      <p:sp>
        <p:nvSpPr>
          <p:cNvPr id="12" name="Rectangle 453">
            <a:extLst>
              <a:ext uri="{FF2B5EF4-FFF2-40B4-BE49-F238E27FC236}">
                <a16:creationId xmlns="" xmlns:a16="http://schemas.microsoft.com/office/drawing/2014/main" id="{91DA504A-F41B-440B-90D7-8B0E909F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6244293"/>
            <a:ext cx="9361487" cy="523220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ru-RU"/>
            </a:defPPr>
            <a:lvl1pPr>
              <a:spcAft>
                <a:spcPts val="1200"/>
              </a:spcAft>
              <a:defRPr sz="1400" b="1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altLang="ru-RU" dirty="0"/>
              <a:t>Графа 3 </a:t>
            </a:r>
            <a:r>
              <a:rPr lang="ru-RU" altLang="ru-RU" b="0" dirty="0"/>
              <a:t>может быть больше суммы граф 4 + 5 за счет процедур, выполненных в стационарных условиях</a:t>
            </a:r>
          </a:p>
        </p:txBody>
      </p:sp>
      <p:sp>
        <p:nvSpPr>
          <p:cNvPr id="13" name="Rectangle 605">
            <a:extLst>
              <a:ext uri="{FF2B5EF4-FFF2-40B4-BE49-F238E27FC236}">
                <a16:creationId xmlns="" xmlns:a16="http://schemas.microsoft.com/office/drawing/2014/main" id="{EFDF4B82-7367-4127-A1A4-F79F131B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" y="1187450"/>
            <a:ext cx="9361487" cy="4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923948" indent="-923948" eaLnBrk="0" hangingPunct="0"/>
            <a:r>
              <a:rPr lang="ru-RU" altLang="ru-RU" sz="1600" dirty="0">
                <a:latin typeface="Century Gothic" charset="0"/>
                <a:ea typeface="Century Gothic" charset="0"/>
                <a:cs typeface="Century Gothic" charset="0"/>
              </a:rPr>
              <a:t>Таблица </a:t>
            </a:r>
            <a:r>
              <a:rPr lang="ru-RU" altLang="ru-RU" sz="1600" dirty="0" smtClean="0">
                <a:latin typeface="Century Gothic" charset="0"/>
                <a:ea typeface="Century Gothic" charset="0"/>
                <a:cs typeface="Century Gothic" charset="0"/>
              </a:rPr>
              <a:t>4805 </a:t>
            </a:r>
            <a:endParaRPr lang="ru-RU" altLang="ru-RU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18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10. ДЕЯТЕЛЬНОСТЬ ОТДЕЛЕНИЯ (КАБИНЕТА) МЕДИЦИНСКОЙ ПРОФИЛАКТИКИ (Т.4809)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29941685"/>
              </p:ext>
            </p:extLst>
          </p:nvPr>
        </p:nvGraphicFramePr>
        <p:xfrm>
          <a:off x="504825" y="942973"/>
          <a:ext cx="9521825" cy="5808117"/>
        </p:xfrm>
        <a:graphic>
          <a:graphicData uri="http://schemas.openxmlformats.org/drawingml/2006/table">
            <a:tbl>
              <a:tblPr/>
              <a:tblGrid>
                <a:gridCol w="74006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24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86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Наименование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 строки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лиц, обученных основам здорового образа жизни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медицинских работников, обученных методике профилактики заболеваний и укрепления здоровья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пациентов, обученных в “школах” – всего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10795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том числе: школе для беременных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с сердечной недостаточностью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на хроническом диализе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артериальной гипертензией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с заболеванием суставов и позвоночника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бронхиальной астмой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сахарным диабетом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здорового образа жизни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 с ишемической болезнью сердца и перенесших острый инфаркт миокарда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2665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Школе для пациентов, перенесших острое нарушение мозгового кровообращения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13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433">
                <a:tc>
                  <a:txBody>
                    <a:bodyPr/>
                    <a:lstStyle/>
                    <a:p>
                      <a:pPr marL="107950" indent="70231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прочих школах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14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проведенных массовых мероприятий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15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54757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лиц, участвующих в мероприятиях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3512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0629485"/>
              </p:ext>
            </p:extLst>
          </p:nvPr>
        </p:nvGraphicFramePr>
        <p:xfrm>
          <a:off x="665163" y="1187450"/>
          <a:ext cx="9361489" cy="5508630"/>
        </p:xfrm>
        <a:graphic>
          <a:graphicData uri="http://schemas.openxmlformats.org/drawingml/2006/table">
            <a:tbl>
              <a:tblPr/>
              <a:tblGrid>
                <a:gridCol w="935038"/>
                <a:gridCol w="8426451"/>
              </a:tblGrid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 algn="l">
                        <a:spcAft>
                          <a:spcPts val="9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стр.01 вносится общее число лиц, обученных специалистами отделения (кабинета) медицинской профилактики на лекциях, семинарах, конференциях, школах, групповых беседах педагогов, работников культуры, родителей, молодёжи, пенсионеров, детей.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 algn="l">
                        <a:spcAft>
                          <a:spcPts val="9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02 показывает число обученных медицинских работников ЛПУ, т.е. охваченных курсовыми учебными мероприятиями, организованными и проведёнными специалистами отделения медицинской профилактики совместно с Центром медицинской профилактики, либо самостоятельно.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 algn="l">
                        <a:spcAft>
                          <a:spcPts val="9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03 показывает общее число пациентов, обученных в различных школах, организованных в соответствии с приказами ЛПУ в данном учреждении.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 algn="l">
                        <a:spcAft>
                          <a:spcPts val="9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стр. 15 показывается общее число пропагандистско-оздоровительных  акций, организованных и проведённых при непосредственном участии специалистов отделения медицинской профилактики.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>
                          <a:latin typeface="Century Gothic" pitchFamily="34" charset="0"/>
                        </a:rPr>
                        <a:t>(число участников акций должно быть не менее 20 чел.).</a:t>
                      </a:r>
                      <a:endParaRPr lang="ru-RU" sz="1200" dirty="0">
                        <a:latin typeface="Century Gothic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 algn="l">
                        <a:spcAft>
                          <a:spcPts val="9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стр. 12 входит число пациентов из Ф. 68 Т. 2009 стр. 07.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стр. 16 – число лиц, участвующих в данных акциях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Т. 4809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1316782"/>
            <a:ext cx="621195" cy="6419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2231182"/>
            <a:ext cx="621195" cy="6419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3155521"/>
            <a:ext cx="621195" cy="64190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4069921"/>
            <a:ext cx="621195" cy="64190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4994260"/>
            <a:ext cx="621195" cy="64190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5894324"/>
            <a:ext cx="621195" cy="64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27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302737"/>
            <a:ext cx="9538098" cy="745013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Century Gothic" pitchFamily="34" charset="0"/>
              </a:rPr>
              <a:t>Т. 2516 ОБЯЗАТЕЛЬНЫЕ ПРЕДВАРИТЕЛЬНЫЕ И ПЕРИОДИЧЕСКИЕ ОСМОТРЫ, ПРОВЕДЁННЫЕ МЕДИЦИНСКОЙ ОРГАНИЗАЦИЕЙ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0363" y="1499569"/>
          <a:ext cx="10005237" cy="4593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26781"/>
                <a:gridCol w="659219"/>
                <a:gridCol w="882502"/>
                <a:gridCol w="903768"/>
                <a:gridCol w="1350333"/>
                <a:gridCol w="1084521"/>
                <a:gridCol w="1084521"/>
                <a:gridCol w="1180215"/>
                <a:gridCol w="1233377"/>
              </a:tblGrid>
              <a:tr h="1808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№ строки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Подлежало осмотрам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Осмотрено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Выявлено подозрений на профессиональное заболевание</a:t>
                      </a:r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 имели медицинских противопоказаний к работе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Имели временные/      постоянные медицинские противопоказания к работе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Нуждаются в дополнительном обследовании в  центре профпатологии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Нуждаются в амбулаторном / стационарном обследовании и лечении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1582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</a:t>
                      </a:r>
                      <a:endParaRPr lang="ru-RU" sz="1000" b="1" dirty="0"/>
                    </a:p>
                  </a:txBody>
                  <a:tcPr/>
                </a:tc>
              </a:tr>
              <a:tr h="511582">
                <a:tc>
                  <a:txBody>
                    <a:bodyPr/>
                    <a:lstStyle/>
                    <a:p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Всего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921695">
                <a:tc>
                  <a:txBody>
                    <a:bodyPr/>
                    <a:lstStyle/>
                    <a:p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из них:                    работники, занятые на тяжёлой работе и на работах с вредными и (или) опасными условиями труда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7568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декретированные контингенты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953" y="302737"/>
            <a:ext cx="9519270" cy="104759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entury Gothic" pitchFamily="34" charset="0"/>
              </a:rPr>
              <a:t>Т. 2516 ОБЯЗАТЕЛЬНЫЕ ПРЕДВАРИТЕЛЬНЫЕ И ПЕРИОДИЧЕСКИЕ ОСМОТРЫ, ПРОВЕДЁННЫЕ МЕДИЦИНСКОЙ ОРГАНИЗАЦИЕЙ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Century Gothic" pitchFamily="34" charset="0"/>
              </a:rPr>
              <a:t>Данные в этой таблице вытекают из Т. </a:t>
            </a:r>
            <a:r>
              <a:rPr lang="ru-RU" sz="1800" dirty="0" smtClean="0">
                <a:latin typeface="Century Gothic" pitchFamily="34" charset="0"/>
              </a:rPr>
              <a:t>2510</a:t>
            </a:r>
          </a:p>
          <a:p>
            <a:r>
              <a:rPr lang="ru-RU" sz="1800" dirty="0" smtClean="0">
                <a:latin typeface="Century Gothic" pitchFamily="34" charset="0"/>
              </a:rPr>
              <a:t>Строка 1 может быть больше или равна сумме строк 1.1 и 1.2</a:t>
            </a:r>
            <a:endParaRPr lang="ru-RU" sz="1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Изображение 7">
            <a:extLst>
              <a:ext uri="{FF2B5EF4-FFF2-40B4-BE49-F238E27FC236}">
                <a16:creationId xmlns="" xmlns:a16="http://schemas.microsoft.com/office/drawing/2014/main" id="{9ADF58E0-394D-49F4-B209-EEB164904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690495" cy="7559675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3AE269B1-0DBD-4DBE-A3A0-C7F473819017}"/>
              </a:ext>
            </a:extLst>
          </p:cNvPr>
          <p:cNvSpPr txBox="1">
            <a:spLocks/>
          </p:cNvSpPr>
          <p:nvPr/>
        </p:nvSpPr>
        <p:spPr>
          <a:xfrm>
            <a:off x="-17333" y="2238685"/>
            <a:ext cx="10709146" cy="2366687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>
                <a:latin typeface="Century Gothic" charset="0"/>
                <a:ea typeface="Century Gothic" charset="0"/>
                <a:cs typeface="Century Gothic" charset="0"/>
              </a:rPr>
              <a:t>БЛАГОДАРЮ ЗА ВНИМАНИЕ!</a:t>
            </a:r>
          </a:p>
        </p:txBody>
      </p:sp>
      <p:sp>
        <p:nvSpPr>
          <p:cNvPr id="14" name="Содержимое 1">
            <a:extLst>
              <a:ext uri="{FF2B5EF4-FFF2-40B4-BE49-F238E27FC236}">
                <a16:creationId xmlns="" xmlns:a16="http://schemas.microsoft.com/office/drawing/2014/main" id="{120C0256-557B-409E-9E8D-D4E64CFE8F09}"/>
              </a:ext>
            </a:extLst>
          </p:cNvPr>
          <p:cNvSpPr txBox="1">
            <a:spLocks/>
          </p:cNvSpPr>
          <p:nvPr/>
        </p:nvSpPr>
        <p:spPr>
          <a:xfrm>
            <a:off x="-17333" y="4204062"/>
            <a:ext cx="10707827" cy="1133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anose="05040102010807070707" pitchFamily="18" charset="2"/>
              <a:buNone/>
              <a:defRPr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Петрунина Ольга Васильевна</a:t>
            </a:r>
          </a:p>
          <a:p>
            <a:pPr algn="ctr">
              <a:buFont typeface="Wingdings 3" panose="05040102010807070707" pitchFamily="18" charset="2"/>
              <a:buNone/>
              <a:defRPr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8 (499) </a:t>
            </a:r>
            <a:r>
              <a:rPr lang="ru-RU" sz="2000" dirty="0" smtClean="0">
                <a:latin typeface="Century Gothic" charset="0"/>
                <a:ea typeface="Century Gothic" charset="0"/>
                <a:cs typeface="Century Gothic" charset="0"/>
              </a:rPr>
              <a:t>249-75-79</a:t>
            </a:r>
            <a:endParaRPr lang="ru-RU" sz="20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>
              <a:buFont typeface="Wingdings 3" panose="05040102010807070707" pitchFamily="18" charset="2"/>
              <a:buNone/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  <a:hlinkClick r:id="rId3"/>
              </a:rPr>
              <a:t>petruninaov2@zdrav.mos.ru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45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Т. 1050  ЧИСЛЕННОСТЬ ОБСЛУЖИВАЕМОГО ПРИКРЕПЛЕННОГО НАСЕЛЕНИЯ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1491095"/>
              </p:ext>
            </p:extLst>
          </p:nvPr>
        </p:nvGraphicFramePr>
        <p:xfrm>
          <a:off x="627321" y="1187447"/>
          <a:ext cx="9399330" cy="5580065"/>
        </p:xfrm>
        <a:graphic>
          <a:graphicData uri="http://schemas.openxmlformats.org/drawingml/2006/table">
            <a:tbl>
              <a:tblPr/>
              <a:tblGrid>
                <a:gridCol w="5613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27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27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742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Наименование </a:t>
                      </a:r>
                    </a:p>
                  </a:txBody>
                  <a:tcPr marL="5934" marR="5934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 строки 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Численность прикрепленного населения 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5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5934" marR="5934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 (чел)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том числе: детей 0-17 лет включительно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них: детей до 1 года  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них: до 1 мес.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3.1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детей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0 – 4 лет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детей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 – 9 лет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детей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 – 14 лет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население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трудоспособного возраста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население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старше трудоспособного возраста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17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Сельское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население (из стр. 1) </a:t>
                      </a:r>
                    </a:p>
                  </a:txBody>
                  <a:tcPr marL="36000" marR="36000" marT="5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5934" marR="5934" marT="593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952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/>
              <a:t>2510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14325099"/>
              </p:ext>
            </p:extLst>
          </p:nvPr>
        </p:nvGraphicFramePr>
        <p:xfrm>
          <a:off x="692151" y="1187450"/>
          <a:ext cx="9334500" cy="5327451"/>
        </p:xfrm>
        <a:graphic>
          <a:graphicData uri="http://schemas.openxmlformats.org/drawingml/2006/table">
            <a:tbl>
              <a:tblPr/>
              <a:tblGrid>
                <a:gridCol w="23623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0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020">
                  <a:extLst>
                    <a:ext uri="{9D8B030D-6E8A-4147-A177-3AD203B41FA5}">
                      <a16:colId xmlns="" xmlns:a16="http://schemas.microsoft.com/office/drawing/2014/main" val="1859474640"/>
                    </a:ext>
                  </a:extLst>
                </a:gridCol>
                <a:gridCol w="6280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865">
                  <a:extLst>
                    <a:ext uri="{9D8B030D-6E8A-4147-A177-3AD203B41FA5}">
                      <a16:colId xmlns="" xmlns:a16="http://schemas.microsoft.com/office/drawing/2014/main" val="1172968044"/>
                    </a:ext>
                  </a:extLst>
                </a:gridCol>
                <a:gridCol w="765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54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296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296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255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296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0397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0397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585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Контингенты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 строки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Подлежало осмотрам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сельских жителей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Times New Roman"/>
                          <a:cs typeface="Times New Roman"/>
                        </a:rPr>
                        <a:t>сельских жителей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Осмотрено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charset="0"/>
                          <a:ea typeface="Times New Roman"/>
                          <a:cs typeface="Times New Roman"/>
                        </a:rPr>
                        <a:t>Осмотрено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сельских жителей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числа осмотренных (гр. 5):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определены группы здоровья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II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III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IV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III</a:t>
                      </a: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а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III</a:t>
                      </a: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б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536" marR="6353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536" marR="6353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</a:t>
                      </a:r>
                      <a:endParaRPr lang="ru-RU" sz="900" b="1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</a:t>
                      </a:r>
                      <a:endParaRPr lang="ru-RU" sz="900" b="1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13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Дети в возрасте 0-14 лет включительно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gridSpan="1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Данные по этим строкам должны равняться 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сумме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соответствующих данных в Ф. 030-ПО/о-12 +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Ф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 030-Д/с/о-13 (опека) + Ф. 030-Д/с/о-13 (сироты)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Данные 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графе 13 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равняются сумме стр. 9+10 гр. 4 Т. 1000 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Ф. 19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/>
                      </a:r>
                      <a:b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</a:b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 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равняются 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Ф. 30 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Т.2610 стр. 1.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/>
                      </a:r>
                      <a:b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</a:b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Если 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больше или меньше, объяснить почему.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      из них: дети до 1 года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Дети в возрасте 15-17 лет включительно 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46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общего числа детей 15-17 лет (стр.3) – юношей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Школьники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99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Контингенты взрослого населения (18 лет и старше) – всего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13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Показываются данные из Ф.131 (приказ МЗ РФ от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26.10.2017 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г. №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869н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 + профилактические осмотры (приказ МЗ РФ от 06.12.2012 г. № 1011н) + периодические и предварительные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осмотры (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приказ Минздравсоцразвития России от 12 апреля № 302н в ред. от 05.12.2014 г. № 801н). 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При 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проведении периодических осмотров группы здоровья не  выставляются.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524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из них: старше трудоспособного возраста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6.1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8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диспансеризация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определенных  групп взрослого населения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6.2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1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Показываются  данные из Ф.131 (приказ МЗ РФ от 26.10.2017 г. № 869н)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из них: старше трудоспособного возраста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6.2.1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  (сумма строк 1, 3, 6)</a:t>
                      </a:r>
                    </a:p>
                  </a:txBody>
                  <a:tcPr marL="63536" marR="63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536" marR="63536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536" marR="6353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3536" marR="6353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577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(2510)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5163" y="1187450"/>
            <a:ext cx="9361487" cy="558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noAutofit/>
          </a:bodyPr>
          <a:lstStyle/>
          <a:p>
            <a:pPr defTabSz="1007943" fontAlgn="base">
              <a:spcBef>
                <a:spcPct val="0"/>
              </a:spcBef>
              <a:spcAft>
                <a:spcPts val="900"/>
              </a:spcAft>
            </a:pP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Таблицу 2510 заполняют только те медицинские организации, которые организуют осмотр соответствующих контингентов и отвечают за его проведение, и не заполняют специализированные (кожно-венерологические, противотуберкулезные и др.) организации, которые могут принимать участие в этой работе, за исключением периодических  и предварительных осмотров.</a:t>
            </a:r>
          </a:p>
          <a:p>
            <a:pPr defTabSz="1007943" eaLnBrk="0" fontAlgn="base" hangingPunct="0">
              <a:spcBef>
                <a:spcPct val="0"/>
              </a:spcBef>
              <a:spcAft>
                <a:spcPts val="900"/>
              </a:spcAft>
            </a:pP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В число подлежащих осмотру и осмотренных включают физических лиц только один раз в году, независимо от того, сколько раз в году они подлежали осмотру и были осмотрены. Плановые цифры подлежащих осмотрам по категориям утверждаются приказом руководителя медицинской организации. </a:t>
            </a: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Число осмотренных должно равняться числу подлежащих осмотру или быть меньше этого числа.</a:t>
            </a:r>
          </a:p>
          <a:p>
            <a:pPr defTabSz="1007943" eaLnBrk="0" fontAlgn="base" hangingPunct="0">
              <a:spcBef>
                <a:spcPct val="0"/>
              </a:spcBef>
              <a:spcAft>
                <a:spcPts val="900"/>
              </a:spcAft>
            </a:pP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Стр. </a:t>
            </a:r>
            <a:r>
              <a:rPr lang="ru-RU" sz="1800" b="1" dirty="0" smtClean="0">
                <a:latin typeface="Century Gothic" charset="0"/>
                <a:ea typeface="Century Gothic" charset="0"/>
                <a:cs typeface="Century Gothic" charset="0"/>
              </a:rPr>
              <a:t>6.2 </a:t>
            </a: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и </a:t>
            </a:r>
            <a:r>
              <a:rPr lang="ru-RU" sz="1800" b="1" dirty="0" smtClean="0">
                <a:latin typeface="Century Gothic" charset="0"/>
                <a:ea typeface="Century Gothic" charset="0"/>
                <a:cs typeface="Century Gothic" charset="0"/>
              </a:rPr>
              <a:t>6.2.1 </a:t>
            </a: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заполняют только МО, проводящие диспансеризацию взрослого населения согласно приказа МЗ РФ от </a:t>
            </a:r>
            <a:r>
              <a:rPr lang="ru-RU" sz="1800" b="1" dirty="0" smtClean="0">
                <a:latin typeface="Century Gothic" charset="0"/>
                <a:ea typeface="Century Gothic" charset="0"/>
                <a:cs typeface="Century Gothic" charset="0"/>
              </a:rPr>
              <a:t>26.10.2017 </a:t>
            </a: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г. № </a:t>
            </a:r>
            <a:r>
              <a:rPr lang="ru-RU" sz="1800" b="1" dirty="0" smtClean="0">
                <a:latin typeface="Century Gothic" charset="0"/>
                <a:ea typeface="Century Gothic" charset="0"/>
                <a:cs typeface="Century Gothic" charset="0"/>
              </a:rPr>
              <a:t>869н.</a:t>
            </a:r>
            <a:endParaRPr lang="ru-RU" sz="1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defTabSz="1007943" eaLnBrk="0" fontAlgn="base" hangingPunct="0">
              <a:spcBef>
                <a:spcPct val="0"/>
              </a:spcBef>
              <a:spcAft>
                <a:spcPts val="900"/>
              </a:spcAft>
            </a:pPr>
            <a:r>
              <a:rPr lang="ru-RU" sz="1800" b="1" dirty="0">
                <a:latin typeface="Century Gothic" charset="0"/>
                <a:ea typeface="Century Gothic" charset="0"/>
                <a:cs typeface="Century Gothic" charset="0"/>
              </a:rPr>
              <a:t>В пятую группу здоровья должны быть включены все инвалиды (только детское население).</a:t>
            </a:r>
          </a:p>
        </p:txBody>
      </p:sp>
    </p:spTree>
    <p:extLst>
      <p:ext uri="{BB962C8B-B14F-4D97-AF65-F5344CB8AC3E}">
        <p14:creationId xmlns:p14="http://schemas.microsoft.com/office/powerpoint/2010/main" xmlns="" val="221259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Таблица 2512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203288"/>
              </p:ext>
            </p:extLst>
          </p:nvPr>
        </p:nvGraphicFramePr>
        <p:xfrm>
          <a:off x="660685" y="1187450"/>
          <a:ext cx="9370453" cy="5583337"/>
        </p:xfrm>
        <a:graphic>
          <a:graphicData uri="http://schemas.openxmlformats.org/drawingml/2006/table">
            <a:tbl>
              <a:tblPr/>
              <a:tblGrid>
                <a:gridCol w="49023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9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04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34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94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040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794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66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Профилактические осмотры на туберкулёз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 строки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 сельских жителей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Выявлен туберкулёз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6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 сельских жителей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Осмотрено пациентов, всего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 из них детей: 0-7 включительно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1.1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                         8-14 включительно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1.2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                        15-17 включительно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1.3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0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числа осмотренных  (стр.1) обследовано: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273050" indent="0"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флюорографически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marL="273050" indent="0"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бактериоскопически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числа осмотренных детей (стр.1.1+1.2+1.3) проведены: 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0205">
                <a:tc>
                  <a:txBody>
                    <a:bodyPr/>
                    <a:lstStyle/>
                    <a:p>
                      <a:pPr marL="273050" indent="0"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иммунодиагностика с применением аллергена бактерий с 2 туберкулиновыми единицами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очищенного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туберкулина в стандартном разведении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Туберкулиновые пробы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2400">
                <a:tc>
                  <a:txBody>
                    <a:bodyPr/>
                    <a:lstStyle/>
                    <a:p>
                      <a:pPr marL="273050" indent="0"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иммунодиагностика с применением аллергена туберкулёзного рекомбинантного в стандартном раз-ведении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Диаскинтест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0387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         рентгенологическое (флюорографическое)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исследование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органов грудной клетки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911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2512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7540338"/>
              </p:ext>
            </p:extLst>
          </p:nvPr>
        </p:nvGraphicFramePr>
        <p:xfrm>
          <a:off x="665163" y="1187450"/>
          <a:ext cx="9361489" cy="5779245"/>
        </p:xfrm>
        <a:graphic>
          <a:graphicData uri="http://schemas.openxmlformats.org/drawingml/2006/table">
            <a:tbl>
              <a:tblPr/>
              <a:tblGrid>
                <a:gridCol w="935038"/>
                <a:gridCol w="8426451"/>
              </a:tblGrid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>
                        <a:spcAft>
                          <a:spcPts val="1200"/>
                        </a:spcAft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Обследования на туберкулёз следует показать по основному методу обследования: для взрослых  – флюорографический метод, для детей в возрасте от 1 года до 7 лет включительно - метод туберкулиновых проб, для детей в возрасте от 8 до 14 лет включительно – Диаскин тест, для детей в возрасте от 15 до</a:t>
                      </a:r>
                      <a:r>
                        <a:rPr lang="ru-RU" sz="1200" baseline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17 лет включительно – Диаскин тест или флюорографическое исследование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 Туберкулиновые пробы взрослым и детям 15-17 лет, проводимые с целью определения их инфицированности, в данную таблицу не включаются.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 стр. 2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– учитываются лица, которым были проведены только </a:t>
                      </a: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флюорографические исследования.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лиц, обследованных флюорографически, учитывается по данным флюоротеки того медицинского учреждения, где было проведено данное обследование, и показывается в соответствующей строке Т. 2512.</a:t>
                      </a:r>
                      <a:endParaRPr lang="ru-RU" sz="1200" b="1" kern="1200" spc="-30" dirty="0" smtClean="0">
                        <a:solidFill>
                          <a:schemeClr val="dk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2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Т.2512 должна быть меньше или равна стр.3 Т.5114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4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– это проведение туберкулиновых проб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5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– это Диаскинтесты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Гр. 5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заполняет только НПЦ по борьбе с туберкулёзом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1306843"/>
            <a:ext cx="621195" cy="6419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2231182"/>
            <a:ext cx="621195" cy="6419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3165460"/>
            <a:ext cx="621195" cy="64190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4059982"/>
            <a:ext cx="621195" cy="64190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4984321"/>
            <a:ext cx="621195" cy="64190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5908660"/>
            <a:ext cx="621195" cy="64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173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2514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06922684"/>
              </p:ext>
            </p:extLst>
          </p:nvPr>
        </p:nvGraphicFramePr>
        <p:xfrm>
          <a:off x="665163" y="1187450"/>
          <a:ext cx="9361486" cy="5638653"/>
        </p:xfrm>
        <a:graphic>
          <a:graphicData uri="http://schemas.openxmlformats.org/drawingml/2006/table">
            <a:tbl>
              <a:tblPr/>
              <a:tblGrid>
                <a:gridCol w="4612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7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6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6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7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45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67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749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 </a:t>
                      </a:r>
                      <a:b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</a:b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строки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 направлено в онкологические учреждения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мужчины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женщины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мужчины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женщины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Осмотрено с целью выявления онкологической патологии, всего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1 ≥ стр. 2 + стр. 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1 ≥ </a:t>
                      </a: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4 + </a:t>
                      </a: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стр. 5 + стр. 6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0105">
                <a:tc>
                  <a:txBody>
                    <a:bodyPr/>
                    <a:lstStyle/>
                    <a:p>
                      <a:pPr marL="95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стр. 1:   в смотровых кабинетах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Если осмотр был проведён и в смотровом кабинете и в женской консультации, то  показывается 1 чел. в одной из строк: либо в смотровом кабинете, либо в женской консультации.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женских консультациях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стр.1 осмотрено: - при реализации скрининговых программ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Приказ ДЗМ  № 49 от 01.02.2017 г., приказ ДЗМ № 129 от 21.02.2018 г. (ГП №№ 2, 5, 12, 36, 45, 109, 170, 180, 212, ДЦ № 5 ф.5, НПЦ борьбы с туберкулёзом)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5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при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диспансеризации (профилактических осмотрах) отдельных контингентов населения (кроме пациентов с хроническими заболеваниями) 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Ф. 131 и профилактических осмотрах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2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при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диспансеризации пациентов с хроническими заболеваниями 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7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стр.1: направлено: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цитологическое исследование  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Если пациент был направлен и на цитологическое, и на гистологическое исследование, то показываем в двух строках.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73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 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гистологическое исследование</a:t>
                      </a:r>
                    </a:p>
                  </a:txBody>
                  <a:tcPr marL="61781" marR="6178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</a:txBody>
                  <a:tcPr marL="61781" marR="6178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047" marR="56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62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898F5B-A0C4-4ED1-8C35-C8DBDF471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8108916"/>
              </p:ext>
            </p:extLst>
          </p:nvPr>
        </p:nvGraphicFramePr>
        <p:xfrm>
          <a:off x="665163" y="1594954"/>
          <a:ext cx="9361489" cy="4590525"/>
        </p:xfrm>
        <a:graphic>
          <a:graphicData uri="http://schemas.openxmlformats.org/drawingml/2006/table">
            <a:tbl>
              <a:tblPr/>
              <a:tblGrid>
                <a:gridCol w="935038"/>
                <a:gridCol w="8426451"/>
              </a:tblGrid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>
                        <a:buNone/>
                        <a:tabLst/>
                      </a:pP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Осмотры населения показывают один раз в году, независимо от того, сколько раз они были проведены. Повторные обследования для уточнения диагноза в данной таблице не показывают</a:t>
                      </a: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ru-RU" sz="1200" b="1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>
                        <a:buNone/>
                        <a:tabLst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Данные в стр. 5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должны соответствовать данным из Ф. 131 (диспансеризация взрослого населения).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lvl="0" indent="0">
                        <a:buNone/>
                        <a:tabLst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Пациенты из строк 4, 5, 6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могут быть указаны в строках 2, 3, если они проходили обследование в смотровом кабинете или женской консультации.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9525" indent="0">
                        <a:buNone/>
                        <a:tabLst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Строка 1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по всем графам не может быть меньше суммы строк 2 + 3 и не может быть меньше суммы строк 4 + 5 + 6.</a:t>
                      </a:r>
                      <a:endParaRPr lang="ru-RU" sz="12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Если строка 1 </a:t>
                      </a:r>
                      <a:r>
                        <a:rPr lang="ru-RU" sz="12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больше суммы строк 4+5+6, то расшифровать «прочие».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2638686"/>
            <a:ext cx="621195" cy="64190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3572965"/>
            <a:ext cx="621195" cy="6419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4497304"/>
            <a:ext cx="621195" cy="6419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5411704"/>
            <a:ext cx="621195" cy="64190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856" y="1744165"/>
            <a:ext cx="621195" cy="64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71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923948" indent="-923948"/>
            <a:r>
              <a:rPr lang="ru-RU" altLang="ru-RU" dirty="0" smtClean="0"/>
              <a:t>2. ДЕЯТЕЛЬНОСТЬ ФИЗИОТЕРАПЕВТИЧЕСКОГО ОТДЕЛЕНИЯ (КАБИНЕТА)</a:t>
            </a:r>
            <a:endParaRPr lang="ru-RU" altLang="ru-RU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407946" y="1749924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2263" dirty="0"/>
          </a:p>
        </p:txBody>
      </p:sp>
      <p:sp>
        <p:nvSpPr>
          <p:cNvPr id="7" name="Rectangle 453"/>
          <p:cNvSpPr>
            <a:spLocks noChangeArrowheads="1"/>
          </p:cNvSpPr>
          <p:nvPr/>
        </p:nvSpPr>
        <p:spPr bwMode="auto">
          <a:xfrm>
            <a:off x="665163" y="5206037"/>
            <a:ext cx="9361486" cy="1692771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Таблица заполняется на основании сведений из ф. 044/у. </a:t>
            </a:r>
          </a:p>
          <a:p>
            <a:pPr>
              <a:spcAft>
                <a:spcPts val="1200"/>
              </a:spcAft>
            </a:pPr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В первую строку включаются сведения о пациентах, в картах которых число отпущенных процедур соответствует назначенным, и имеется отметка врача о результатах лечения (это число лиц, закончивших лечение).</a:t>
            </a:r>
          </a:p>
          <a:p>
            <a:pPr>
              <a:spcAft>
                <a:spcPts val="1200"/>
              </a:spcAft>
            </a:pPr>
            <a:r>
              <a:rPr lang="ru-RU" altLang="ru-RU" sz="1400" dirty="0" smtClean="0">
                <a:latin typeface="Century Gothic" pitchFamily="34" charset="0"/>
                <a:cs typeface="Times New Roman" pitchFamily="18" charset="0"/>
              </a:rPr>
              <a:t>Число отпущенных процедур считается как по лицам закончившим лечение, так и по лицам, не закончившим физиотерапевтическое лечение.</a:t>
            </a:r>
          </a:p>
        </p:txBody>
      </p:sp>
      <p:graphicFrame>
        <p:nvGraphicFramePr>
          <p:cNvPr id="8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674936"/>
              </p:ext>
            </p:extLst>
          </p:nvPr>
        </p:nvGraphicFramePr>
        <p:xfrm>
          <a:off x="665163" y="1620079"/>
          <a:ext cx="9361486" cy="3031317"/>
        </p:xfrm>
        <a:graphic>
          <a:graphicData uri="http://schemas.openxmlformats.org/drawingml/2006/table">
            <a:tbl>
              <a:tblPr/>
              <a:tblGrid>
                <a:gridCol w="44945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12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98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07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50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6473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Наименование показателей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строки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Всего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них: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9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charset="0"/>
                        <a:cs typeface="Times New Roman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в условиях дневного стационара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3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лиц, закончивших лечение, - всего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общего числа лиц, закончивших лечение - детей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Число отпущенных процедур - всего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из них детям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 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453"/>
          <p:cNvSpPr txBox="1">
            <a:spLocks noChangeArrowheads="1"/>
          </p:cNvSpPr>
          <p:nvPr/>
        </p:nvSpPr>
        <p:spPr bwMode="auto">
          <a:xfrm>
            <a:off x="665163" y="4720967"/>
            <a:ext cx="9361487" cy="523220"/>
          </a:xfrm>
          <a:prstGeom prst="rect">
            <a:avLst/>
          </a:prstGeom>
          <a:solidFill>
            <a:srgbClr val="FDE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400" dirty="0">
                <a:latin typeface="Century Gothic" charset="0"/>
                <a:ea typeface="Century Gothic" charset="0"/>
                <a:cs typeface="Century Gothic" charset="0"/>
              </a:rPr>
              <a:t>Графа 3 может быть больше суммы граф 4+5 за счет сведений о пациентах, закончивших физиотерапевтическое лечение в стационарных условиях</a:t>
            </a:r>
          </a:p>
        </p:txBody>
      </p:sp>
      <p:sp>
        <p:nvSpPr>
          <p:cNvPr id="10" name="Rectangle 605">
            <a:extLst>
              <a:ext uri="{FF2B5EF4-FFF2-40B4-BE49-F238E27FC236}">
                <a16:creationId xmlns="" xmlns:a16="http://schemas.microsoft.com/office/drawing/2014/main" id="{EFDF4B82-7367-4127-A1A4-F79F131B0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" y="1187450"/>
            <a:ext cx="9361487" cy="4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923948" indent="-923948" eaLnBrk="0" hangingPunct="0"/>
            <a:r>
              <a:rPr lang="ru-RU" altLang="ru-RU" sz="1600" dirty="0">
                <a:latin typeface="Century Gothic" charset="0"/>
                <a:ea typeface="Century Gothic" charset="0"/>
                <a:cs typeface="Century Gothic" charset="0"/>
              </a:rPr>
              <a:t>Таблица </a:t>
            </a:r>
            <a:r>
              <a:rPr lang="ru-RU" altLang="ru-RU" sz="1600" dirty="0" smtClean="0">
                <a:latin typeface="Century Gothic" charset="0"/>
                <a:ea typeface="Century Gothic" charset="0"/>
                <a:cs typeface="Century Gothic" charset="0"/>
              </a:rPr>
              <a:t>4601 </a:t>
            </a:r>
            <a:endParaRPr lang="ru-RU" altLang="ru-RU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316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4588</TotalTime>
  <Words>2063</Words>
  <Application>Microsoft Office PowerPoint</Application>
  <PresentationFormat>Произвольный</PresentationFormat>
  <Paragraphs>455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Т. 1050  ЧИСЛЕННОСТЬ ОБСЛУЖИВАЕМОГО ПРИКРЕПЛЕННОГО НАСЕЛЕНИЯ</vt:lpstr>
      <vt:lpstr>2510</vt:lpstr>
      <vt:lpstr>(2510)</vt:lpstr>
      <vt:lpstr>Таблица 2512</vt:lpstr>
      <vt:lpstr>2512</vt:lpstr>
      <vt:lpstr>2514</vt:lpstr>
      <vt:lpstr>Слайд 8</vt:lpstr>
      <vt:lpstr>2. ДЕЯТЕЛЬНОСТЬ ФИЗИОТЕРАПЕВТИЧЕСКОГО ОТДЕЛЕНИЯ (КАБИНЕТА)</vt:lpstr>
      <vt:lpstr>3. ДЕЯТЕЛЬНОСТЬ КАБИНЕТА ЛФК</vt:lpstr>
      <vt:lpstr>Слайд 11</vt:lpstr>
      <vt:lpstr>Слайд 12</vt:lpstr>
      <vt:lpstr>10. ДЕЯТЕЛЬНОСТЬ ОТДЕЛЕНИЯ (КАБИНЕТА) МЕДИЦИНСКОЙ ПРОФИЛАКТИКИ (Т.4809)</vt:lpstr>
      <vt:lpstr>Т. 4809</vt:lpstr>
      <vt:lpstr>Т. 2516 ОБЯЗАТЕЛЬНЫЕ ПРЕДВАРИТЕЛЬНЫЕ И ПЕРИОДИЧЕСКИЕ ОСМОТРЫ, ПРОВЕДЁННЫЕ МЕДИЦИНСКОЙ ОРГАНИЗАЦИЕЙ </vt:lpstr>
      <vt:lpstr>Т. 2516 ОБЯЗАТЕЛЬНЫЕ ПРЕДВАРИТЕЛЬНЫЕ И ПЕРИОДИЧЕСКИЕ ОСМОТРЫ, ПРОВЕДЁННЫЕ МЕДИЦИНСКОЙ ОРГАНИЗАЦИЕЙ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НИР И ОКР ПО ИТОГАМ 2016 г. и 1-2 КВАРТАЛОВ 2017 г.,</dc:title>
  <dc:creator>наталья</dc:creator>
  <cp:lastModifiedBy>Stat_u202</cp:lastModifiedBy>
  <cp:revision>305</cp:revision>
  <cp:lastPrinted>2017-08-28T05:21:27Z</cp:lastPrinted>
  <dcterms:created xsi:type="dcterms:W3CDTF">2017-08-21T20:03:18Z</dcterms:created>
  <dcterms:modified xsi:type="dcterms:W3CDTF">2018-12-14T10:55:17Z</dcterms:modified>
</cp:coreProperties>
</file>